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213A"/>
    <a:srgbClr val="EE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3600">
        <a:latin typeface="+mj-lt"/>
        <a:ea typeface="+mj-ea"/>
        <a:cs typeface="+mj-cs"/>
        <a:sym typeface="Helvetica Neue"/>
      </a:defRPr>
    </a:lvl1pPr>
    <a:lvl2pPr indent="228600" defTabSz="1828800" latinLnBrk="0">
      <a:defRPr sz="3600">
        <a:latin typeface="+mj-lt"/>
        <a:ea typeface="+mj-ea"/>
        <a:cs typeface="+mj-cs"/>
        <a:sym typeface="Helvetica Neue"/>
      </a:defRPr>
    </a:lvl2pPr>
    <a:lvl3pPr indent="457200" defTabSz="1828800" latinLnBrk="0">
      <a:defRPr sz="3600">
        <a:latin typeface="+mj-lt"/>
        <a:ea typeface="+mj-ea"/>
        <a:cs typeface="+mj-cs"/>
        <a:sym typeface="Helvetica Neue"/>
      </a:defRPr>
    </a:lvl3pPr>
    <a:lvl4pPr indent="685800" defTabSz="1828800" latinLnBrk="0">
      <a:defRPr sz="3600">
        <a:latin typeface="+mj-lt"/>
        <a:ea typeface="+mj-ea"/>
        <a:cs typeface="+mj-cs"/>
        <a:sym typeface="Helvetica Neue"/>
      </a:defRPr>
    </a:lvl4pPr>
    <a:lvl5pPr indent="914400" defTabSz="1828800" latinLnBrk="0">
      <a:defRPr sz="3600">
        <a:latin typeface="+mj-lt"/>
        <a:ea typeface="+mj-ea"/>
        <a:cs typeface="+mj-cs"/>
        <a:sym typeface="Helvetica Neue"/>
      </a:defRPr>
    </a:lvl5pPr>
    <a:lvl6pPr indent="1143000" defTabSz="1828800" latinLnBrk="0">
      <a:defRPr sz="3600">
        <a:latin typeface="+mj-lt"/>
        <a:ea typeface="+mj-ea"/>
        <a:cs typeface="+mj-cs"/>
        <a:sym typeface="Helvetica Neue"/>
      </a:defRPr>
    </a:lvl6pPr>
    <a:lvl7pPr indent="1371600" defTabSz="1828800" latinLnBrk="0">
      <a:defRPr sz="3600">
        <a:latin typeface="+mj-lt"/>
        <a:ea typeface="+mj-ea"/>
        <a:cs typeface="+mj-cs"/>
        <a:sym typeface="Helvetica Neue"/>
      </a:defRPr>
    </a:lvl7pPr>
    <a:lvl8pPr indent="1600200" defTabSz="1828800" latinLnBrk="0">
      <a:defRPr sz="3600">
        <a:latin typeface="+mj-lt"/>
        <a:ea typeface="+mj-ea"/>
        <a:cs typeface="+mj-cs"/>
        <a:sym typeface="Helvetica Neue"/>
      </a:defRPr>
    </a:lvl8pPr>
    <a:lvl9pPr indent="1828800" defTabSz="1828800" latinLnBrk="0">
      <a:defRPr sz="36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3962400" y="184149"/>
            <a:ext cx="16459200" cy="30162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 anchor="ctr"/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9413220" y="12496800"/>
            <a:ext cx="551181" cy="574174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defRPr sz="2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6416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30988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5560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40132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4704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D4309F7-053E-233E-C99C-5C6DCA5E460A}"/>
              </a:ext>
            </a:extLst>
          </p:cNvPr>
          <p:cNvSpPr/>
          <p:nvPr/>
        </p:nvSpPr>
        <p:spPr>
          <a:xfrm>
            <a:off x="16068675" y="4972050"/>
            <a:ext cx="3886200" cy="1600200"/>
          </a:xfrm>
          <a:prstGeom prst="rect">
            <a:avLst/>
          </a:prstGeom>
          <a:solidFill>
            <a:srgbClr val="EEEFF1"/>
          </a:solidFill>
          <a:ln w="508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8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9BD4AC6-3CC4-3EF6-4E8A-A36BEEC9EC28}"/>
              </a:ext>
            </a:extLst>
          </p:cNvPr>
          <p:cNvSpPr txBox="1"/>
          <p:nvPr/>
        </p:nvSpPr>
        <p:spPr>
          <a:xfrm>
            <a:off x="16068675" y="4718016"/>
            <a:ext cx="6162675" cy="210826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12500" i="0" u="none" strike="noStrike" cap="none" spc="0" normalizeH="0" baseline="0" dirty="0">
                <a:ln>
                  <a:noFill/>
                </a:ln>
                <a:solidFill>
                  <a:srgbClr val="71213A"/>
                </a:solidFill>
                <a:effectLst/>
                <a:uFillTx/>
                <a:latin typeface="Algerian" panose="04020705040A02060702" pitchFamily="82" charset="0"/>
                <a:sym typeface="Times New Roman"/>
              </a:rPr>
              <a:t>2023-2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TIPOS DE BIENES."/>
          <p:cNvSpPr txBox="1">
            <a:spLocks noGrp="1"/>
          </p:cNvSpPr>
          <p:nvPr>
            <p:ph type="title" idx="4294967295"/>
          </p:nvPr>
        </p:nvSpPr>
        <p:spPr>
          <a:xfrm>
            <a:off x="4419600" y="762000"/>
            <a:ext cx="15544800" cy="1219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TIPOS DE BIENES.</a:t>
            </a:r>
          </a:p>
        </p:txBody>
      </p:sp>
      <p:sp>
        <p:nvSpPr>
          <p:cNvPr id="58" name="Bien:  es todo aquello que satisface,  directa o indirectamente,  los deseos o necesidades  de los seres humanos.…"/>
          <p:cNvSpPr txBox="1">
            <a:spLocks noGrp="1"/>
          </p:cNvSpPr>
          <p:nvPr>
            <p:ph type="body" idx="4294967295"/>
          </p:nvPr>
        </p:nvSpPr>
        <p:spPr>
          <a:xfrm>
            <a:off x="4419600" y="2404533"/>
            <a:ext cx="15544800" cy="10515601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Bien:</a:t>
            </a:r>
            <a:r>
              <a:rPr>
                <a:solidFill>
                  <a:schemeClr val="accent2"/>
                </a:solidFill>
              </a:rPr>
              <a:t>  es todo aquello que satisface,  directa o indirectamente,  los deseos o necesidades  de los seres humanos.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TIPOS DE BIENES:</a:t>
            </a: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1"/>
                </a:solidFill>
              </a:defRPr>
            </a:pPr>
            <a:r>
              <a:t>Según carácter:</a:t>
            </a:r>
            <a:r>
              <a:rPr>
                <a:solidFill>
                  <a:schemeClr val="accent2"/>
                </a:solidFill>
              </a:rPr>
              <a:t>  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Libres:</a:t>
            </a:r>
            <a:r>
              <a:rPr>
                <a:solidFill>
                  <a:schemeClr val="accent2"/>
                </a:solidFill>
              </a:rPr>
              <a:t>  son limitados en cantidad o muy abundantes y no son propiedad de nadie.  El aire.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Económicos:</a:t>
            </a:r>
            <a:r>
              <a:rPr>
                <a:solidFill>
                  <a:schemeClr val="accent2"/>
                </a:solidFill>
              </a:rPr>
              <a:t>  Son escasos en cantidad  en relación con los deseos  que hay de ellos y son  apropiables.  De  su estudio  se ocupa la economía.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1"/>
                </a:solidFill>
              </a:defRPr>
            </a:pPr>
            <a:r>
              <a:t>Según su naturaleza:</a:t>
            </a: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De Capital:</a:t>
            </a:r>
            <a:r>
              <a:rPr>
                <a:solidFill>
                  <a:schemeClr val="accent2"/>
                </a:solidFill>
              </a:rPr>
              <a:t>  no atienden  directamente a las necesidades  humanas.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De Consumo:</a:t>
            </a:r>
            <a:r>
              <a:rPr>
                <a:solidFill>
                  <a:schemeClr val="accent2"/>
                </a:solidFill>
              </a:rPr>
              <a:t>  se destinan a la satisfacción directa de necesidades.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                       Durables:            permiten un uso prolongado.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                       No durables:      Se ven afectados directamente por transcurso del     			    tiempo.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1"/>
                </a:solidFill>
              </a:defRPr>
            </a:pPr>
            <a:r>
              <a:t>Según su función.</a:t>
            </a: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Intermedios:</a:t>
            </a:r>
            <a:r>
              <a:rPr>
                <a:solidFill>
                  <a:schemeClr val="accent2"/>
                </a:solidFill>
              </a:rPr>
              <a:t>   Deben sufrir nuevas transformaciones antes de convertirse en bienes de consumo o de capital.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Finales:</a:t>
            </a:r>
            <a:r>
              <a:rPr>
                <a:solidFill>
                  <a:schemeClr val="accent2"/>
                </a:solidFill>
              </a:rPr>
              <a:t>   Ya han sufrido las transformaciones necesarias para su uso o consumo.</a:t>
            </a:r>
            <a:r>
              <a:rPr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LOS RECURSOS, FACTORES  PRODUCTIVOS O INSUMOS."/>
          <p:cNvSpPr txBox="1">
            <a:spLocks noGrp="1"/>
          </p:cNvSpPr>
          <p:nvPr>
            <p:ph type="title" idx="4294967295"/>
          </p:nvPr>
        </p:nvSpPr>
        <p:spPr>
          <a:xfrm>
            <a:off x="4419600" y="609600"/>
            <a:ext cx="15544800" cy="1524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1773936">
              <a:defRPr sz="4656" b="1">
                <a:solidFill>
                  <a:srgbClr val="FF0000"/>
                </a:solidFill>
              </a:defRPr>
            </a:lvl1pPr>
          </a:lstStyle>
          <a:p>
            <a:r>
              <a:t>LOS RECURSOS, FACTORES  PRODUCTIVOS O INSUMOS.</a:t>
            </a:r>
          </a:p>
        </p:txBody>
      </p:sp>
      <p:sp>
        <p:nvSpPr>
          <p:cNvPr id="62" name="Clasificación de los factores o elementos en la producción de bienes y servicios.…"/>
          <p:cNvSpPr txBox="1">
            <a:spLocks noGrp="1"/>
          </p:cNvSpPr>
          <p:nvPr>
            <p:ph type="body" idx="4294967295"/>
          </p:nvPr>
        </p:nvSpPr>
        <p:spPr>
          <a:xfrm>
            <a:off x="4419600" y="2438400"/>
            <a:ext cx="15544800" cy="10363200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Clasificación de los factores o elementos en la producción de bienes y servicios.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A)         Tierra:</a:t>
            </a:r>
            <a:r>
              <a:rPr>
                <a:solidFill>
                  <a:schemeClr val="accent2"/>
                </a:solidFill>
              </a:rPr>
              <a:t>    Recursos  naturales.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B)         Trabajo:</a:t>
            </a:r>
            <a:r>
              <a:rPr>
                <a:solidFill>
                  <a:schemeClr val="accent2"/>
                </a:solidFill>
              </a:rPr>
              <a:t> Facultades físicas e intelectuales de los seres  humanos que    			intervienen en el proceso productivo.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            </a:t>
            </a:r>
            <a:r>
              <a:rPr>
                <a:solidFill>
                  <a:srgbClr val="FF0000"/>
                </a:solidFill>
              </a:rPr>
              <a:t>Capital:</a:t>
            </a:r>
            <a:r>
              <a:t>   Comprende edificaciones,  fábricas, maquinarias y equipos.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                             Las existencias de medios elaborados y demás medios utilizados 		en el proceso productivo.  (bienes de capital o bienes de inversión)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TIPOS DE CAPITAL.</a:t>
            </a: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Capital físico o real:</a:t>
            </a:r>
            <a:r>
              <a:rPr>
                <a:solidFill>
                  <a:schemeClr val="accent2"/>
                </a:solidFill>
              </a:rPr>
              <a:t>	Capital fijo:   Edificios, máquinas.  Duración de varios 			ciclos de producción.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                                               Capital  circulante:  bienes en proceso de preparación 			para el consumo (materias primas  y existencia  en 				almacén).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Capital humano:                  la educación, formación,  profesional las experiencias, 			todo   lo  que   contribuye   a   elevar    la    capacidad 			productiva de los seres humanos.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Capital finaciero:</a:t>
            </a:r>
            <a:r>
              <a:rPr>
                <a:solidFill>
                  <a:schemeClr val="accent2"/>
                </a:solidFill>
              </a:rPr>
              <a:t>	fondos disponibles para la compra  de capital físico o 			activos financieros,  como abonos o acciones.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ECTORES Y TIPOS ECONÓMICOS"/>
          <p:cNvSpPr txBox="1">
            <a:spLocks noGrp="1"/>
          </p:cNvSpPr>
          <p:nvPr>
            <p:ph type="title" idx="4294967295"/>
          </p:nvPr>
        </p:nvSpPr>
        <p:spPr>
          <a:xfrm>
            <a:off x="4216400" y="745066"/>
            <a:ext cx="15544800" cy="12192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SECTORES Y TIPOS ECONÓMICOS</a:t>
            </a:r>
          </a:p>
        </p:txBody>
      </p:sp>
      <p:sp>
        <p:nvSpPr>
          <p:cNvPr id="66" name="SECTORES  ECONÓMICOS:…"/>
          <p:cNvSpPr txBox="1">
            <a:spLocks noGrp="1"/>
          </p:cNvSpPr>
          <p:nvPr>
            <p:ph type="body" idx="4294967295"/>
          </p:nvPr>
        </p:nvSpPr>
        <p:spPr>
          <a:xfrm>
            <a:off x="4216400" y="2590800"/>
            <a:ext cx="15544800" cy="9296400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  <a:defRPr sz="3200" b="1">
                <a:solidFill>
                  <a:schemeClr val="accent2"/>
                </a:solidFill>
              </a:defRPr>
            </a:pPr>
            <a:r>
              <a:rPr dirty="0"/>
              <a:t>SECTORES  ECONÓMICOS: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Primario</a:t>
            </a:r>
            <a:r>
              <a:rPr dirty="0"/>
              <a:t>:  	</a:t>
            </a:r>
            <a:r>
              <a:rPr dirty="0" err="1"/>
              <a:t>Agricultura</a:t>
            </a:r>
            <a:r>
              <a:rPr dirty="0"/>
              <a:t>,  </a:t>
            </a:r>
            <a:r>
              <a:rPr dirty="0" err="1"/>
              <a:t>pesca</a:t>
            </a:r>
            <a:r>
              <a:rPr dirty="0"/>
              <a:t> y </a:t>
            </a:r>
            <a:r>
              <a:rPr dirty="0" err="1"/>
              <a:t>minería</a:t>
            </a:r>
            <a:r>
              <a:rPr dirty="0"/>
              <a:t>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Secundario</a:t>
            </a:r>
            <a:r>
              <a:rPr dirty="0"/>
              <a:t>:	</a:t>
            </a:r>
            <a:r>
              <a:rPr dirty="0" err="1"/>
              <a:t>Industria</a:t>
            </a:r>
            <a:r>
              <a:rPr dirty="0"/>
              <a:t> y </a:t>
            </a:r>
            <a:r>
              <a:rPr dirty="0" err="1"/>
              <a:t>construcción</a:t>
            </a:r>
            <a:r>
              <a:rPr dirty="0"/>
              <a:t>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Terciario</a:t>
            </a:r>
            <a:r>
              <a:rPr dirty="0"/>
              <a:t>:	</a:t>
            </a:r>
            <a:r>
              <a:rPr dirty="0" err="1"/>
              <a:t>Servicios</a:t>
            </a:r>
            <a:r>
              <a:rPr dirty="0"/>
              <a:t>,  </a:t>
            </a:r>
            <a:r>
              <a:rPr dirty="0" err="1"/>
              <a:t>comercio</a:t>
            </a:r>
            <a:r>
              <a:rPr dirty="0"/>
              <a:t>, </a:t>
            </a:r>
            <a:r>
              <a:rPr dirty="0" err="1"/>
              <a:t>transporte</a:t>
            </a:r>
            <a:r>
              <a:rPr dirty="0"/>
              <a:t>, </a:t>
            </a:r>
            <a:r>
              <a:rPr dirty="0" err="1"/>
              <a:t>banca</a:t>
            </a:r>
            <a:r>
              <a:rPr dirty="0"/>
              <a:t>  </a:t>
            </a:r>
            <a:r>
              <a:rPr dirty="0" err="1"/>
              <a:t>publicidad</a:t>
            </a:r>
            <a:r>
              <a:rPr dirty="0"/>
              <a:t>  etc.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 marL="0" indent="0">
              <a:spcBef>
                <a:spcPts val="700"/>
              </a:spcBef>
              <a:buNone/>
              <a:defRPr sz="3200" b="1">
                <a:solidFill>
                  <a:schemeClr val="accent2"/>
                </a:solidFill>
              </a:defRPr>
            </a:pPr>
            <a:r>
              <a:rPr dirty="0"/>
              <a:t>FINACIAMIENTO: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Autofinanciamiento</a:t>
            </a:r>
            <a:r>
              <a:rPr dirty="0"/>
              <a:t>:	</a:t>
            </a:r>
            <a:r>
              <a:rPr dirty="0" err="1"/>
              <a:t>Recursos</a:t>
            </a:r>
            <a:r>
              <a:rPr dirty="0"/>
              <a:t> </a:t>
            </a:r>
            <a:r>
              <a:rPr dirty="0" err="1"/>
              <a:t>financieros</a:t>
            </a:r>
            <a:r>
              <a:rPr dirty="0"/>
              <a:t> </a:t>
            </a:r>
            <a:r>
              <a:rPr dirty="0" err="1"/>
              <a:t>generados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la </a:t>
            </a:r>
            <a:r>
              <a:rPr dirty="0" err="1"/>
              <a:t>propia</a:t>
            </a:r>
            <a:r>
              <a:rPr dirty="0"/>
              <a:t> </a:t>
            </a:r>
            <a:r>
              <a:rPr dirty="0" err="1"/>
              <a:t>empresa</a:t>
            </a:r>
            <a:r>
              <a:rPr dirty="0"/>
              <a:t>. 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Financiamiento</a:t>
            </a:r>
            <a:r>
              <a:rPr dirty="0"/>
              <a:t> </a:t>
            </a:r>
            <a:r>
              <a:rPr dirty="0" err="1"/>
              <a:t>ajeno</a:t>
            </a:r>
            <a:r>
              <a:rPr dirty="0"/>
              <a:t>:	</a:t>
            </a:r>
            <a:r>
              <a:rPr dirty="0" err="1"/>
              <a:t>Préstamos</a:t>
            </a:r>
            <a:r>
              <a:rPr dirty="0"/>
              <a:t>.  </a:t>
            </a:r>
            <a:r>
              <a:rPr dirty="0" err="1"/>
              <a:t>Créditos</a:t>
            </a:r>
            <a:r>
              <a:rPr dirty="0"/>
              <a:t>.  </a:t>
            </a:r>
            <a:r>
              <a:rPr dirty="0" err="1"/>
              <a:t>Obligaciones</a:t>
            </a:r>
            <a:r>
              <a:rPr dirty="0"/>
              <a:t>    (para </a:t>
            </a:r>
            <a:r>
              <a:rPr dirty="0" err="1"/>
              <a:t>grandes</a:t>
            </a:r>
            <a:r>
              <a:rPr dirty="0"/>
              <a:t> 				</a:t>
            </a:r>
            <a:r>
              <a:rPr dirty="0" err="1"/>
              <a:t>sumas</a:t>
            </a:r>
            <a:r>
              <a:rPr dirty="0"/>
              <a:t> de </a:t>
            </a:r>
            <a:r>
              <a:rPr dirty="0" err="1"/>
              <a:t>dinero</a:t>
            </a:r>
            <a:r>
              <a:rPr dirty="0"/>
              <a:t>).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 marL="0" indent="0">
              <a:spcBef>
                <a:spcPts val="700"/>
              </a:spcBef>
              <a:buNone/>
              <a:defRPr sz="3200" b="1">
                <a:solidFill>
                  <a:schemeClr val="accent2"/>
                </a:solidFill>
              </a:defRPr>
            </a:pPr>
            <a:r>
              <a:rPr dirty="0"/>
              <a:t>TIPOS DE AGENTES ECONÓMICOS: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Economías</a:t>
            </a:r>
            <a:r>
              <a:rPr dirty="0"/>
              <a:t>  (</a:t>
            </a:r>
            <a:r>
              <a:rPr dirty="0" err="1"/>
              <a:t>familias</a:t>
            </a:r>
            <a:r>
              <a:rPr dirty="0"/>
              <a:t>)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 err="1"/>
              <a:t>Empresas</a:t>
            </a:r>
            <a:r>
              <a:rPr dirty="0"/>
              <a:t>.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Sector </a:t>
            </a:r>
            <a:r>
              <a:rPr dirty="0" err="1"/>
              <a:t>público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4384001" cy="13716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" name="Grupo"/>
          <p:cNvGrpSpPr/>
          <p:nvPr/>
        </p:nvGrpSpPr>
        <p:grpSpPr>
          <a:xfrm>
            <a:off x="8195733" y="6620933"/>
            <a:ext cx="7010401" cy="4114801"/>
            <a:chOff x="0" y="0"/>
            <a:chExt cx="7010400" cy="4114800"/>
          </a:xfrm>
        </p:grpSpPr>
        <p:sp>
          <p:nvSpPr>
            <p:cNvPr id="69" name="Óvalo"/>
            <p:cNvSpPr/>
            <p:nvPr/>
          </p:nvSpPr>
          <p:spPr>
            <a:xfrm>
              <a:off x="0" y="0"/>
              <a:ext cx="7010400" cy="4114800"/>
            </a:xfrm>
            <a:prstGeom prst="ellipse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70" name="HERRERO.…"/>
            <p:cNvSpPr txBox="1"/>
            <p:nvPr/>
          </p:nvSpPr>
          <p:spPr>
            <a:xfrm>
              <a:off x="978634" y="1269742"/>
              <a:ext cx="5053132" cy="1575316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HERRERO.</a:t>
              </a:r>
            </a:p>
            <a:p>
              <a:pPr algn="ctr">
                <a:defRPr sz="3200" b="1"/>
              </a:pPr>
              <a:r>
                <a:t>Necesita vender</a:t>
              </a:r>
            </a:p>
            <a:p>
              <a:pPr algn="ctr">
                <a:defRPr sz="3200" b="1"/>
              </a:pPr>
              <a:r>
                <a:t> un arado y comprar carne.</a:t>
              </a:r>
              <a:r>
                <a:rPr b="0"/>
                <a:t>.</a:t>
              </a:r>
            </a:p>
          </p:txBody>
        </p:sp>
      </p:grpSp>
      <p:grpSp>
        <p:nvGrpSpPr>
          <p:cNvPr id="74" name="Grupo"/>
          <p:cNvGrpSpPr/>
          <p:nvPr/>
        </p:nvGrpSpPr>
        <p:grpSpPr>
          <a:xfrm>
            <a:off x="4764179" y="2429933"/>
            <a:ext cx="4572002" cy="3657601"/>
            <a:chOff x="0" y="0"/>
            <a:chExt cx="4572000" cy="3657600"/>
          </a:xfrm>
        </p:grpSpPr>
        <p:sp>
          <p:nvSpPr>
            <p:cNvPr id="72" name="Rectángulo"/>
            <p:cNvSpPr/>
            <p:nvPr/>
          </p:nvSpPr>
          <p:spPr>
            <a:xfrm>
              <a:off x="-1" y="0"/>
              <a:ext cx="4572002" cy="36576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 b="1"/>
              </a:pPr>
              <a:endParaRPr/>
            </a:p>
          </p:txBody>
        </p:sp>
        <p:sp>
          <p:nvSpPr>
            <p:cNvPr id="73" name="AGRICULTOR.…"/>
            <p:cNvSpPr txBox="1"/>
            <p:nvPr/>
          </p:nvSpPr>
          <p:spPr>
            <a:xfrm>
              <a:off x="708957" y="336292"/>
              <a:ext cx="3154086" cy="2985016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AGRICULTOR.</a:t>
              </a:r>
            </a:p>
            <a:p>
              <a:pPr algn="ctr">
                <a:defRPr sz="3200" b="1"/>
              </a:pPr>
              <a:r>
                <a:t>Necesita vender</a:t>
              </a:r>
            </a:p>
            <a:p>
              <a:pPr algn="ctr">
                <a:defRPr sz="3200" b="1"/>
              </a:pPr>
              <a:r>
                <a:t>trigo y comprar </a:t>
              </a:r>
            </a:p>
            <a:p>
              <a:pPr algn="ctr">
                <a:defRPr sz="3200" b="1"/>
              </a:pPr>
              <a:r>
                <a:t>arado.</a:t>
              </a:r>
            </a:p>
            <a:p>
              <a:pPr algn="ctr">
                <a:defRPr sz="3200" b="1"/>
              </a:pPr>
              <a:endParaRPr/>
            </a:p>
          </p:txBody>
        </p:sp>
      </p:grpSp>
      <p:grpSp>
        <p:nvGrpSpPr>
          <p:cNvPr id="77" name="Grupo"/>
          <p:cNvGrpSpPr/>
          <p:nvPr/>
        </p:nvGrpSpPr>
        <p:grpSpPr>
          <a:xfrm>
            <a:off x="15206133" y="2353733"/>
            <a:ext cx="4572002" cy="3810001"/>
            <a:chOff x="0" y="0"/>
            <a:chExt cx="4572000" cy="3810000"/>
          </a:xfrm>
        </p:grpSpPr>
        <p:sp>
          <p:nvSpPr>
            <p:cNvPr id="75" name="Rectángulo"/>
            <p:cNvSpPr/>
            <p:nvPr/>
          </p:nvSpPr>
          <p:spPr>
            <a:xfrm>
              <a:off x="-1" y="0"/>
              <a:ext cx="4572002" cy="38100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76" name="GANADERO.…"/>
            <p:cNvSpPr txBox="1"/>
            <p:nvPr/>
          </p:nvSpPr>
          <p:spPr>
            <a:xfrm>
              <a:off x="183197" y="1117342"/>
              <a:ext cx="4205606" cy="1575316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GANADERO.</a:t>
              </a:r>
            </a:p>
            <a:p>
              <a:pPr algn="ctr">
                <a:defRPr sz="3200" b="1"/>
              </a:pPr>
              <a:r>
                <a:t>Necesita vender carne </a:t>
              </a:r>
            </a:p>
            <a:p>
              <a:pPr algn="ctr">
                <a:defRPr sz="3200" b="1"/>
              </a:pPr>
              <a:r>
                <a:t>y comprar trigo. </a:t>
              </a:r>
            </a:p>
          </p:txBody>
        </p:sp>
      </p:grpSp>
      <p:sp>
        <p:nvSpPr>
          <p:cNvPr id="78" name="Pago monetario"/>
          <p:cNvSpPr txBox="1"/>
          <p:nvPr/>
        </p:nvSpPr>
        <p:spPr>
          <a:xfrm>
            <a:off x="3471333" y="7840133"/>
            <a:ext cx="2133601" cy="11054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Pago monetario</a:t>
            </a:r>
          </a:p>
        </p:txBody>
      </p:sp>
      <p:sp>
        <p:nvSpPr>
          <p:cNvPr id="79" name="Pago monetario."/>
          <p:cNvSpPr txBox="1"/>
          <p:nvPr/>
        </p:nvSpPr>
        <p:spPr>
          <a:xfrm>
            <a:off x="17644533" y="7840133"/>
            <a:ext cx="2286002" cy="11054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Pago monetario.</a:t>
            </a:r>
          </a:p>
        </p:txBody>
      </p:sp>
      <p:sp>
        <p:nvSpPr>
          <p:cNvPr id="80" name="Flujo de bienes y servicios"/>
          <p:cNvSpPr txBox="1"/>
          <p:nvPr/>
        </p:nvSpPr>
        <p:spPr>
          <a:xfrm>
            <a:off x="9110133" y="11040533"/>
            <a:ext cx="5943601" cy="131839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Flujo de bienes y servicios</a:t>
            </a:r>
            <a:endParaRPr sz="2800"/>
          </a:p>
        </p:txBody>
      </p:sp>
      <p:sp>
        <p:nvSpPr>
          <p:cNvPr id="81" name="Pagos monetarios."/>
          <p:cNvSpPr txBox="1"/>
          <p:nvPr/>
        </p:nvSpPr>
        <p:spPr>
          <a:xfrm>
            <a:off x="15815733" y="11009862"/>
            <a:ext cx="5943601" cy="6355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Pagos monetarios.</a:t>
            </a:r>
          </a:p>
        </p:txBody>
      </p:sp>
      <p:sp>
        <p:nvSpPr>
          <p:cNvPr id="82" name="Línea"/>
          <p:cNvSpPr/>
          <p:nvPr/>
        </p:nvSpPr>
        <p:spPr>
          <a:xfrm>
            <a:off x="13563600" y="13106400"/>
            <a:ext cx="1371600" cy="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83" name="."/>
          <p:cNvSpPr txBox="1"/>
          <p:nvPr/>
        </p:nvSpPr>
        <p:spPr>
          <a:xfrm>
            <a:off x="16272933" y="11040533"/>
            <a:ext cx="3048001" cy="5741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.</a:t>
            </a:r>
          </a:p>
        </p:txBody>
      </p:sp>
      <p:sp>
        <p:nvSpPr>
          <p:cNvPr id="84" name="Línea"/>
          <p:cNvSpPr/>
          <p:nvPr/>
        </p:nvSpPr>
        <p:spPr>
          <a:xfrm>
            <a:off x="9719733" y="3572933"/>
            <a:ext cx="4419601" cy="1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85" name="Línea"/>
          <p:cNvSpPr/>
          <p:nvPr/>
        </p:nvSpPr>
        <p:spPr>
          <a:xfrm flipH="1" flipV="1">
            <a:off x="10024533" y="4639733"/>
            <a:ext cx="4267201" cy="1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86" name="Línea"/>
          <p:cNvSpPr/>
          <p:nvPr/>
        </p:nvSpPr>
        <p:spPr>
          <a:xfrm flipH="1">
            <a:off x="15206133" y="6316132"/>
            <a:ext cx="1981201" cy="1828802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87" name="Línea"/>
          <p:cNvSpPr/>
          <p:nvPr/>
        </p:nvSpPr>
        <p:spPr>
          <a:xfrm flipV="1">
            <a:off x="15510932" y="6620933"/>
            <a:ext cx="2590801" cy="2590801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88" name="Línea"/>
          <p:cNvSpPr/>
          <p:nvPr/>
        </p:nvSpPr>
        <p:spPr>
          <a:xfrm>
            <a:off x="5757333" y="6316133"/>
            <a:ext cx="2590801" cy="350520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89" name="Línea"/>
          <p:cNvSpPr/>
          <p:nvPr/>
        </p:nvSpPr>
        <p:spPr>
          <a:xfrm flipH="1" flipV="1">
            <a:off x="7128933" y="6316133"/>
            <a:ext cx="1219201" cy="1524001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90" name="Trigo"/>
          <p:cNvSpPr txBox="1"/>
          <p:nvPr/>
        </p:nvSpPr>
        <p:spPr>
          <a:xfrm>
            <a:off x="11396133" y="2506133"/>
            <a:ext cx="1981201" cy="8554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2800"/>
              </a:spcBef>
              <a:defRPr sz="4800"/>
            </a:lvl1pPr>
          </a:lstStyle>
          <a:p>
            <a:r>
              <a:t>Trigo</a:t>
            </a:r>
          </a:p>
        </p:txBody>
      </p:sp>
      <p:sp>
        <p:nvSpPr>
          <p:cNvPr id="91" name="Pago monetario"/>
          <p:cNvSpPr txBox="1"/>
          <p:nvPr/>
        </p:nvSpPr>
        <p:spPr>
          <a:xfrm>
            <a:off x="11091333" y="4944533"/>
            <a:ext cx="2590801" cy="11054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Pago monetario</a:t>
            </a:r>
          </a:p>
        </p:txBody>
      </p:sp>
      <p:sp>
        <p:nvSpPr>
          <p:cNvPr id="92" name="Carne"/>
          <p:cNvSpPr txBox="1"/>
          <p:nvPr/>
        </p:nvSpPr>
        <p:spPr>
          <a:xfrm>
            <a:off x="13986933" y="6163733"/>
            <a:ext cx="1828801" cy="6355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Carne</a:t>
            </a:r>
          </a:p>
        </p:txBody>
      </p:sp>
      <p:sp>
        <p:nvSpPr>
          <p:cNvPr id="93" name="Arado"/>
          <p:cNvSpPr txBox="1"/>
          <p:nvPr/>
        </p:nvSpPr>
        <p:spPr>
          <a:xfrm>
            <a:off x="8043333" y="6468533"/>
            <a:ext cx="1828801" cy="6355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Arado</a:t>
            </a:r>
          </a:p>
        </p:txBody>
      </p:sp>
      <p:sp>
        <p:nvSpPr>
          <p:cNvPr id="94" name="Línea"/>
          <p:cNvSpPr/>
          <p:nvPr/>
        </p:nvSpPr>
        <p:spPr>
          <a:xfrm flipH="1">
            <a:off x="13986933" y="11345333"/>
            <a:ext cx="1524001" cy="1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9" name="Grupo"/>
          <p:cNvGrpSpPr/>
          <p:nvPr/>
        </p:nvGrpSpPr>
        <p:grpSpPr>
          <a:xfrm>
            <a:off x="8534400" y="1828800"/>
            <a:ext cx="6553200" cy="4114800"/>
            <a:chOff x="0" y="0"/>
            <a:chExt cx="6553200" cy="4114800"/>
          </a:xfrm>
        </p:grpSpPr>
        <p:sp>
          <p:nvSpPr>
            <p:cNvPr id="97" name="Óvalo"/>
            <p:cNvSpPr/>
            <p:nvPr/>
          </p:nvSpPr>
          <p:spPr>
            <a:xfrm>
              <a:off x="0" y="0"/>
              <a:ext cx="6553200" cy="4114800"/>
            </a:xfrm>
            <a:prstGeom prst="ellipse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4800"/>
              </a:pPr>
              <a:endParaRPr/>
            </a:p>
          </p:txBody>
        </p:sp>
        <p:sp>
          <p:nvSpPr>
            <p:cNvPr id="98" name="MERCADO PRODUCTOS.…"/>
            <p:cNvSpPr txBox="1"/>
            <p:nvPr/>
          </p:nvSpPr>
          <p:spPr>
            <a:xfrm>
              <a:off x="681970" y="1332163"/>
              <a:ext cx="5189260" cy="14504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rPr dirty="0"/>
                <a:t>MERCADO PRODUCTOS.</a:t>
              </a:r>
            </a:p>
            <a:p>
              <a:pPr algn="ctr">
                <a:defRPr sz="2800"/>
              </a:pPr>
              <a:r>
                <a:rPr dirty="0" err="1"/>
                <a:t>Demanda</a:t>
              </a:r>
              <a:r>
                <a:rPr dirty="0"/>
                <a:t> y </a:t>
              </a:r>
              <a:r>
                <a:rPr dirty="0" err="1"/>
                <a:t>oferta</a:t>
              </a:r>
              <a:r>
                <a:rPr dirty="0"/>
                <a:t>  de </a:t>
              </a:r>
              <a:r>
                <a:rPr dirty="0" err="1"/>
                <a:t>productos</a:t>
              </a:r>
              <a:endParaRPr dirty="0"/>
            </a:p>
            <a:p>
              <a:pPr algn="ctr">
                <a:defRPr sz="2800"/>
              </a:pPr>
              <a:r>
                <a:rPr dirty="0" err="1"/>
                <a:t>en</a:t>
              </a:r>
              <a:r>
                <a:rPr dirty="0"/>
                <a:t> </a:t>
              </a:r>
              <a:r>
                <a:rPr dirty="0" err="1"/>
                <a:t>función</a:t>
              </a:r>
              <a:r>
                <a:rPr dirty="0"/>
                <a:t> de </a:t>
              </a:r>
              <a:r>
                <a:rPr dirty="0" err="1"/>
                <a:t>los</a:t>
              </a:r>
              <a:r>
                <a:rPr dirty="0"/>
                <a:t> </a:t>
              </a:r>
              <a:r>
                <a:rPr dirty="0" err="1"/>
                <a:t>precios</a:t>
              </a:r>
              <a:r>
                <a:rPr dirty="0"/>
                <a:t>.. </a:t>
              </a:r>
            </a:p>
          </p:txBody>
        </p:sp>
      </p:grpSp>
      <p:grpSp>
        <p:nvGrpSpPr>
          <p:cNvPr id="102" name="Grupo"/>
          <p:cNvGrpSpPr/>
          <p:nvPr/>
        </p:nvGrpSpPr>
        <p:grpSpPr>
          <a:xfrm>
            <a:off x="8229600" y="7772400"/>
            <a:ext cx="7010400" cy="4114800"/>
            <a:chOff x="0" y="0"/>
            <a:chExt cx="7010400" cy="4114800"/>
          </a:xfrm>
        </p:grpSpPr>
        <p:sp>
          <p:nvSpPr>
            <p:cNvPr id="100" name="Óvalo"/>
            <p:cNvSpPr/>
            <p:nvPr/>
          </p:nvSpPr>
          <p:spPr>
            <a:xfrm>
              <a:off x="0" y="0"/>
              <a:ext cx="7010400" cy="4114800"/>
            </a:xfrm>
            <a:prstGeom prst="ellipse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101" name="MERCADO DE FACTORES…"/>
            <p:cNvSpPr txBox="1"/>
            <p:nvPr/>
          </p:nvSpPr>
          <p:spPr>
            <a:xfrm>
              <a:off x="425700" y="1097213"/>
              <a:ext cx="6159000" cy="19203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MERCADO DE FACTORES </a:t>
              </a:r>
            </a:p>
            <a:p>
              <a:pPr algn="ctr">
                <a:defRPr sz="3200" b="1"/>
              </a:pPr>
              <a:r>
                <a:t>DE PRODUCCIÓN.</a:t>
              </a:r>
            </a:p>
            <a:p>
              <a:pPr algn="ctr">
                <a:defRPr sz="2800"/>
              </a:pPr>
              <a:r>
                <a:t>Demanda y oferta de factores en función </a:t>
              </a:r>
            </a:p>
            <a:p>
              <a:pPr algn="ctr">
                <a:defRPr sz="2800"/>
              </a:pPr>
              <a:r>
                <a:t>de los precios.</a:t>
              </a:r>
            </a:p>
          </p:txBody>
        </p:sp>
      </p:grpSp>
      <p:grpSp>
        <p:nvGrpSpPr>
          <p:cNvPr id="105" name="Grupo"/>
          <p:cNvGrpSpPr/>
          <p:nvPr/>
        </p:nvGrpSpPr>
        <p:grpSpPr>
          <a:xfrm>
            <a:off x="4114800" y="7010400"/>
            <a:ext cx="4114800" cy="1524000"/>
            <a:chOff x="0" y="0"/>
            <a:chExt cx="4114800" cy="1524000"/>
          </a:xfrm>
        </p:grpSpPr>
        <p:sp>
          <p:nvSpPr>
            <p:cNvPr id="103" name="Rectángulo"/>
            <p:cNvSpPr/>
            <p:nvPr/>
          </p:nvSpPr>
          <p:spPr>
            <a:xfrm>
              <a:off x="0" y="0"/>
              <a:ext cx="4114800" cy="15240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104" name="FAMILIAS."/>
            <p:cNvSpPr txBox="1"/>
            <p:nvPr/>
          </p:nvSpPr>
          <p:spPr>
            <a:xfrm>
              <a:off x="863342" y="239963"/>
              <a:ext cx="2388117" cy="10440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>
              <a:lvl1pPr algn="ctr">
                <a:defRPr sz="3200" b="1"/>
              </a:lvl1pPr>
            </a:lstStyle>
            <a:p>
              <a:r>
                <a:t>FAMILIAS.</a:t>
              </a:r>
              <a:endParaRPr sz="2800"/>
            </a:p>
          </p:txBody>
        </p:sp>
      </p:grpSp>
      <p:grpSp>
        <p:nvGrpSpPr>
          <p:cNvPr id="108" name="Grupo"/>
          <p:cNvGrpSpPr/>
          <p:nvPr/>
        </p:nvGrpSpPr>
        <p:grpSpPr>
          <a:xfrm>
            <a:off x="16002000" y="7162800"/>
            <a:ext cx="4114800" cy="1828800"/>
            <a:chOff x="0" y="0"/>
            <a:chExt cx="4114800" cy="1828800"/>
          </a:xfrm>
        </p:grpSpPr>
        <p:sp>
          <p:nvSpPr>
            <p:cNvPr id="106" name="Rectángulo"/>
            <p:cNvSpPr/>
            <p:nvPr/>
          </p:nvSpPr>
          <p:spPr>
            <a:xfrm>
              <a:off x="0" y="0"/>
              <a:ext cx="4114800" cy="18288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107" name="EMPRESAS."/>
            <p:cNvSpPr txBox="1"/>
            <p:nvPr/>
          </p:nvSpPr>
          <p:spPr>
            <a:xfrm>
              <a:off x="751522" y="392363"/>
              <a:ext cx="2611756" cy="10440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EMPRESAS.</a:t>
              </a:r>
            </a:p>
            <a:p>
              <a:pPr algn="ctr">
                <a:defRPr sz="2800"/>
              </a:pPr>
              <a:r>
                <a:t> </a:t>
              </a:r>
            </a:p>
          </p:txBody>
        </p:sp>
      </p:grpSp>
      <p:sp>
        <p:nvSpPr>
          <p:cNvPr id="109" name="Demanda  de productos."/>
          <p:cNvSpPr txBox="1"/>
          <p:nvPr/>
        </p:nvSpPr>
        <p:spPr>
          <a:xfrm>
            <a:off x="4114800" y="3048000"/>
            <a:ext cx="2286001" cy="9805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 b="1"/>
            </a:lvl1pPr>
          </a:lstStyle>
          <a:p>
            <a:r>
              <a:t>Demanda  de productos.</a:t>
            </a:r>
          </a:p>
        </p:txBody>
      </p:sp>
      <p:sp>
        <p:nvSpPr>
          <p:cNvPr id="110" name="Oferta de Productos"/>
          <p:cNvSpPr txBox="1"/>
          <p:nvPr/>
        </p:nvSpPr>
        <p:spPr>
          <a:xfrm>
            <a:off x="16306800" y="2895600"/>
            <a:ext cx="2286001" cy="9805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 b="1"/>
            </a:lvl1pPr>
          </a:lstStyle>
          <a:p>
            <a:r>
              <a:t>Oferta de Productos</a:t>
            </a:r>
          </a:p>
        </p:txBody>
      </p:sp>
      <p:sp>
        <p:nvSpPr>
          <p:cNvPr id="111" name="Oferta de Factores"/>
          <p:cNvSpPr txBox="1"/>
          <p:nvPr/>
        </p:nvSpPr>
        <p:spPr>
          <a:xfrm>
            <a:off x="4724400" y="9906000"/>
            <a:ext cx="2133600" cy="9805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 b="1"/>
            </a:lvl1pPr>
          </a:lstStyle>
          <a:p>
            <a:r>
              <a:t>Oferta de Factores </a:t>
            </a:r>
          </a:p>
        </p:txBody>
      </p:sp>
      <p:sp>
        <p:nvSpPr>
          <p:cNvPr id="112" name="Demanda de factores."/>
          <p:cNvSpPr txBox="1"/>
          <p:nvPr/>
        </p:nvSpPr>
        <p:spPr>
          <a:xfrm>
            <a:off x="17526000" y="10668000"/>
            <a:ext cx="2286001" cy="9805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 b="1"/>
            </a:lvl1pPr>
          </a:lstStyle>
          <a:p>
            <a:r>
              <a:t>Demanda de factores.</a:t>
            </a:r>
          </a:p>
        </p:txBody>
      </p:sp>
      <p:sp>
        <p:nvSpPr>
          <p:cNvPr id="113" name="Flujo de productos y factores"/>
          <p:cNvSpPr txBox="1"/>
          <p:nvPr/>
        </p:nvSpPr>
        <p:spPr>
          <a:xfrm>
            <a:off x="9144000" y="12192000"/>
            <a:ext cx="5943600" cy="6155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tIns="91439" bIns="91439">
            <a:spAutoFit/>
          </a:bodyPr>
          <a:lstStyle>
            <a:lvl1pPr>
              <a:spcBef>
                <a:spcPts val="1600"/>
              </a:spcBef>
              <a:defRPr sz="2800" b="1"/>
            </a:lvl1pPr>
          </a:lstStyle>
          <a:p>
            <a:r>
              <a:rPr dirty="0" err="1"/>
              <a:t>Flujo</a:t>
            </a:r>
            <a:r>
              <a:rPr dirty="0"/>
              <a:t> de </a:t>
            </a:r>
            <a:r>
              <a:rPr dirty="0" err="1"/>
              <a:t>productos</a:t>
            </a:r>
            <a:r>
              <a:rPr dirty="0"/>
              <a:t> y </a:t>
            </a:r>
            <a:r>
              <a:rPr dirty="0" err="1"/>
              <a:t>factores</a:t>
            </a:r>
            <a:endParaRPr dirty="0"/>
          </a:p>
        </p:txBody>
      </p:sp>
      <p:sp>
        <p:nvSpPr>
          <p:cNvPr id="114" name="Línea"/>
          <p:cNvSpPr/>
          <p:nvPr/>
        </p:nvSpPr>
        <p:spPr>
          <a:xfrm flipH="1">
            <a:off x="14630400" y="12496800"/>
            <a:ext cx="1219200" cy="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15" name="Pagos monetarios.."/>
          <p:cNvSpPr txBox="1"/>
          <p:nvPr/>
        </p:nvSpPr>
        <p:spPr>
          <a:xfrm>
            <a:off x="9144000" y="12801600"/>
            <a:ext cx="5943600" cy="5741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 b="1"/>
            </a:lvl1pPr>
          </a:lstStyle>
          <a:p>
            <a:r>
              <a:rPr dirty="0" err="1"/>
              <a:t>Pagos</a:t>
            </a:r>
            <a:r>
              <a:rPr dirty="0"/>
              <a:t> </a:t>
            </a:r>
            <a:r>
              <a:rPr dirty="0" err="1"/>
              <a:t>monetarios</a:t>
            </a:r>
            <a:r>
              <a:rPr dirty="0"/>
              <a:t>..</a:t>
            </a:r>
          </a:p>
        </p:txBody>
      </p:sp>
      <p:sp>
        <p:nvSpPr>
          <p:cNvPr id="116" name="Línea"/>
          <p:cNvSpPr/>
          <p:nvPr/>
        </p:nvSpPr>
        <p:spPr>
          <a:xfrm>
            <a:off x="14630400" y="13106400"/>
            <a:ext cx="1371600" cy="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17" name="."/>
          <p:cNvSpPr txBox="1"/>
          <p:nvPr/>
        </p:nvSpPr>
        <p:spPr>
          <a:xfrm>
            <a:off x="15849600" y="2286000"/>
            <a:ext cx="3048000" cy="5741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.</a:t>
            </a:r>
          </a:p>
        </p:txBody>
      </p:sp>
      <p:sp>
        <p:nvSpPr>
          <p:cNvPr id="118" name="."/>
          <p:cNvSpPr txBox="1"/>
          <p:nvPr/>
        </p:nvSpPr>
        <p:spPr>
          <a:xfrm>
            <a:off x="16306800" y="12192000"/>
            <a:ext cx="3048000" cy="5741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.</a:t>
            </a:r>
          </a:p>
        </p:txBody>
      </p:sp>
      <p:sp>
        <p:nvSpPr>
          <p:cNvPr id="119" name="Línea"/>
          <p:cNvSpPr/>
          <p:nvPr/>
        </p:nvSpPr>
        <p:spPr>
          <a:xfrm>
            <a:off x="6095999" y="8839200"/>
            <a:ext cx="2286002" cy="198120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20" name="Línea"/>
          <p:cNvSpPr/>
          <p:nvPr/>
        </p:nvSpPr>
        <p:spPr>
          <a:xfrm flipH="1">
            <a:off x="15544800" y="9143999"/>
            <a:ext cx="3657600" cy="1066802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21" name="Línea"/>
          <p:cNvSpPr/>
          <p:nvPr/>
        </p:nvSpPr>
        <p:spPr>
          <a:xfrm flipV="1">
            <a:off x="5486399" y="4724400"/>
            <a:ext cx="3048002" cy="213360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22" name="Línea"/>
          <p:cNvSpPr/>
          <p:nvPr/>
        </p:nvSpPr>
        <p:spPr>
          <a:xfrm flipH="1" flipV="1">
            <a:off x="15239999" y="4419599"/>
            <a:ext cx="3200401" cy="2590802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7" name="Grupo"/>
          <p:cNvGrpSpPr/>
          <p:nvPr/>
        </p:nvGrpSpPr>
        <p:grpSpPr>
          <a:xfrm>
            <a:off x="8534400" y="1828800"/>
            <a:ext cx="6553200" cy="4114800"/>
            <a:chOff x="0" y="0"/>
            <a:chExt cx="6553200" cy="4114800"/>
          </a:xfrm>
        </p:grpSpPr>
        <p:sp>
          <p:nvSpPr>
            <p:cNvPr id="125" name="Óvalo"/>
            <p:cNvSpPr/>
            <p:nvPr/>
          </p:nvSpPr>
          <p:spPr>
            <a:xfrm>
              <a:off x="0" y="0"/>
              <a:ext cx="6553200" cy="4114800"/>
            </a:xfrm>
            <a:prstGeom prst="ellipse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4800"/>
              </a:pPr>
              <a:endParaRPr/>
            </a:p>
          </p:txBody>
        </p:sp>
        <p:sp>
          <p:nvSpPr>
            <p:cNvPr id="126" name="MERCADO DE…"/>
            <p:cNvSpPr txBox="1"/>
            <p:nvPr/>
          </p:nvSpPr>
          <p:spPr>
            <a:xfrm>
              <a:off x="1514886" y="862263"/>
              <a:ext cx="3523428" cy="23902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MERCADO DE </a:t>
              </a:r>
            </a:p>
            <a:p>
              <a:pPr algn="ctr">
                <a:defRPr sz="3200" b="1"/>
              </a:pPr>
              <a:r>
                <a:t>BIENES </a:t>
              </a:r>
            </a:p>
            <a:p>
              <a:pPr algn="ctr">
                <a:defRPr sz="3200" b="1"/>
              </a:pPr>
              <a:r>
                <a:t>Y SERVICIOS.</a:t>
              </a:r>
            </a:p>
            <a:p>
              <a:pPr algn="ctr">
                <a:defRPr sz="2800"/>
              </a:pPr>
              <a:r>
                <a:t>Las empresas venden. </a:t>
              </a:r>
            </a:p>
            <a:p>
              <a:pPr algn="ctr">
                <a:defRPr sz="2800"/>
              </a:pPr>
              <a:r>
                <a:t>Los hogares  compran. </a:t>
              </a:r>
            </a:p>
          </p:txBody>
        </p:sp>
      </p:grpSp>
      <p:grpSp>
        <p:nvGrpSpPr>
          <p:cNvPr id="130" name="Grupo"/>
          <p:cNvGrpSpPr/>
          <p:nvPr/>
        </p:nvGrpSpPr>
        <p:grpSpPr>
          <a:xfrm>
            <a:off x="8229600" y="7772400"/>
            <a:ext cx="7010400" cy="4114800"/>
            <a:chOff x="0" y="0"/>
            <a:chExt cx="7010400" cy="4114800"/>
          </a:xfrm>
        </p:grpSpPr>
        <p:sp>
          <p:nvSpPr>
            <p:cNvPr id="128" name="Óvalo"/>
            <p:cNvSpPr/>
            <p:nvPr/>
          </p:nvSpPr>
          <p:spPr>
            <a:xfrm>
              <a:off x="0" y="0"/>
              <a:ext cx="7010400" cy="4114800"/>
            </a:xfrm>
            <a:prstGeom prst="ellipse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129" name="MERCADO DE FACTORES…"/>
            <p:cNvSpPr txBox="1"/>
            <p:nvPr/>
          </p:nvSpPr>
          <p:spPr>
            <a:xfrm>
              <a:off x="761841" y="1097213"/>
              <a:ext cx="5486718" cy="19203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MERCADO DE FACTORES </a:t>
              </a:r>
            </a:p>
            <a:p>
              <a:pPr algn="ctr">
                <a:defRPr sz="3200" b="1"/>
              </a:pPr>
              <a:r>
                <a:t>DE PRODUCCIÓN.</a:t>
              </a:r>
            </a:p>
            <a:p>
              <a:pPr algn="ctr">
                <a:defRPr sz="2800"/>
              </a:pPr>
              <a:r>
                <a:t>Los hogares venden </a:t>
              </a:r>
            </a:p>
            <a:p>
              <a:pPr algn="ctr">
                <a:defRPr sz="2800"/>
              </a:pPr>
              <a:r>
                <a:t>las empresas compran.</a:t>
              </a:r>
            </a:p>
          </p:txBody>
        </p:sp>
      </p:grpSp>
      <p:grpSp>
        <p:nvGrpSpPr>
          <p:cNvPr id="133" name="Grupo"/>
          <p:cNvGrpSpPr/>
          <p:nvPr/>
        </p:nvGrpSpPr>
        <p:grpSpPr>
          <a:xfrm>
            <a:off x="3927229" y="6705600"/>
            <a:ext cx="4185142" cy="3048000"/>
            <a:chOff x="6350" y="0"/>
            <a:chExt cx="4185141" cy="3048000"/>
          </a:xfrm>
        </p:grpSpPr>
        <p:sp>
          <p:nvSpPr>
            <p:cNvPr id="131" name="Rectángulo"/>
            <p:cNvSpPr/>
            <p:nvPr/>
          </p:nvSpPr>
          <p:spPr>
            <a:xfrm>
              <a:off x="41520" y="0"/>
              <a:ext cx="4114801" cy="30480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132" name="EMPRESAS.…"/>
            <p:cNvSpPr txBox="1"/>
            <p:nvPr/>
          </p:nvSpPr>
          <p:spPr>
            <a:xfrm>
              <a:off x="6350" y="189163"/>
              <a:ext cx="4185142" cy="266967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EMPRESAS.</a:t>
              </a:r>
              <a:endParaRPr sz="2800"/>
            </a:p>
            <a:p>
              <a:pPr algn="ctr">
                <a:defRPr sz="2800"/>
              </a:pPr>
              <a:r>
                <a:t>Producen y  venden bienes </a:t>
              </a:r>
            </a:p>
            <a:p>
              <a:pPr algn="ctr">
                <a:defRPr sz="2800"/>
              </a:pPr>
              <a:r>
                <a:t>y servicios.</a:t>
              </a:r>
            </a:p>
            <a:p>
              <a:pPr algn="ctr">
                <a:defRPr sz="2800"/>
              </a:pPr>
              <a:r>
                <a:t>Contratan y utilizan </a:t>
              </a:r>
            </a:p>
            <a:p>
              <a:pPr algn="ctr">
                <a:defRPr sz="2800"/>
              </a:pPr>
              <a:r>
                <a:t>factores de producción</a:t>
              </a:r>
            </a:p>
          </p:txBody>
        </p:sp>
      </p:grpSp>
      <p:grpSp>
        <p:nvGrpSpPr>
          <p:cNvPr id="136" name="Grupo"/>
          <p:cNvGrpSpPr/>
          <p:nvPr/>
        </p:nvGrpSpPr>
        <p:grpSpPr>
          <a:xfrm>
            <a:off x="16002000" y="6858000"/>
            <a:ext cx="4114800" cy="3200400"/>
            <a:chOff x="0" y="0"/>
            <a:chExt cx="4114800" cy="3200400"/>
          </a:xfrm>
        </p:grpSpPr>
        <p:sp>
          <p:nvSpPr>
            <p:cNvPr id="134" name="Rectángulo"/>
            <p:cNvSpPr/>
            <p:nvPr/>
          </p:nvSpPr>
          <p:spPr>
            <a:xfrm>
              <a:off x="0" y="0"/>
              <a:ext cx="4114800" cy="32004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>
                <a:defRPr sz="3200"/>
              </a:pPr>
              <a:endParaRPr/>
            </a:p>
          </p:txBody>
        </p:sp>
        <p:sp>
          <p:nvSpPr>
            <p:cNvPr id="135" name="HOGARES.…"/>
            <p:cNvSpPr txBox="1"/>
            <p:nvPr/>
          </p:nvSpPr>
          <p:spPr>
            <a:xfrm>
              <a:off x="207047" y="671763"/>
              <a:ext cx="3700706" cy="1856875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9" tIns="91439" rIns="91439" bIns="91439" numCol="1" anchor="ctr">
              <a:spAutoFit/>
            </a:bodyPr>
            <a:lstStyle/>
            <a:p>
              <a:pPr algn="ctr">
                <a:defRPr sz="3200" b="1"/>
              </a:pPr>
              <a:r>
                <a:t>HOGARES.</a:t>
              </a:r>
            </a:p>
            <a:p>
              <a:pPr algn="ctr">
                <a:defRPr sz="2800"/>
              </a:pPr>
              <a:r>
                <a:t>Compran y consumen.</a:t>
              </a:r>
            </a:p>
            <a:p>
              <a:pPr algn="ctr">
                <a:defRPr sz="2800"/>
              </a:pPr>
              <a:r>
                <a:t>Poseen y  venden  </a:t>
              </a:r>
            </a:p>
            <a:p>
              <a:pPr algn="ctr">
                <a:defRPr sz="2800"/>
              </a:pPr>
              <a:r>
                <a:t>factores  de producción. </a:t>
              </a:r>
            </a:p>
          </p:txBody>
        </p:sp>
      </p:grpSp>
      <p:sp>
        <p:nvSpPr>
          <p:cNvPr id="137" name="Línea"/>
          <p:cNvSpPr/>
          <p:nvPr/>
        </p:nvSpPr>
        <p:spPr>
          <a:xfrm>
            <a:off x="18592800" y="3962400"/>
            <a:ext cx="0" cy="259080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38" name="Línea"/>
          <p:cNvSpPr/>
          <p:nvPr/>
        </p:nvSpPr>
        <p:spPr>
          <a:xfrm>
            <a:off x="5181600" y="11887200"/>
            <a:ext cx="3657600" cy="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39" name="Línea"/>
          <p:cNvSpPr/>
          <p:nvPr/>
        </p:nvSpPr>
        <p:spPr>
          <a:xfrm flipH="1">
            <a:off x="6096000" y="11430000"/>
            <a:ext cx="2133600" cy="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40" name="Línea"/>
          <p:cNvSpPr/>
          <p:nvPr/>
        </p:nvSpPr>
        <p:spPr>
          <a:xfrm flipV="1">
            <a:off x="5486400" y="3505200"/>
            <a:ext cx="0" cy="304800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41" name="Línea"/>
          <p:cNvSpPr/>
          <p:nvPr/>
        </p:nvSpPr>
        <p:spPr>
          <a:xfrm>
            <a:off x="5943600" y="3505200"/>
            <a:ext cx="2438400" cy="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42" name="Bienes y servicios vendidos"/>
          <p:cNvSpPr txBox="1"/>
          <p:nvPr/>
        </p:nvSpPr>
        <p:spPr>
          <a:xfrm>
            <a:off x="6096000" y="4114800"/>
            <a:ext cx="2286001" cy="13869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Bienes y servicios vendidos</a:t>
            </a:r>
          </a:p>
        </p:txBody>
      </p:sp>
      <p:sp>
        <p:nvSpPr>
          <p:cNvPr id="143" name="Bienes  y servicios comprados"/>
          <p:cNvSpPr txBox="1"/>
          <p:nvPr/>
        </p:nvSpPr>
        <p:spPr>
          <a:xfrm>
            <a:off x="16002000" y="3962400"/>
            <a:ext cx="2286001" cy="13869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Bienes  y servicios comprados</a:t>
            </a:r>
          </a:p>
        </p:txBody>
      </p:sp>
      <p:sp>
        <p:nvSpPr>
          <p:cNvPr id="144" name="Factores de producción"/>
          <p:cNvSpPr txBox="1"/>
          <p:nvPr/>
        </p:nvSpPr>
        <p:spPr>
          <a:xfrm>
            <a:off x="5638800" y="10210800"/>
            <a:ext cx="2133600" cy="9805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Factores de producción</a:t>
            </a:r>
          </a:p>
        </p:txBody>
      </p:sp>
      <p:sp>
        <p:nvSpPr>
          <p:cNvPr id="145" name="Tierra  capital y  trabajo"/>
          <p:cNvSpPr txBox="1"/>
          <p:nvPr/>
        </p:nvSpPr>
        <p:spPr>
          <a:xfrm>
            <a:off x="15849600" y="9906000"/>
            <a:ext cx="2286001" cy="9805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Tierra  capital y  trabajo</a:t>
            </a:r>
          </a:p>
        </p:txBody>
      </p:sp>
      <p:sp>
        <p:nvSpPr>
          <p:cNvPr id="146" name="Salario alquiler  y beneficios"/>
          <p:cNvSpPr txBox="1"/>
          <p:nvPr/>
        </p:nvSpPr>
        <p:spPr>
          <a:xfrm>
            <a:off x="5181600" y="11859894"/>
            <a:ext cx="4114800" cy="51283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400"/>
              </a:spcBef>
              <a:defRPr sz="2400"/>
            </a:lvl1pPr>
          </a:lstStyle>
          <a:p>
            <a:r>
              <a:t>Salario alquiler  y beneficios </a:t>
            </a:r>
          </a:p>
        </p:txBody>
      </p:sp>
      <p:sp>
        <p:nvSpPr>
          <p:cNvPr id="147" name="Flujo de bienes y servicios"/>
          <p:cNvSpPr txBox="1"/>
          <p:nvPr/>
        </p:nvSpPr>
        <p:spPr>
          <a:xfrm>
            <a:off x="9144000" y="12192000"/>
            <a:ext cx="5943600" cy="125489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Flujo de bienes y servicios</a:t>
            </a:r>
          </a:p>
        </p:txBody>
      </p:sp>
      <p:sp>
        <p:nvSpPr>
          <p:cNvPr id="148" name="Línea"/>
          <p:cNvSpPr/>
          <p:nvPr/>
        </p:nvSpPr>
        <p:spPr>
          <a:xfrm>
            <a:off x="4419600" y="9906000"/>
            <a:ext cx="0" cy="182880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49" name="Línea"/>
          <p:cNvSpPr/>
          <p:nvPr/>
        </p:nvSpPr>
        <p:spPr>
          <a:xfrm flipV="1">
            <a:off x="5334000" y="10058400"/>
            <a:ext cx="0" cy="121920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0" name="Línea"/>
          <p:cNvSpPr/>
          <p:nvPr/>
        </p:nvSpPr>
        <p:spPr>
          <a:xfrm>
            <a:off x="18745200" y="10210800"/>
            <a:ext cx="0" cy="121920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1" name="Línea"/>
          <p:cNvSpPr/>
          <p:nvPr/>
        </p:nvSpPr>
        <p:spPr>
          <a:xfrm flipH="1">
            <a:off x="15392400" y="11582400"/>
            <a:ext cx="3352800" cy="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2" name="Línea"/>
          <p:cNvSpPr/>
          <p:nvPr/>
        </p:nvSpPr>
        <p:spPr>
          <a:xfrm>
            <a:off x="15544800" y="12039600"/>
            <a:ext cx="3352800" cy="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3" name="Línea"/>
          <p:cNvSpPr/>
          <p:nvPr/>
        </p:nvSpPr>
        <p:spPr>
          <a:xfrm flipV="1">
            <a:off x="19659600" y="10363200"/>
            <a:ext cx="0" cy="137160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4" name="Línea"/>
          <p:cNvSpPr/>
          <p:nvPr/>
        </p:nvSpPr>
        <p:spPr>
          <a:xfrm flipH="1">
            <a:off x="13411200" y="12496800"/>
            <a:ext cx="1219200" cy="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5" name="Flujo de Dólares."/>
          <p:cNvSpPr txBox="1"/>
          <p:nvPr/>
        </p:nvSpPr>
        <p:spPr>
          <a:xfrm>
            <a:off x="9296400" y="12785725"/>
            <a:ext cx="5943600" cy="5741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Flujo de Dólares.</a:t>
            </a:r>
          </a:p>
        </p:txBody>
      </p:sp>
      <p:sp>
        <p:nvSpPr>
          <p:cNvPr id="156" name="Línea"/>
          <p:cNvSpPr/>
          <p:nvPr/>
        </p:nvSpPr>
        <p:spPr>
          <a:xfrm>
            <a:off x="13563600" y="13106400"/>
            <a:ext cx="1371600" cy="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7" name="Línea"/>
          <p:cNvSpPr/>
          <p:nvPr/>
        </p:nvSpPr>
        <p:spPr>
          <a:xfrm flipH="1">
            <a:off x="4571999" y="3962400"/>
            <a:ext cx="1" cy="213360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8" name="Línea"/>
          <p:cNvSpPr/>
          <p:nvPr/>
        </p:nvSpPr>
        <p:spPr>
          <a:xfrm flipH="1" flipV="1">
            <a:off x="4724400" y="3048000"/>
            <a:ext cx="3962400" cy="1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59" name="Línea"/>
          <p:cNvSpPr/>
          <p:nvPr/>
        </p:nvSpPr>
        <p:spPr>
          <a:xfrm>
            <a:off x="15392400" y="3505200"/>
            <a:ext cx="2895600" cy="0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60" name="Línea"/>
          <p:cNvSpPr/>
          <p:nvPr/>
        </p:nvSpPr>
        <p:spPr>
          <a:xfrm flipV="1">
            <a:off x="19659600" y="3048000"/>
            <a:ext cx="0" cy="3657600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61" name="Línea"/>
          <p:cNvSpPr/>
          <p:nvPr/>
        </p:nvSpPr>
        <p:spPr>
          <a:xfrm flipH="1" flipV="1">
            <a:off x="15544800" y="3048000"/>
            <a:ext cx="3352800" cy="1"/>
          </a:xfrm>
          <a:prstGeom prst="line">
            <a:avLst/>
          </a:prstGeom>
          <a:ln w="12700">
            <a:solidFill>
              <a:schemeClr val="accent2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62" name="Ingresos"/>
          <p:cNvSpPr txBox="1"/>
          <p:nvPr/>
        </p:nvSpPr>
        <p:spPr>
          <a:xfrm>
            <a:off x="6096000" y="2286000"/>
            <a:ext cx="2590800" cy="5741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Ingresos</a:t>
            </a:r>
          </a:p>
        </p:txBody>
      </p:sp>
      <p:sp>
        <p:nvSpPr>
          <p:cNvPr id="163" name="Gastos."/>
          <p:cNvSpPr txBox="1"/>
          <p:nvPr/>
        </p:nvSpPr>
        <p:spPr>
          <a:xfrm>
            <a:off x="15849600" y="2286000"/>
            <a:ext cx="3048000" cy="5741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Gastos.</a:t>
            </a:r>
          </a:p>
        </p:txBody>
      </p:sp>
      <p:sp>
        <p:nvSpPr>
          <p:cNvPr id="164" name="Renta."/>
          <p:cNvSpPr txBox="1"/>
          <p:nvPr/>
        </p:nvSpPr>
        <p:spPr>
          <a:xfrm>
            <a:off x="16306800" y="12012294"/>
            <a:ext cx="3048000" cy="5741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r>
              <a:t>Renta.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2666" y="18197726"/>
            <a:ext cx="24384001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Línea"/>
          <p:cNvSpPr/>
          <p:nvPr/>
        </p:nvSpPr>
        <p:spPr>
          <a:xfrm flipH="1">
            <a:off x="7738533" y="2235200"/>
            <a:ext cx="1" cy="7620000"/>
          </a:xfrm>
          <a:prstGeom prst="line">
            <a:avLst/>
          </a:prstGeom>
          <a:ln w="12700">
            <a:solidFill>
              <a:srgbClr val="00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69" name="Línea"/>
          <p:cNvSpPr/>
          <p:nvPr/>
        </p:nvSpPr>
        <p:spPr>
          <a:xfrm>
            <a:off x="7738533" y="9702800"/>
            <a:ext cx="8839201" cy="0"/>
          </a:xfrm>
          <a:prstGeom prst="line">
            <a:avLst/>
          </a:prstGeom>
          <a:ln w="12700">
            <a:solidFill>
              <a:srgbClr val="00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0" name="Línea"/>
          <p:cNvSpPr/>
          <p:nvPr/>
        </p:nvSpPr>
        <p:spPr>
          <a:xfrm>
            <a:off x="7738173" y="2844800"/>
            <a:ext cx="7772761" cy="701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">
            <a:solidFill>
              <a:srgbClr val="000000"/>
            </a:solidFill>
          </a:ln>
        </p:spPr>
        <p:txBody>
          <a:bodyPr tIns="91439" bIns="91439" anchor="ctr"/>
          <a:lstStyle/>
          <a:p>
            <a:endParaRPr/>
          </a:p>
        </p:txBody>
      </p:sp>
      <p:sp>
        <p:nvSpPr>
          <p:cNvPr id="171" name="Línea"/>
          <p:cNvSpPr/>
          <p:nvPr/>
        </p:nvSpPr>
        <p:spPr>
          <a:xfrm>
            <a:off x="7738533" y="7874000"/>
            <a:ext cx="213360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2" name="Línea"/>
          <p:cNvSpPr/>
          <p:nvPr/>
        </p:nvSpPr>
        <p:spPr>
          <a:xfrm>
            <a:off x="9872133" y="7874000"/>
            <a:ext cx="1" cy="182880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3" name="Línea"/>
          <p:cNvSpPr/>
          <p:nvPr/>
        </p:nvSpPr>
        <p:spPr>
          <a:xfrm>
            <a:off x="7738533" y="5892800"/>
            <a:ext cx="655320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4" name="Línea"/>
          <p:cNvSpPr/>
          <p:nvPr/>
        </p:nvSpPr>
        <p:spPr>
          <a:xfrm>
            <a:off x="14139333" y="5892800"/>
            <a:ext cx="1" cy="396240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5" name="Línea"/>
          <p:cNvSpPr/>
          <p:nvPr/>
        </p:nvSpPr>
        <p:spPr>
          <a:xfrm>
            <a:off x="7738533" y="5283200"/>
            <a:ext cx="579120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6" name="Línea"/>
          <p:cNvSpPr/>
          <p:nvPr/>
        </p:nvSpPr>
        <p:spPr>
          <a:xfrm>
            <a:off x="13529733" y="5283200"/>
            <a:ext cx="1" cy="441960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77" name="0"/>
          <p:cNvSpPr txBox="1"/>
          <p:nvPr/>
        </p:nvSpPr>
        <p:spPr>
          <a:xfrm>
            <a:off x="6671733" y="9550400"/>
            <a:ext cx="9144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0</a:t>
            </a:r>
          </a:p>
        </p:txBody>
      </p:sp>
      <p:sp>
        <p:nvSpPr>
          <p:cNvPr id="178" name="1000"/>
          <p:cNvSpPr txBox="1"/>
          <p:nvPr/>
        </p:nvSpPr>
        <p:spPr>
          <a:xfrm>
            <a:off x="5909733" y="7416800"/>
            <a:ext cx="12192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1000</a:t>
            </a:r>
          </a:p>
        </p:txBody>
      </p:sp>
      <p:sp>
        <p:nvSpPr>
          <p:cNvPr id="179" name="2000"/>
          <p:cNvSpPr txBox="1"/>
          <p:nvPr/>
        </p:nvSpPr>
        <p:spPr>
          <a:xfrm>
            <a:off x="6062133" y="5435600"/>
            <a:ext cx="15240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2000</a:t>
            </a:r>
          </a:p>
        </p:txBody>
      </p:sp>
      <p:sp>
        <p:nvSpPr>
          <p:cNvPr id="180" name="2200"/>
          <p:cNvSpPr txBox="1"/>
          <p:nvPr/>
        </p:nvSpPr>
        <p:spPr>
          <a:xfrm>
            <a:off x="6062133" y="4673600"/>
            <a:ext cx="15240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2200</a:t>
            </a:r>
          </a:p>
        </p:txBody>
      </p:sp>
      <p:sp>
        <p:nvSpPr>
          <p:cNvPr id="181" name="3000"/>
          <p:cNvSpPr txBox="1"/>
          <p:nvPr/>
        </p:nvSpPr>
        <p:spPr>
          <a:xfrm>
            <a:off x="6214533" y="2235200"/>
            <a:ext cx="13716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3000</a:t>
            </a:r>
          </a:p>
        </p:txBody>
      </p:sp>
      <p:sp>
        <p:nvSpPr>
          <p:cNvPr id="182" name="."/>
          <p:cNvSpPr txBox="1"/>
          <p:nvPr/>
        </p:nvSpPr>
        <p:spPr>
          <a:xfrm>
            <a:off x="14139333" y="1625600"/>
            <a:ext cx="1479551" cy="154078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5700"/>
              </a:spcBef>
              <a:defRPr sz="9600">
                <a:solidFill>
                  <a:schemeClr val="accent2"/>
                </a:solidFill>
              </a:defRPr>
            </a:lvl1pPr>
          </a:lstStyle>
          <a:p>
            <a:r>
              <a:t>.</a:t>
            </a:r>
          </a:p>
        </p:txBody>
      </p:sp>
      <p:sp>
        <p:nvSpPr>
          <p:cNvPr id="183" name="300"/>
          <p:cNvSpPr txBox="1"/>
          <p:nvPr/>
        </p:nvSpPr>
        <p:spPr>
          <a:xfrm>
            <a:off x="9414933" y="9855200"/>
            <a:ext cx="13716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300</a:t>
            </a:r>
          </a:p>
        </p:txBody>
      </p:sp>
      <p:sp>
        <p:nvSpPr>
          <p:cNvPr id="184" name="600"/>
          <p:cNvSpPr txBox="1"/>
          <p:nvPr/>
        </p:nvSpPr>
        <p:spPr>
          <a:xfrm>
            <a:off x="12462933" y="9855200"/>
            <a:ext cx="15240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600</a:t>
            </a:r>
          </a:p>
        </p:txBody>
      </p:sp>
      <p:sp>
        <p:nvSpPr>
          <p:cNvPr id="185" name="700"/>
          <p:cNvSpPr txBox="1"/>
          <p:nvPr/>
        </p:nvSpPr>
        <p:spPr>
          <a:xfrm>
            <a:off x="13834533" y="9855200"/>
            <a:ext cx="10668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700</a:t>
            </a:r>
          </a:p>
        </p:txBody>
      </p:sp>
      <p:sp>
        <p:nvSpPr>
          <p:cNvPr id="186" name="1000"/>
          <p:cNvSpPr txBox="1"/>
          <p:nvPr/>
        </p:nvSpPr>
        <p:spPr>
          <a:xfrm>
            <a:off x="15510933" y="9855200"/>
            <a:ext cx="1219201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r>
              <a:t>1000</a:t>
            </a:r>
          </a:p>
        </p:txBody>
      </p:sp>
      <p:sp>
        <p:nvSpPr>
          <p:cNvPr id="187" name="A"/>
          <p:cNvSpPr txBox="1"/>
          <p:nvPr/>
        </p:nvSpPr>
        <p:spPr>
          <a:xfrm>
            <a:off x="14444133" y="5588000"/>
            <a:ext cx="1066801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2800"/>
              </a:spcBef>
              <a:defRPr sz="4800" b="1">
                <a:solidFill>
                  <a:srgbClr val="FF0000"/>
                </a:solidFill>
              </a:defRPr>
            </a:lvl1pPr>
          </a:lstStyle>
          <a:p>
            <a:r>
              <a:t>A</a:t>
            </a:r>
          </a:p>
        </p:txBody>
      </p:sp>
      <p:sp>
        <p:nvSpPr>
          <p:cNvPr id="188" name="C"/>
          <p:cNvSpPr txBox="1"/>
          <p:nvPr/>
        </p:nvSpPr>
        <p:spPr>
          <a:xfrm>
            <a:off x="13834533" y="4673600"/>
            <a:ext cx="914401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2800"/>
              </a:spcBef>
              <a:defRPr sz="4800" b="1">
                <a:solidFill>
                  <a:srgbClr val="FF0000"/>
                </a:solidFill>
              </a:defRPr>
            </a:lvl1pPr>
          </a:lstStyle>
          <a:p>
            <a:r>
              <a:t>C</a:t>
            </a:r>
          </a:p>
        </p:txBody>
      </p:sp>
      <p:sp>
        <p:nvSpPr>
          <p:cNvPr id="189" name="B"/>
          <p:cNvSpPr txBox="1"/>
          <p:nvPr/>
        </p:nvSpPr>
        <p:spPr>
          <a:xfrm>
            <a:off x="10024533" y="7416800"/>
            <a:ext cx="1066801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2800"/>
              </a:spcBef>
              <a:defRPr sz="4800" b="1">
                <a:solidFill>
                  <a:srgbClr val="FF0000"/>
                </a:solidFill>
              </a:defRPr>
            </a:lvl1pPr>
          </a:lstStyle>
          <a:p>
            <a:r>
              <a:t>B</a:t>
            </a:r>
          </a:p>
        </p:txBody>
      </p:sp>
      <p:sp>
        <p:nvSpPr>
          <p:cNvPr id="190" name="D"/>
          <p:cNvSpPr txBox="1"/>
          <p:nvPr/>
        </p:nvSpPr>
        <p:spPr>
          <a:xfrm>
            <a:off x="14596533" y="2387600"/>
            <a:ext cx="1524001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2800"/>
              </a:spcBef>
              <a:defRPr sz="4800" b="1">
                <a:solidFill>
                  <a:srgbClr val="FF0000"/>
                </a:solidFill>
              </a:defRPr>
            </a:lvl1pPr>
          </a:lstStyle>
          <a:p>
            <a:r>
              <a:t>D</a:t>
            </a:r>
          </a:p>
        </p:txBody>
      </p:sp>
      <p:sp>
        <p:nvSpPr>
          <p:cNvPr id="191" name="Frontera de posibilidades  de producción."/>
          <p:cNvSpPr txBox="1"/>
          <p:nvPr/>
        </p:nvSpPr>
        <p:spPr>
          <a:xfrm>
            <a:off x="15815733" y="7264400"/>
            <a:ext cx="5029201" cy="11054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>
                <a:solidFill>
                  <a:schemeClr val="accent2"/>
                </a:solidFill>
              </a:defRPr>
            </a:lvl1pPr>
          </a:lstStyle>
          <a:p>
            <a:r>
              <a:t>Frontera de posibilidades  de producción.</a:t>
            </a:r>
          </a:p>
        </p:txBody>
      </p:sp>
      <p:sp>
        <p:nvSpPr>
          <p:cNvPr id="192" name="Cantidad producida de automóviles"/>
          <p:cNvSpPr txBox="1"/>
          <p:nvPr/>
        </p:nvSpPr>
        <p:spPr>
          <a:xfrm>
            <a:off x="17180983" y="9315450"/>
            <a:ext cx="4267201" cy="11054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>
                <a:solidFill>
                  <a:schemeClr val="accent2"/>
                </a:solidFill>
              </a:defRPr>
            </a:lvl1pPr>
          </a:lstStyle>
          <a:p>
            <a:r>
              <a:t>Cantidad producida de automóviles</a:t>
            </a:r>
          </a:p>
        </p:txBody>
      </p:sp>
      <p:sp>
        <p:nvSpPr>
          <p:cNvPr id="193" name="Cantidad producida de computadoras."/>
          <p:cNvSpPr txBox="1"/>
          <p:nvPr/>
        </p:nvSpPr>
        <p:spPr>
          <a:xfrm>
            <a:off x="3471333" y="2273300"/>
            <a:ext cx="3048001" cy="15753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>
                <a:solidFill>
                  <a:schemeClr val="accent2"/>
                </a:solidFill>
              </a:defRPr>
            </a:lvl1pPr>
          </a:lstStyle>
          <a:p>
            <a:r>
              <a:t>Cantidad producida de computadoras.</a:t>
            </a:r>
          </a:p>
        </p:txBody>
      </p:sp>
      <p:sp>
        <p:nvSpPr>
          <p:cNvPr id="194" name="La frontera de posibilidades de producción  muestra las combinaciones de productos -en este caso,    automóviles y computadoras   - que puede producir la economía.    Ésta  puede   producir  cualquier combinación situada en la frontera o por debajo de ella .     Los   puntos situados por encima no son viables, dados los recursos de la economía."/>
          <p:cNvSpPr txBox="1"/>
          <p:nvPr/>
        </p:nvSpPr>
        <p:spPr>
          <a:xfrm>
            <a:off x="6427258" y="10399534"/>
            <a:ext cx="11461751" cy="21997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/>
          <a:p>
            <a:pPr>
              <a:defRPr sz="2800" b="1">
                <a:solidFill>
                  <a:schemeClr val="accent2"/>
                </a:solidFill>
              </a:defRPr>
            </a:pPr>
            <a:r>
              <a:rPr dirty="0"/>
              <a:t>La </a:t>
            </a:r>
            <a:r>
              <a:rPr dirty="0" err="1"/>
              <a:t>frontera</a:t>
            </a:r>
            <a:r>
              <a:rPr dirty="0"/>
              <a:t> de </a:t>
            </a:r>
            <a:r>
              <a:rPr dirty="0" err="1"/>
              <a:t>posibilidades</a:t>
            </a:r>
            <a:r>
              <a:rPr dirty="0"/>
              <a:t> de </a:t>
            </a:r>
            <a:r>
              <a:rPr dirty="0" err="1"/>
              <a:t>producción</a:t>
            </a:r>
            <a:r>
              <a:rPr dirty="0"/>
              <a:t>  </a:t>
            </a:r>
            <a:r>
              <a:rPr dirty="0" err="1"/>
              <a:t>muestra</a:t>
            </a:r>
            <a:r>
              <a:rPr dirty="0"/>
              <a:t> las </a:t>
            </a:r>
            <a:r>
              <a:rPr dirty="0" err="1"/>
              <a:t>combinaciones</a:t>
            </a:r>
            <a:r>
              <a:rPr dirty="0"/>
              <a:t> de </a:t>
            </a:r>
            <a:r>
              <a:rPr dirty="0" err="1"/>
              <a:t>productos</a:t>
            </a:r>
            <a:r>
              <a:rPr dirty="0"/>
              <a:t> -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caso</a:t>
            </a:r>
            <a:r>
              <a:rPr dirty="0"/>
              <a:t>,    </a:t>
            </a:r>
            <a:r>
              <a:rPr dirty="0" err="1"/>
              <a:t>automóviles</a:t>
            </a:r>
            <a:r>
              <a:rPr dirty="0"/>
              <a:t> y </a:t>
            </a:r>
            <a:r>
              <a:rPr dirty="0" err="1"/>
              <a:t>computadoras</a:t>
            </a:r>
            <a:r>
              <a:rPr dirty="0"/>
              <a:t>   - que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producir</a:t>
            </a:r>
            <a:r>
              <a:rPr dirty="0"/>
              <a:t> la </a:t>
            </a:r>
            <a:r>
              <a:rPr dirty="0" err="1"/>
              <a:t>economía</a:t>
            </a:r>
            <a:r>
              <a:rPr dirty="0"/>
              <a:t>.    </a:t>
            </a:r>
            <a:r>
              <a:rPr dirty="0" err="1"/>
              <a:t>Ésta</a:t>
            </a:r>
            <a:r>
              <a:rPr dirty="0"/>
              <a:t>  </a:t>
            </a:r>
            <a:r>
              <a:rPr dirty="0" err="1"/>
              <a:t>puede</a:t>
            </a:r>
            <a:r>
              <a:rPr dirty="0"/>
              <a:t>   </a:t>
            </a:r>
            <a:r>
              <a:rPr dirty="0" err="1"/>
              <a:t>producir</a:t>
            </a:r>
            <a:r>
              <a:rPr dirty="0"/>
              <a:t> 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combinación</a:t>
            </a:r>
            <a:r>
              <a:rPr dirty="0"/>
              <a:t> </a:t>
            </a:r>
            <a:r>
              <a:rPr dirty="0" err="1"/>
              <a:t>situada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frontera</a:t>
            </a:r>
            <a:r>
              <a:rPr dirty="0"/>
              <a:t> o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debajo</a:t>
            </a:r>
            <a:r>
              <a:rPr dirty="0"/>
              <a:t> de </a:t>
            </a:r>
            <a:r>
              <a:rPr dirty="0" err="1"/>
              <a:t>ella</a:t>
            </a:r>
            <a:r>
              <a:rPr dirty="0"/>
              <a:t> .     Los   </a:t>
            </a:r>
            <a:r>
              <a:rPr dirty="0" err="1"/>
              <a:t>puntos</a:t>
            </a:r>
            <a:r>
              <a:rPr dirty="0"/>
              <a:t> </a:t>
            </a:r>
            <a:r>
              <a:rPr dirty="0" err="1"/>
              <a:t>situados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encima</a:t>
            </a:r>
            <a:r>
              <a:rPr dirty="0"/>
              <a:t> no son </a:t>
            </a:r>
            <a:r>
              <a:rPr dirty="0" err="1"/>
              <a:t>viables</a:t>
            </a:r>
            <a:r>
              <a:rPr dirty="0"/>
              <a:t>, dados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recursos</a:t>
            </a:r>
            <a:r>
              <a:rPr dirty="0"/>
              <a:t> de la </a:t>
            </a:r>
            <a:r>
              <a:rPr dirty="0" err="1"/>
              <a:t>economía</a:t>
            </a:r>
            <a:r>
              <a:rPr dirty="0"/>
              <a:t>.</a:t>
            </a:r>
            <a:r>
              <a:rPr dirty="0">
                <a:solidFill>
                  <a:srgbClr val="000000"/>
                </a:solidFill>
              </a:rPr>
              <a:t>     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Línea"/>
          <p:cNvSpPr/>
          <p:nvPr/>
        </p:nvSpPr>
        <p:spPr>
          <a:xfrm>
            <a:off x="7924800" y="10363200"/>
            <a:ext cx="88392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198" name="Cantidad producida de computadoras."/>
          <p:cNvSpPr txBox="1"/>
          <p:nvPr/>
        </p:nvSpPr>
        <p:spPr>
          <a:xfrm>
            <a:off x="2627629" y="2549525"/>
            <a:ext cx="3505201" cy="15753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>
                <a:solidFill>
                  <a:schemeClr val="accent2"/>
                </a:solidFill>
              </a:defRPr>
            </a:lvl1pPr>
          </a:lstStyle>
          <a:p>
            <a:r>
              <a:t>Cantidad producida de computadoras.</a:t>
            </a:r>
          </a:p>
        </p:txBody>
      </p:sp>
      <p:sp>
        <p:nvSpPr>
          <p:cNvPr id="199" name="Cantidad producida de automóviles"/>
          <p:cNvSpPr txBox="1"/>
          <p:nvPr/>
        </p:nvSpPr>
        <p:spPr>
          <a:xfrm>
            <a:off x="16611600" y="10668000"/>
            <a:ext cx="4267200" cy="184963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>
                <a:solidFill>
                  <a:schemeClr val="accent2"/>
                </a:solidFill>
              </a:defRPr>
            </a:lvl1pPr>
          </a:lstStyle>
          <a:p>
            <a:r>
              <a:t>Cantidad producida de automóviles</a:t>
            </a:r>
          </a:p>
        </p:txBody>
      </p:sp>
      <p:sp>
        <p:nvSpPr>
          <p:cNvPr id="200" name="Línea"/>
          <p:cNvSpPr/>
          <p:nvPr/>
        </p:nvSpPr>
        <p:spPr>
          <a:xfrm flipV="1">
            <a:off x="7924800" y="1219199"/>
            <a:ext cx="0" cy="914400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201" name="Línea"/>
          <p:cNvSpPr/>
          <p:nvPr/>
        </p:nvSpPr>
        <p:spPr>
          <a:xfrm>
            <a:off x="7924433" y="1676400"/>
            <a:ext cx="7925167" cy="8686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">
            <a:solidFill>
              <a:srgbClr val="000000"/>
            </a:solidFill>
          </a:ln>
        </p:spPr>
        <p:txBody>
          <a:bodyPr tIns="91439" bIns="91439" anchor="ctr"/>
          <a:lstStyle/>
          <a:p>
            <a:endParaRPr/>
          </a:p>
        </p:txBody>
      </p:sp>
      <p:sp>
        <p:nvSpPr>
          <p:cNvPr id="202" name="Línea"/>
          <p:cNvSpPr/>
          <p:nvPr/>
        </p:nvSpPr>
        <p:spPr>
          <a:xfrm>
            <a:off x="7924800" y="6096000"/>
            <a:ext cx="6096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203" name="Línea"/>
          <p:cNvSpPr/>
          <p:nvPr/>
        </p:nvSpPr>
        <p:spPr>
          <a:xfrm>
            <a:off x="7924433" y="3810000"/>
            <a:ext cx="7925167" cy="6553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">
            <a:solidFill>
              <a:srgbClr val="000000"/>
            </a:solidFill>
          </a:ln>
        </p:spPr>
        <p:txBody>
          <a:bodyPr tIns="91439" bIns="91439" anchor="ctr"/>
          <a:lstStyle/>
          <a:p>
            <a:endParaRPr/>
          </a:p>
        </p:txBody>
      </p:sp>
      <p:sp>
        <p:nvSpPr>
          <p:cNvPr id="204" name="Línea"/>
          <p:cNvSpPr/>
          <p:nvPr/>
        </p:nvSpPr>
        <p:spPr>
          <a:xfrm>
            <a:off x="7924800" y="5638800"/>
            <a:ext cx="67056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205" name="Línea"/>
          <p:cNvSpPr/>
          <p:nvPr/>
        </p:nvSpPr>
        <p:spPr>
          <a:xfrm>
            <a:off x="14020800" y="6096000"/>
            <a:ext cx="0" cy="426720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206" name="Línea"/>
          <p:cNvSpPr/>
          <p:nvPr/>
        </p:nvSpPr>
        <p:spPr>
          <a:xfrm>
            <a:off x="14630400" y="5638800"/>
            <a:ext cx="0" cy="487680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tIns="91439" bIns="91439"/>
          <a:lstStyle/>
          <a:p>
            <a:endParaRPr/>
          </a:p>
        </p:txBody>
      </p:sp>
      <p:sp>
        <p:nvSpPr>
          <p:cNvPr id="207" name="0"/>
          <p:cNvSpPr txBox="1"/>
          <p:nvPr/>
        </p:nvSpPr>
        <p:spPr>
          <a:xfrm>
            <a:off x="6858000" y="9601200"/>
            <a:ext cx="1371600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2800"/>
              </a:spcBef>
              <a:defRPr sz="4800"/>
            </a:lvl1pPr>
          </a:lstStyle>
          <a:p>
            <a:r>
              <a:t>0</a:t>
            </a:r>
          </a:p>
        </p:txBody>
      </p:sp>
      <p:sp>
        <p:nvSpPr>
          <p:cNvPr id="208" name="2000"/>
          <p:cNvSpPr txBox="1"/>
          <p:nvPr/>
        </p:nvSpPr>
        <p:spPr>
          <a:xfrm>
            <a:off x="6858000" y="5943600"/>
            <a:ext cx="213360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2000</a:t>
            </a:r>
          </a:p>
        </p:txBody>
      </p:sp>
      <p:sp>
        <p:nvSpPr>
          <p:cNvPr id="209" name="2200"/>
          <p:cNvSpPr txBox="1"/>
          <p:nvPr/>
        </p:nvSpPr>
        <p:spPr>
          <a:xfrm>
            <a:off x="6858000" y="5029200"/>
            <a:ext cx="213360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900"/>
              </a:spcBef>
              <a:defRPr sz="3200" b="1"/>
            </a:lvl1pPr>
          </a:lstStyle>
          <a:p>
            <a:r>
              <a:t>2200</a:t>
            </a:r>
          </a:p>
        </p:txBody>
      </p:sp>
      <p:sp>
        <p:nvSpPr>
          <p:cNvPr id="210" name="3000"/>
          <p:cNvSpPr txBox="1"/>
          <p:nvPr/>
        </p:nvSpPr>
        <p:spPr>
          <a:xfrm>
            <a:off x="6521450" y="3019425"/>
            <a:ext cx="100838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3200" b="1"/>
            </a:lvl1pPr>
          </a:lstStyle>
          <a:p>
            <a:r>
              <a:t>3000</a:t>
            </a:r>
          </a:p>
        </p:txBody>
      </p:sp>
      <p:sp>
        <p:nvSpPr>
          <p:cNvPr id="211" name="4000"/>
          <p:cNvSpPr txBox="1"/>
          <p:nvPr/>
        </p:nvSpPr>
        <p:spPr>
          <a:xfrm>
            <a:off x="6369050" y="1038225"/>
            <a:ext cx="100838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3200" b="1"/>
            </a:lvl1pPr>
          </a:lstStyle>
          <a:p>
            <a:r>
              <a:t>4000</a:t>
            </a:r>
          </a:p>
        </p:txBody>
      </p:sp>
      <p:sp>
        <p:nvSpPr>
          <p:cNvPr id="212" name="700"/>
          <p:cNvSpPr txBox="1"/>
          <p:nvPr/>
        </p:nvSpPr>
        <p:spPr>
          <a:xfrm>
            <a:off x="12769850" y="10334625"/>
            <a:ext cx="80518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3200" b="1"/>
            </a:lvl1pPr>
          </a:lstStyle>
          <a:p>
            <a:r>
              <a:t>700</a:t>
            </a:r>
          </a:p>
        </p:txBody>
      </p:sp>
      <p:sp>
        <p:nvSpPr>
          <p:cNvPr id="213" name="750"/>
          <p:cNvSpPr txBox="1"/>
          <p:nvPr/>
        </p:nvSpPr>
        <p:spPr>
          <a:xfrm>
            <a:off x="14173200" y="10363200"/>
            <a:ext cx="80518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3200" b="1"/>
            </a:lvl1pPr>
          </a:lstStyle>
          <a:p>
            <a:r>
              <a:t>750</a:t>
            </a:r>
          </a:p>
        </p:txBody>
      </p:sp>
      <p:sp>
        <p:nvSpPr>
          <p:cNvPr id="214" name="1000"/>
          <p:cNvSpPr txBox="1"/>
          <p:nvPr/>
        </p:nvSpPr>
        <p:spPr>
          <a:xfrm>
            <a:off x="15544800" y="10363200"/>
            <a:ext cx="1008380" cy="6355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3200" b="1"/>
            </a:lvl1pPr>
          </a:lstStyle>
          <a:p>
            <a:r>
              <a:t>1000</a:t>
            </a:r>
          </a:p>
        </p:txBody>
      </p:sp>
      <p:sp>
        <p:nvSpPr>
          <p:cNvPr id="215" name="A"/>
          <p:cNvSpPr txBox="1"/>
          <p:nvPr/>
        </p:nvSpPr>
        <p:spPr>
          <a:xfrm>
            <a:off x="13074650" y="5873750"/>
            <a:ext cx="635814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A</a:t>
            </a:r>
          </a:p>
        </p:txBody>
      </p:sp>
      <p:sp>
        <p:nvSpPr>
          <p:cNvPr id="216" name="B"/>
          <p:cNvSpPr txBox="1"/>
          <p:nvPr/>
        </p:nvSpPr>
        <p:spPr>
          <a:xfrm>
            <a:off x="15055850" y="4806950"/>
            <a:ext cx="602179" cy="855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91439" bIns="91439">
            <a:sp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B</a:t>
            </a:r>
          </a:p>
        </p:txBody>
      </p:sp>
      <p:sp>
        <p:nvSpPr>
          <p:cNvPr id="217" name="Línea"/>
          <p:cNvSpPr/>
          <p:nvPr/>
        </p:nvSpPr>
        <p:spPr>
          <a:xfrm flipV="1">
            <a:off x="10820400" y="3048000"/>
            <a:ext cx="762001" cy="762000"/>
          </a:xfrm>
          <a:prstGeom prst="line">
            <a:avLst/>
          </a:prstGeom>
          <a:ln w="12700">
            <a:solidFill>
              <a:srgbClr val="000000"/>
            </a:solidFill>
            <a:tailEnd type="triangle"/>
          </a:ln>
        </p:spPr>
        <p:txBody>
          <a:bodyPr tIns="91439" bIns="91439"/>
          <a:lstStyle/>
          <a:p>
            <a:endParaRPr/>
          </a:p>
        </p:txBody>
      </p:sp>
      <p:sp>
        <p:nvSpPr>
          <p:cNvPr id="218" name="Un desplazamiento   de la frontera de posibilidades de producción.  Un avance económico de la industria de computadoras  desplaza la frontera de posibilidades de producción hacia  afuera,  elevado  el número de automóviles  y de computadoras que puede producir la economía."/>
          <p:cNvSpPr txBox="1"/>
          <p:nvPr/>
        </p:nvSpPr>
        <p:spPr>
          <a:xfrm>
            <a:off x="1463040" y="10492930"/>
            <a:ext cx="10820400" cy="21997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>
            <a:lvl1pPr>
              <a:spcBef>
                <a:spcPts val="1600"/>
              </a:spcBef>
              <a:defRPr sz="2800" b="1">
                <a:solidFill>
                  <a:schemeClr val="accent2"/>
                </a:solidFill>
              </a:defRPr>
            </a:lvl1pPr>
          </a:lstStyle>
          <a:p>
            <a:r>
              <a:t>Un desplazamiento   de la frontera de posibilidades de producción.  Un avance económico de la industria de computadoras  desplaza la frontera de posibilidades de producción hacia  afuera,  elevado  el número de automóviles  y de computadoras que puede producir la economía.     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MICROECONOMÍA Y MACROECONOMÍA."/>
          <p:cNvSpPr txBox="1">
            <a:spLocks noGrp="1"/>
          </p:cNvSpPr>
          <p:nvPr>
            <p:ph type="title" idx="4294967295"/>
          </p:nvPr>
        </p:nvSpPr>
        <p:spPr>
          <a:xfrm>
            <a:off x="4521200" y="609599"/>
            <a:ext cx="14796823" cy="14915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MICROECONOMÍA Y MACROECONOMÍA.</a:t>
            </a:r>
          </a:p>
        </p:txBody>
      </p:sp>
      <p:sp>
        <p:nvSpPr>
          <p:cNvPr id="222" name="MICROECONOMÍA:…"/>
          <p:cNvSpPr txBox="1">
            <a:spLocks noGrp="1"/>
          </p:cNvSpPr>
          <p:nvPr>
            <p:ph type="body" sz="half" idx="4294967295"/>
          </p:nvPr>
        </p:nvSpPr>
        <p:spPr>
          <a:xfrm>
            <a:off x="4147211" y="3149600"/>
            <a:ext cx="15544801" cy="8229600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buChar char="•"/>
              <a:defRPr sz="3200">
                <a:solidFill>
                  <a:schemeClr val="accent2"/>
                </a:solidFill>
              </a:defRPr>
            </a:pPr>
            <a:endParaRPr/>
          </a:p>
          <a:p>
            <a:pPr>
              <a:buChar char="•"/>
              <a:defRPr sz="3200">
                <a:solidFill>
                  <a:schemeClr val="accent2"/>
                </a:solidFill>
              </a:defRPr>
            </a:pPr>
            <a:endParaRPr/>
          </a:p>
          <a:p>
            <a:pPr>
              <a:spcBef>
                <a:spcPts val="800"/>
              </a:spcBef>
              <a:buChar char="•"/>
              <a:defRPr sz="3600" b="1" u="sng">
                <a:solidFill>
                  <a:srgbClr val="FF0000"/>
                </a:solidFill>
              </a:defRPr>
            </a:pPr>
            <a:r>
              <a:t>MICROECONOMÍA:</a:t>
            </a:r>
            <a:endParaRPr>
              <a:solidFill>
                <a:schemeClr val="accent2"/>
              </a:solidFill>
            </a:endParaRP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>
              <a:solidFill>
                <a:schemeClr val="accent2"/>
              </a:solidFill>
            </a:endParaRPr>
          </a:p>
          <a:p>
            <a:pPr marL="1028700" lvl="1" indent="-571500">
              <a:spcBef>
                <a:spcPts val="0"/>
              </a:spcBef>
              <a:defRPr sz="2800" b="1">
                <a:solidFill>
                  <a:schemeClr val="accent2"/>
                </a:solidFill>
              </a:defRPr>
            </a:pPr>
            <a:r>
              <a:t>  ESTUDIO   DEL   MODO   EN  QUE  LOS   HOGARES  Y LAS   EMPRESAS   TOMAN DECISIONES Y DE LA FORMA EN QUE INTERACTÚAN EN LOS  MERCADOS.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/>
          </a:p>
          <a:p>
            <a:pPr>
              <a:spcBef>
                <a:spcPts val="800"/>
              </a:spcBef>
              <a:buChar char="•"/>
              <a:defRPr sz="3600" b="1" u="sng">
                <a:solidFill>
                  <a:srgbClr val="FF0000"/>
                </a:solidFill>
              </a:defRPr>
            </a:pPr>
            <a:r>
              <a:t>MACROECONOMÍA: </a:t>
            </a:r>
          </a:p>
          <a:p>
            <a:pPr>
              <a:buChar char="•"/>
              <a:defRPr sz="3200">
                <a:solidFill>
                  <a:schemeClr val="accent2"/>
                </a:solidFill>
              </a:defRPr>
            </a:pPr>
            <a:endParaRPr/>
          </a:p>
          <a:p>
            <a:pPr marL="1028700" lvl="1" indent="-571500">
              <a:spcBef>
                <a:spcPts val="0"/>
              </a:spcBef>
              <a:defRPr sz="2800">
                <a:solidFill>
                  <a:schemeClr val="accent2"/>
                </a:solidFill>
              </a:defRPr>
            </a:pPr>
            <a:r>
              <a:t> </a:t>
            </a:r>
            <a:r>
              <a:rPr b="1"/>
              <a:t>ESTUDIO   DE   LOS   FENÓMENOS   QUE   AFECTAN   EL   CONJUNTO  DE  LA ECONOMÍA,  INCLUIDA LA INFLACIÓN EL DESEMPLEO Y EL CRECIMIENTO ECONÓMICO</a:t>
            </a:r>
            <a:r>
              <a:t>.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EL ECONOMISTA Y SU PAPEL EN LA FORMULACIÓN DE LA POLÍTICA."/>
          <p:cNvSpPr txBox="1">
            <a:spLocks noGrp="1"/>
          </p:cNvSpPr>
          <p:nvPr>
            <p:ph type="title" idx="4294967295"/>
          </p:nvPr>
        </p:nvSpPr>
        <p:spPr>
          <a:xfrm>
            <a:off x="4419600" y="304799"/>
            <a:ext cx="15544800" cy="2286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2600"/>
                </a:solidFill>
              </a:defRPr>
            </a:lvl1pPr>
          </a:lstStyle>
          <a:p>
            <a:r>
              <a:t>EL ECONOMISTA Y SU PAPEL EN LA FORMULACIÓN DE LA POLÍTICA. </a:t>
            </a:r>
          </a:p>
        </p:txBody>
      </p:sp>
      <p:sp>
        <p:nvSpPr>
          <p:cNvPr id="226" name="Análisis  positivo y normativo.…"/>
          <p:cNvSpPr txBox="1">
            <a:spLocks noGrp="1"/>
          </p:cNvSpPr>
          <p:nvPr>
            <p:ph type="body" sz="half" idx="4294967295"/>
          </p:nvPr>
        </p:nvSpPr>
        <p:spPr>
          <a:xfrm>
            <a:off x="4419600" y="3081866"/>
            <a:ext cx="15544800" cy="8229601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buChar char="•"/>
              <a:defRPr sz="3600" b="1"/>
            </a:pPr>
            <a:endParaRPr/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Análisis  positivo y normativo.</a:t>
            </a:r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Afirmaciones  positivas:  afirmaciones que intentan describir el mundo tal como es.</a:t>
            </a:r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Afirmaciones normativas:   afirmaciones que intentan prescribir cómo debería ser el mundo.</a:t>
            </a:r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Los  economistas en los centros de  poder.</a:t>
            </a:r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Discrepancia entre los economistas. </a:t>
            </a:r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Diferencia entre los  juicios científicos.</a:t>
            </a:r>
          </a:p>
          <a:p>
            <a:pPr>
              <a:spcBef>
                <a:spcPts val="800"/>
              </a:spcBef>
              <a:buChar char="•"/>
              <a:defRPr sz="3600" b="1">
                <a:solidFill>
                  <a:schemeClr val="accent2"/>
                </a:solidFill>
              </a:defRPr>
            </a:pPr>
            <a:r>
              <a:t>Diferencia entre los  valores.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LOS DIEZ PRINCIPIOS DE LA ECONOMÍA."/>
          <p:cNvSpPr txBox="1">
            <a:spLocks noGrp="1"/>
          </p:cNvSpPr>
          <p:nvPr>
            <p:ph type="title" idx="4294967295"/>
          </p:nvPr>
        </p:nvSpPr>
        <p:spPr>
          <a:xfrm>
            <a:off x="4419600" y="829733"/>
            <a:ext cx="15544800" cy="12192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LOS DIEZ PRINCIPIOS DE LA ECONOMÍA.</a:t>
            </a:r>
          </a:p>
        </p:txBody>
      </p:sp>
      <p:sp>
        <p:nvSpPr>
          <p:cNvPr id="24" name="ESCASEZ:           CARÁCTER LIMITADO  DE LOS RECURSOS DE LA    SOCIEDAD.…"/>
          <p:cNvSpPr txBox="1">
            <a:spLocks noGrp="1"/>
          </p:cNvSpPr>
          <p:nvPr>
            <p:ph type="body" idx="4294967295"/>
          </p:nvPr>
        </p:nvSpPr>
        <p:spPr>
          <a:xfrm>
            <a:off x="4419600" y="2590799"/>
            <a:ext cx="15544800" cy="9906002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 fontScale="92500" lnSpcReduction="10000"/>
          </a:bodyPr>
          <a:lstStyle/>
          <a:p>
            <a:pPr marL="0" indent="0">
              <a:buSzTx/>
              <a:buNone/>
              <a:defRPr sz="3200" b="1">
                <a:solidFill>
                  <a:schemeClr val="accent2"/>
                </a:solidFill>
              </a:defRPr>
            </a:pPr>
            <a:endParaRPr u="none" dirty="0"/>
          </a:p>
          <a:p>
            <a:pPr marL="0" indent="0">
              <a:spcBef>
                <a:spcPts val="700"/>
              </a:spcBef>
              <a:buSzTx/>
              <a:buNone/>
              <a:defRPr sz="3200" b="1" u="sng">
                <a:solidFill>
                  <a:schemeClr val="accent2"/>
                </a:solidFill>
              </a:defRPr>
            </a:pPr>
            <a:r>
              <a:rPr dirty="0"/>
              <a:t>ECONOMÍA:</a:t>
            </a:r>
            <a:r>
              <a:rPr u="none" dirty="0"/>
              <a:t>      	ESTUDIO DEL MODO EN QUE  LA SOCIEDAD GESTIONA 		SUS RECURSOS  ESCASOS.</a:t>
            </a:r>
            <a:endParaRPr lang="es-MX" u="none" dirty="0"/>
          </a:p>
          <a:p>
            <a:pPr marL="0" indent="0">
              <a:spcBef>
                <a:spcPts val="700"/>
              </a:spcBef>
              <a:buSzTx/>
              <a:buNone/>
              <a:defRPr sz="3200" b="1" u="sng">
                <a:solidFill>
                  <a:schemeClr val="accent2"/>
                </a:solidFill>
              </a:defRPr>
            </a:pPr>
            <a:endParaRPr lang="es-MX" u="none" dirty="0"/>
          </a:p>
          <a:p>
            <a:pPr marL="0" indent="0">
              <a:spcBef>
                <a:spcPts val="700"/>
              </a:spcBef>
              <a:buSzTx/>
              <a:buNone/>
              <a:defRPr sz="3200" b="1" u="sng">
                <a:solidFill>
                  <a:schemeClr val="accent2"/>
                </a:solidFill>
              </a:defRPr>
            </a:pPr>
            <a:endParaRPr lang="es-MX" u="none" dirty="0"/>
          </a:p>
          <a:p>
            <a:pPr marL="0" indent="0">
              <a:spcBef>
                <a:spcPts val="700"/>
              </a:spcBef>
              <a:buSzTx/>
              <a:buNone/>
              <a:defRPr sz="3200" b="1" u="sng">
                <a:solidFill>
                  <a:schemeClr val="accent2"/>
                </a:solidFill>
              </a:defRPr>
            </a:pPr>
            <a:r>
              <a:rPr lang="es-MX" dirty="0"/>
              <a:t>ESCASEZ:          	CARÁCTER LIMITADO  DE LOS RECURSOS DE LA SOCIEDAD.</a:t>
            </a:r>
          </a:p>
          <a:p>
            <a:pPr marL="0" indent="0">
              <a:spcBef>
                <a:spcPts val="700"/>
              </a:spcBef>
              <a:buSzTx/>
              <a:buNone/>
              <a:defRPr sz="3200" b="1" u="sng">
                <a:solidFill>
                  <a:schemeClr val="accent2"/>
                </a:solidFill>
              </a:defRPr>
            </a:pPr>
            <a:endParaRPr dirty="0"/>
          </a:p>
          <a:p>
            <a:pPr marL="0" indent="0">
              <a:buSzTx/>
              <a:buNone/>
              <a:defRPr sz="3200">
                <a:solidFill>
                  <a:schemeClr val="accent2"/>
                </a:solidFill>
              </a:defRPr>
            </a:pPr>
            <a:endParaRPr u="none" dirty="0"/>
          </a:p>
          <a:p>
            <a:pPr marL="0" indent="0">
              <a:spcBef>
                <a:spcPts val="1100"/>
              </a:spcBef>
              <a:buSzTx/>
              <a:buNone/>
              <a:defRPr sz="4800" b="1" u="sng">
                <a:solidFill>
                  <a:srgbClr val="FF0000"/>
                </a:solidFill>
              </a:defRPr>
            </a:pPr>
            <a:r>
              <a:rPr dirty="0"/>
              <a:t>1</a:t>
            </a:r>
            <a:r>
              <a:rPr lang="es-MX" dirty="0" err="1"/>
              <a:t>er</a:t>
            </a:r>
            <a:r>
              <a:rPr dirty="0"/>
              <a:t> PRINCIPIO:</a:t>
            </a:r>
            <a:r>
              <a:rPr b="0" u="none" dirty="0">
                <a:solidFill>
                  <a:schemeClr val="accent2"/>
                </a:solidFill>
              </a:rPr>
              <a:t>	LOS INDIVIDUOS SE ENFRENTAN 			A DISYUNTIVAS.</a:t>
            </a:r>
            <a:endParaRPr sz="3200" dirty="0">
              <a:solidFill>
                <a:schemeClr val="accent2"/>
              </a:solidFill>
            </a:endParaRPr>
          </a:p>
          <a:p>
            <a:pPr marL="0" indent="0">
              <a:buSzTx/>
              <a:buNone/>
              <a:defRPr sz="3200">
                <a:solidFill>
                  <a:schemeClr val="accent2"/>
                </a:solidFill>
              </a:defRPr>
            </a:pPr>
            <a:endParaRPr sz="3200" dirty="0">
              <a:solidFill>
                <a:schemeClr val="accent2"/>
              </a:solidFill>
            </a:endParaRPr>
          </a:p>
          <a:p>
            <a:pPr marL="0" indent="0">
              <a:spcBef>
                <a:spcPts val="700"/>
              </a:spcBef>
              <a:buSzTx/>
              <a:buNone/>
              <a:defRPr sz="3200">
                <a:solidFill>
                  <a:schemeClr val="accent2"/>
                </a:solidFill>
              </a:defRPr>
            </a:pPr>
            <a:r>
              <a:rPr dirty="0"/>
              <a:t>		</a:t>
            </a:r>
            <a:r>
              <a:rPr b="1" dirty="0">
                <a:solidFill>
                  <a:srgbClr val="FF0000"/>
                </a:solidFill>
              </a:rPr>
              <a:t>EFICIENCIA</a:t>
            </a:r>
            <a:r>
              <a:rPr b="1" dirty="0"/>
              <a:t>:</a:t>
            </a:r>
            <a:r>
              <a:rPr dirty="0"/>
              <a:t>	</a:t>
            </a:r>
            <a:r>
              <a:rPr b="1" dirty="0" err="1"/>
              <a:t>Propiedad</a:t>
            </a:r>
            <a:r>
              <a:rPr b="1" dirty="0"/>
              <a:t>    </a:t>
            </a:r>
            <a:r>
              <a:rPr b="1" dirty="0" err="1"/>
              <a:t>según</a:t>
            </a:r>
            <a:r>
              <a:rPr b="1" dirty="0"/>
              <a:t>    la   </a:t>
            </a:r>
            <a:r>
              <a:rPr b="1" dirty="0" err="1"/>
              <a:t>cual</a:t>
            </a:r>
            <a:r>
              <a:rPr b="1" dirty="0"/>
              <a:t>  la     </a:t>
            </a:r>
            <a:r>
              <a:rPr b="1" dirty="0" err="1"/>
              <a:t>sociedad</a:t>
            </a:r>
            <a:r>
              <a:rPr b="1" dirty="0"/>
              <a:t>          				</a:t>
            </a:r>
            <a:r>
              <a:rPr b="1" dirty="0" err="1"/>
              <a:t>aprovecha</a:t>
            </a:r>
            <a:r>
              <a:rPr b="1" dirty="0"/>
              <a:t>  de la </a:t>
            </a:r>
            <a:r>
              <a:rPr b="1" dirty="0" err="1"/>
              <a:t>mejor</a:t>
            </a:r>
            <a:r>
              <a:rPr b="1" dirty="0"/>
              <a:t> </a:t>
            </a:r>
            <a:r>
              <a:rPr b="1" dirty="0" err="1"/>
              <a:t>manera</a:t>
            </a:r>
            <a:r>
              <a:rPr b="1" dirty="0"/>
              <a:t> </a:t>
            </a:r>
            <a:r>
              <a:rPr b="1" dirty="0" err="1"/>
              <a:t>posible</a:t>
            </a:r>
            <a:r>
              <a:rPr b="1" dirty="0"/>
              <a:t> </a:t>
            </a:r>
            <a:r>
              <a:rPr b="1" dirty="0" err="1"/>
              <a:t>sus</a:t>
            </a:r>
            <a:r>
              <a:rPr b="1" dirty="0"/>
              <a:t> 				</a:t>
            </a:r>
            <a:r>
              <a:rPr b="1" dirty="0" err="1"/>
              <a:t>escasos</a:t>
            </a:r>
            <a:r>
              <a:rPr b="1" dirty="0"/>
              <a:t> </a:t>
            </a:r>
            <a:r>
              <a:rPr b="1" dirty="0" err="1"/>
              <a:t>recursos</a:t>
            </a:r>
            <a:r>
              <a:rPr b="1" dirty="0"/>
              <a:t>. </a:t>
            </a:r>
          </a:p>
          <a:p>
            <a:pPr marL="0" indent="0">
              <a:spcBef>
                <a:spcPts val="700"/>
              </a:spcBef>
              <a:buSzTx/>
              <a:buNone/>
              <a:defRPr sz="3200">
                <a:solidFill>
                  <a:schemeClr val="accent2"/>
                </a:solidFill>
              </a:defRPr>
            </a:pPr>
            <a:r>
              <a:rPr dirty="0"/>
              <a:t>		</a:t>
            </a:r>
          </a:p>
          <a:p>
            <a:pPr marL="0" indent="0">
              <a:spcBef>
                <a:spcPts val="700"/>
              </a:spcBef>
              <a:buSzTx/>
              <a:buNone/>
              <a:defRPr sz="3200">
                <a:solidFill>
                  <a:schemeClr val="accent2"/>
                </a:solidFill>
              </a:defRPr>
            </a:pPr>
            <a:r>
              <a:rPr dirty="0"/>
              <a:t>		</a:t>
            </a:r>
            <a:r>
              <a:rPr b="1" dirty="0">
                <a:solidFill>
                  <a:srgbClr val="FF0000"/>
                </a:solidFill>
              </a:rPr>
              <a:t>EQUIDAD:</a:t>
            </a:r>
            <a:r>
              <a:rPr dirty="0"/>
              <a:t>	</a:t>
            </a:r>
            <a:r>
              <a:rPr lang="es-MX" b="1" dirty="0" err="1"/>
              <a:t>P</a:t>
            </a:r>
            <a:r>
              <a:rPr b="1" dirty="0" err="1"/>
              <a:t>ropiedad</a:t>
            </a:r>
            <a:r>
              <a:rPr b="1" dirty="0"/>
              <a:t>   </a:t>
            </a:r>
            <a:r>
              <a:rPr b="1" dirty="0" err="1"/>
              <a:t>según</a:t>
            </a:r>
            <a:r>
              <a:rPr b="1" dirty="0"/>
              <a:t>   la   </a:t>
            </a:r>
            <a:r>
              <a:rPr b="1" dirty="0" err="1"/>
              <a:t>cual</a:t>
            </a:r>
            <a:r>
              <a:rPr b="1" dirty="0"/>
              <a:t>   la  </a:t>
            </a:r>
            <a:r>
              <a:rPr b="1" dirty="0" err="1"/>
              <a:t>prosperidad</a:t>
            </a:r>
            <a:r>
              <a:rPr b="1" dirty="0"/>
              <a:t> 				</a:t>
            </a:r>
            <a:r>
              <a:rPr b="1" dirty="0" err="1"/>
              <a:t>económica</a:t>
            </a:r>
            <a:r>
              <a:rPr b="1" dirty="0"/>
              <a:t>  se   </a:t>
            </a:r>
            <a:r>
              <a:rPr b="1" dirty="0" err="1"/>
              <a:t>distribuye</a:t>
            </a:r>
            <a:r>
              <a:rPr b="1" dirty="0"/>
              <a:t>    </a:t>
            </a:r>
            <a:r>
              <a:rPr b="1" dirty="0" err="1"/>
              <a:t>equitativamente</a:t>
            </a:r>
            <a:r>
              <a:rPr b="1" dirty="0"/>
              <a:t> 				entre </a:t>
            </a:r>
            <a:r>
              <a:rPr b="1" dirty="0" err="1"/>
              <a:t>los</a:t>
            </a:r>
            <a:r>
              <a:rPr b="1" dirty="0"/>
              <a:t> </a:t>
            </a:r>
            <a:r>
              <a:rPr b="1" dirty="0" err="1"/>
              <a:t>miembros</a:t>
            </a:r>
            <a:r>
              <a:rPr b="1" dirty="0"/>
              <a:t> de </a:t>
            </a:r>
            <a:r>
              <a:rPr b="1" dirty="0" err="1"/>
              <a:t>una</a:t>
            </a:r>
            <a:r>
              <a:rPr b="1" dirty="0"/>
              <a:t> </a:t>
            </a:r>
            <a:r>
              <a:rPr b="1" dirty="0" err="1"/>
              <a:t>sociedad</a:t>
            </a:r>
            <a:r>
              <a:rPr b="1" dirty="0"/>
              <a:t>. 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RESUMEN."/>
          <p:cNvSpPr txBox="1">
            <a:spLocks noGrp="1"/>
          </p:cNvSpPr>
          <p:nvPr>
            <p:ph type="title" idx="4294967295"/>
          </p:nvPr>
        </p:nvSpPr>
        <p:spPr>
          <a:xfrm>
            <a:off x="4385733" y="677333"/>
            <a:ext cx="15220554" cy="1437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RESUMEN.</a:t>
            </a:r>
          </a:p>
        </p:txBody>
      </p:sp>
      <p:sp>
        <p:nvSpPr>
          <p:cNvPr id="230" name="Los economistas  tratan de abordar su disciplina con la objetividad del científico.  Al igual que todos los científicos, postulan  supuestos adecuados y elaboran modelos simplificados con el fin de comprender el mundo que los rodea.…"/>
          <p:cNvSpPr txBox="1">
            <a:spLocks noGrp="1"/>
          </p:cNvSpPr>
          <p:nvPr>
            <p:ph type="body" sz="half" idx="4294967295"/>
          </p:nvPr>
        </p:nvSpPr>
        <p:spPr>
          <a:xfrm>
            <a:off x="4419600" y="3268133"/>
            <a:ext cx="15544800" cy="8077201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Los </a:t>
            </a:r>
            <a:r>
              <a:rPr dirty="0" err="1"/>
              <a:t>economistas</a:t>
            </a:r>
            <a:r>
              <a:rPr dirty="0"/>
              <a:t>  </a:t>
            </a:r>
            <a:r>
              <a:rPr dirty="0" err="1"/>
              <a:t>tratan</a:t>
            </a:r>
            <a:r>
              <a:rPr dirty="0"/>
              <a:t> de </a:t>
            </a:r>
            <a:r>
              <a:rPr dirty="0" err="1"/>
              <a:t>abordar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disciplina</a:t>
            </a:r>
            <a:r>
              <a:rPr dirty="0"/>
              <a:t> con la </a:t>
            </a:r>
            <a:r>
              <a:rPr dirty="0" err="1"/>
              <a:t>objetividad</a:t>
            </a:r>
            <a:r>
              <a:rPr dirty="0"/>
              <a:t> del </a:t>
            </a:r>
            <a:r>
              <a:rPr dirty="0" err="1"/>
              <a:t>científico</a:t>
            </a:r>
            <a:r>
              <a:rPr dirty="0"/>
              <a:t>.  Al </a:t>
            </a:r>
            <a:r>
              <a:rPr dirty="0" err="1"/>
              <a:t>igual</a:t>
            </a:r>
            <a:r>
              <a:rPr dirty="0"/>
              <a:t> que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científicos</a:t>
            </a:r>
            <a:r>
              <a:rPr dirty="0"/>
              <a:t>, </a:t>
            </a:r>
            <a:r>
              <a:rPr dirty="0" err="1"/>
              <a:t>postulan</a:t>
            </a:r>
            <a:r>
              <a:rPr dirty="0"/>
              <a:t>  </a:t>
            </a:r>
            <a:r>
              <a:rPr dirty="0" err="1"/>
              <a:t>supuestos</a:t>
            </a:r>
            <a:r>
              <a:rPr dirty="0"/>
              <a:t> </a:t>
            </a:r>
            <a:r>
              <a:rPr dirty="0" err="1"/>
              <a:t>adecuados</a:t>
            </a:r>
            <a:r>
              <a:rPr dirty="0"/>
              <a:t> y </a:t>
            </a:r>
            <a:r>
              <a:rPr dirty="0" err="1"/>
              <a:t>elaboran</a:t>
            </a:r>
            <a:r>
              <a:rPr dirty="0"/>
              <a:t> </a:t>
            </a:r>
            <a:r>
              <a:rPr dirty="0" err="1"/>
              <a:t>modelos</a:t>
            </a:r>
            <a:r>
              <a:rPr dirty="0"/>
              <a:t> </a:t>
            </a:r>
            <a:r>
              <a:rPr dirty="0" err="1"/>
              <a:t>simplificados</a:t>
            </a:r>
            <a:r>
              <a:rPr dirty="0"/>
              <a:t> con el fin de </a:t>
            </a:r>
            <a:r>
              <a:rPr dirty="0" err="1"/>
              <a:t>comprender</a:t>
            </a:r>
            <a:r>
              <a:rPr dirty="0"/>
              <a:t> el </a:t>
            </a:r>
            <a:r>
              <a:rPr dirty="0" err="1"/>
              <a:t>mundo</a:t>
            </a:r>
            <a:r>
              <a:rPr dirty="0"/>
              <a:t> que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rodea</a:t>
            </a:r>
            <a:r>
              <a:rPr dirty="0"/>
              <a:t>.</a:t>
            </a:r>
            <a:r>
              <a:rPr dirty="0">
                <a:solidFill>
                  <a:srgbClr val="000000"/>
                </a:solidFill>
              </a:rPr>
              <a:t>    </a:t>
            </a:r>
          </a:p>
          <a:p>
            <a:pPr>
              <a:buChar char="•"/>
              <a:defRPr sz="3200" b="1"/>
            </a:pPr>
            <a:endParaRPr dirty="0">
              <a:solidFill>
                <a:srgbClr val="000000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El campo de la </a:t>
            </a:r>
            <a:r>
              <a:rPr dirty="0" err="1"/>
              <a:t>economía</a:t>
            </a:r>
            <a:r>
              <a:rPr dirty="0"/>
              <a:t>  se divide </a:t>
            </a:r>
            <a:r>
              <a:rPr dirty="0" err="1"/>
              <a:t>en</a:t>
            </a:r>
            <a:r>
              <a:rPr dirty="0"/>
              <a:t> dos </a:t>
            </a:r>
            <a:r>
              <a:rPr dirty="0" err="1"/>
              <a:t>subcampos</a:t>
            </a:r>
            <a:r>
              <a:rPr dirty="0"/>
              <a:t>:   La </a:t>
            </a:r>
            <a:r>
              <a:rPr dirty="0" err="1"/>
              <a:t>microeconomía</a:t>
            </a:r>
            <a:r>
              <a:rPr dirty="0"/>
              <a:t>  y la </a:t>
            </a:r>
            <a:r>
              <a:rPr dirty="0" err="1"/>
              <a:t>macroeconomía</a:t>
            </a:r>
            <a:r>
              <a:rPr dirty="0"/>
              <a:t>.   Los </a:t>
            </a:r>
            <a:r>
              <a:rPr dirty="0" err="1"/>
              <a:t>microeconomistas</a:t>
            </a:r>
            <a:r>
              <a:rPr dirty="0"/>
              <a:t> </a:t>
            </a:r>
            <a:r>
              <a:rPr dirty="0" err="1"/>
              <a:t>estudian</a:t>
            </a:r>
            <a:r>
              <a:rPr dirty="0"/>
              <a:t> la forma </a:t>
            </a:r>
            <a:r>
              <a:rPr dirty="0" err="1"/>
              <a:t>en</a:t>
            </a:r>
            <a:r>
              <a:rPr dirty="0"/>
              <a:t> que </a:t>
            </a:r>
            <a:r>
              <a:rPr dirty="0" err="1"/>
              <a:t>toman</a:t>
            </a:r>
            <a:r>
              <a:rPr dirty="0"/>
              <a:t>  </a:t>
            </a:r>
            <a:r>
              <a:rPr dirty="0" err="1"/>
              <a:t>sus</a:t>
            </a:r>
            <a:r>
              <a:rPr dirty="0"/>
              <a:t> </a:t>
            </a:r>
            <a:r>
              <a:rPr dirty="0" err="1"/>
              <a:t>decisiones</a:t>
            </a:r>
            <a:r>
              <a:rPr dirty="0"/>
              <a:t> 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hogares</a:t>
            </a:r>
            <a:r>
              <a:rPr dirty="0"/>
              <a:t>  y las </a:t>
            </a:r>
            <a:r>
              <a:rPr dirty="0" err="1"/>
              <a:t>empresas</a:t>
            </a:r>
            <a:r>
              <a:rPr dirty="0"/>
              <a:t>  y la </a:t>
            </a:r>
            <a:r>
              <a:rPr dirty="0" err="1"/>
              <a:t>interacción</a:t>
            </a:r>
            <a:r>
              <a:rPr dirty="0"/>
              <a:t> de ambos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mercado</a:t>
            </a:r>
            <a:r>
              <a:rPr dirty="0"/>
              <a:t>.  </a:t>
            </a:r>
            <a:endParaRPr lang="es-MX"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Los </a:t>
            </a:r>
            <a:r>
              <a:rPr dirty="0" err="1"/>
              <a:t>macroeconomistas</a:t>
            </a:r>
            <a:r>
              <a:rPr dirty="0"/>
              <a:t> </a:t>
            </a:r>
            <a:r>
              <a:rPr dirty="0" err="1"/>
              <a:t>estudian</a:t>
            </a:r>
            <a:r>
              <a:rPr dirty="0"/>
              <a:t> las </a:t>
            </a:r>
            <a:r>
              <a:rPr dirty="0" err="1"/>
              <a:t>fuerzas</a:t>
            </a:r>
            <a:r>
              <a:rPr dirty="0"/>
              <a:t> y las </a:t>
            </a:r>
            <a:r>
              <a:rPr dirty="0" err="1"/>
              <a:t>tendencias</a:t>
            </a:r>
            <a:r>
              <a:rPr dirty="0"/>
              <a:t> que </a:t>
            </a:r>
            <a:r>
              <a:rPr dirty="0" err="1"/>
              <a:t>afectan</a:t>
            </a:r>
            <a:r>
              <a:rPr dirty="0"/>
              <a:t>  a la </a:t>
            </a:r>
            <a:r>
              <a:rPr dirty="0" err="1"/>
              <a:t>economía</a:t>
            </a:r>
            <a:r>
              <a:rPr dirty="0"/>
              <a:t> 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conjunto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PRINCIPIOS"/>
          <p:cNvSpPr txBox="1">
            <a:spLocks noGrp="1"/>
          </p:cNvSpPr>
          <p:nvPr>
            <p:ph type="title" idx="4294967295"/>
          </p:nvPr>
        </p:nvSpPr>
        <p:spPr>
          <a:xfrm>
            <a:off x="4419600" y="880533"/>
            <a:ext cx="15544800" cy="1066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  PRINCIPIOS</a:t>
            </a:r>
          </a:p>
        </p:txBody>
      </p:sp>
      <p:sp>
        <p:nvSpPr>
          <p:cNvPr id="28" name="SEGUNDO  PRINCIPIO:  EL    COSTE     DE    UNA COSA ES   AQUELLO  A  LO  QUE  SE  RENUNCIA   PARA CONSEGUIRLA…"/>
          <p:cNvSpPr txBox="1">
            <a:spLocks noGrp="1"/>
          </p:cNvSpPr>
          <p:nvPr>
            <p:ph type="body" idx="4294967295"/>
          </p:nvPr>
        </p:nvSpPr>
        <p:spPr>
          <a:xfrm>
            <a:off x="3505200" y="2421467"/>
            <a:ext cx="17373600" cy="10058400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buChar char="•"/>
              <a:defRPr sz="4800"/>
            </a:pPr>
            <a:endParaRPr dirty="0"/>
          </a:p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rPr sz="4000" dirty="0"/>
              <a:t>SEGUNDO  PRINCIPIO:</a:t>
            </a:r>
            <a:r>
              <a:rPr sz="4000" b="0" dirty="0">
                <a:solidFill>
                  <a:srgbClr val="000000"/>
                </a:solidFill>
              </a:rPr>
              <a:t>  </a:t>
            </a:r>
            <a:r>
              <a:rPr sz="4000" dirty="0">
                <a:solidFill>
                  <a:schemeClr val="accent2"/>
                </a:solidFill>
              </a:rPr>
              <a:t>EL    COST</a:t>
            </a:r>
            <a:r>
              <a:rPr lang="es-MX" sz="4000" dirty="0">
                <a:solidFill>
                  <a:schemeClr val="accent2"/>
                </a:solidFill>
              </a:rPr>
              <a:t>O</a:t>
            </a:r>
            <a:r>
              <a:rPr sz="4000" dirty="0">
                <a:solidFill>
                  <a:schemeClr val="accent2"/>
                </a:solidFill>
              </a:rPr>
              <a:t>     DE    UNA COSA ES   AQUELLO  A  LO  QUE  SE  RENUNCIA   PARA CONSEGUIRLA</a:t>
            </a:r>
          </a:p>
          <a:p>
            <a:pPr>
              <a:buChar char="•"/>
              <a:defRPr sz="3200"/>
            </a:pPr>
            <a:endParaRPr sz="4000"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sz="3600" dirty="0"/>
              <a:t>COST</a:t>
            </a:r>
            <a:r>
              <a:rPr lang="es-MX" sz="3600" dirty="0"/>
              <a:t>O</a:t>
            </a:r>
            <a:r>
              <a:rPr sz="3600" dirty="0"/>
              <a:t>  DE OPORTUNIDAD:</a:t>
            </a:r>
            <a:r>
              <a:rPr lang="es-MX" sz="3600" dirty="0"/>
              <a:t> </a:t>
            </a:r>
            <a:r>
              <a:rPr sz="3600" dirty="0">
                <a:solidFill>
                  <a:schemeClr val="accent2"/>
                </a:solidFill>
              </a:rPr>
              <a:t>AQUELLO  A  LO QUE SE  DEBE RENUNCIARSE  PARA OBTENER  UNA COSA.</a:t>
            </a:r>
            <a:r>
              <a:rPr sz="3600" b="0" dirty="0">
                <a:solidFill>
                  <a:srgbClr val="000000"/>
                </a:solidFill>
              </a:rPr>
              <a:t>  </a:t>
            </a:r>
          </a:p>
          <a:p>
            <a:pPr>
              <a:buChar char="•"/>
              <a:defRPr sz="4800" b="1">
                <a:solidFill>
                  <a:srgbClr val="FF0000"/>
                </a:solidFill>
              </a:defRPr>
            </a:pPr>
            <a:endParaRPr sz="4000" b="0" dirty="0">
              <a:solidFill>
                <a:srgbClr val="000000"/>
              </a:solidFill>
            </a:endParaRPr>
          </a:p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rPr sz="4000" dirty="0"/>
              <a:t>TERCER  PRINCIPIO:  </a:t>
            </a:r>
            <a:r>
              <a:rPr sz="4000" dirty="0">
                <a:solidFill>
                  <a:schemeClr val="accent2"/>
                </a:solidFill>
              </a:rPr>
              <a:t>LAS PERSONAS RACIONALES  PIENSAN  EN TÉRMINOS MARGINALES.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sz="4000"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sz="3600" dirty="0"/>
              <a:t>CAMBIOS MARGINALES:</a:t>
            </a:r>
            <a:r>
              <a:rPr sz="3600" dirty="0">
                <a:solidFill>
                  <a:schemeClr val="accent2"/>
                </a:solidFill>
              </a:rPr>
              <a:t>	PEQUEÑOS AJUSTES ADICIONALES DE  UN 	PLAN DE ACCIÓN.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PRINCIPIOS"/>
          <p:cNvSpPr txBox="1">
            <a:spLocks noGrp="1"/>
          </p:cNvSpPr>
          <p:nvPr>
            <p:ph type="title" idx="4294967295"/>
          </p:nvPr>
        </p:nvSpPr>
        <p:spPr>
          <a:xfrm>
            <a:off x="4309533" y="609600"/>
            <a:ext cx="15243441" cy="1514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 PRINCIPIOS</a:t>
            </a:r>
          </a:p>
        </p:txBody>
      </p:sp>
      <p:sp>
        <p:nvSpPr>
          <p:cNvPr id="32" name="CUARTO  PRINCIPIO:  LOS INDIVIDUOS RESPONDEN A  LOS INCENTIVOS."/>
          <p:cNvSpPr txBox="1">
            <a:spLocks noGrp="1"/>
          </p:cNvSpPr>
          <p:nvPr>
            <p:ph type="body" sz="quarter" idx="4294967295"/>
          </p:nvPr>
        </p:nvSpPr>
        <p:spPr>
          <a:xfrm>
            <a:off x="3657600" y="3500306"/>
            <a:ext cx="17068800" cy="2355372"/>
          </a:xfrm>
          <a:prstGeom prst="rect">
            <a:avLst/>
          </a:prstGeom>
          <a:ln w="1143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buChar char="•"/>
              <a:defRPr sz="3200"/>
            </a:pPr>
            <a:endParaRPr dirty="0"/>
          </a:p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rPr sz="3600" dirty="0"/>
              <a:t>CUARTO  PRINCIPIO:  </a:t>
            </a:r>
            <a:r>
              <a:rPr sz="3600" dirty="0">
                <a:solidFill>
                  <a:schemeClr val="accent2"/>
                </a:solidFill>
              </a:rPr>
              <a:t>LOS INDIVIDUOS RESPONDEN A  LOS INCENTIVOS.    </a:t>
            </a:r>
          </a:p>
        </p:txBody>
      </p:sp>
      <p:sp>
        <p:nvSpPr>
          <p:cNvPr id="33" name="Los cuatro primeros principios analizan el modo en que toman decisiones los individuos.  Muchas de las decisiones que tomamos durante nuestra vida nos afectan no sólo a nosotros  sino también a otras personas.  Los tres    principios   siguientes     se    refieren   a  la  forma  en  que interactúan  los individuos."/>
          <p:cNvSpPr txBox="1"/>
          <p:nvPr/>
        </p:nvSpPr>
        <p:spPr>
          <a:xfrm>
            <a:off x="3733800" y="6858000"/>
            <a:ext cx="16916400" cy="4924423"/>
          </a:xfrm>
          <a:prstGeom prst="rect">
            <a:avLst/>
          </a:prstGeom>
          <a:ln w="762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spAutoFit/>
          </a:bodyPr>
          <a:lstStyle/>
          <a:p>
            <a:pPr algn="just">
              <a:defRPr sz="3200"/>
            </a:pPr>
            <a:endParaRPr sz="4400" dirty="0"/>
          </a:p>
          <a:p>
            <a:pPr algn="just">
              <a:defRPr sz="3200" b="1">
                <a:solidFill>
                  <a:schemeClr val="accent2"/>
                </a:solidFill>
              </a:defRPr>
            </a:pPr>
            <a:r>
              <a:rPr sz="4400" dirty="0"/>
              <a:t>Los </a:t>
            </a:r>
            <a:r>
              <a:rPr sz="4400" dirty="0" err="1"/>
              <a:t>cuatro</a:t>
            </a:r>
            <a:r>
              <a:rPr sz="4400" dirty="0"/>
              <a:t> </a:t>
            </a:r>
            <a:r>
              <a:rPr sz="4400" dirty="0" err="1"/>
              <a:t>primeros</a:t>
            </a:r>
            <a:r>
              <a:rPr sz="4400" dirty="0"/>
              <a:t> </a:t>
            </a:r>
            <a:r>
              <a:rPr sz="4400" dirty="0" err="1"/>
              <a:t>principios</a:t>
            </a:r>
            <a:r>
              <a:rPr sz="4400" dirty="0"/>
              <a:t> </a:t>
            </a:r>
            <a:r>
              <a:rPr sz="4400" dirty="0" err="1"/>
              <a:t>analizan</a:t>
            </a:r>
            <a:r>
              <a:rPr sz="4400" dirty="0"/>
              <a:t> el </a:t>
            </a:r>
            <a:r>
              <a:rPr sz="4400" dirty="0" err="1"/>
              <a:t>modo</a:t>
            </a:r>
            <a:r>
              <a:rPr sz="4400" dirty="0"/>
              <a:t> </a:t>
            </a:r>
            <a:r>
              <a:rPr sz="4400" dirty="0" err="1"/>
              <a:t>en</a:t>
            </a:r>
            <a:r>
              <a:rPr sz="4400" dirty="0"/>
              <a:t> que </a:t>
            </a:r>
            <a:r>
              <a:rPr sz="4400" dirty="0" err="1"/>
              <a:t>toman</a:t>
            </a:r>
            <a:r>
              <a:rPr sz="4400" dirty="0"/>
              <a:t> </a:t>
            </a:r>
            <a:r>
              <a:rPr sz="4400" dirty="0" err="1"/>
              <a:t>decisiones</a:t>
            </a:r>
            <a:r>
              <a:rPr sz="4400" dirty="0"/>
              <a:t> </a:t>
            </a:r>
            <a:r>
              <a:rPr sz="4400" dirty="0" err="1"/>
              <a:t>los</a:t>
            </a:r>
            <a:r>
              <a:rPr sz="4400" dirty="0"/>
              <a:t> </a:t>
            </a:r>
            <a:r>
              <a:rPr sz="4400" dirty="0" err="1"/>
              <a:t>individuos</a:t>
            </a:r>
            <a:r>
              <a:rPr sz="4400" dirty="0"/>
              <a:t>.  </a:t>
            </a:r>
            <a:r>
              <a:rPr sz="4400" dirty="0" err="1"/>
              <a:t>Muchas</a:t>
            </a:r>
            <a:r>
              <a:rPr sz="4400" dirty="0"/>
              <a:t> de las </a:t>
            </a:r>
            <a:r>
              <a:rPr sz="4400" dirty="0" err="1"/>
              <a:t>decisiones</a:t>
            </a:r>
            <a:r>
              <a:rPr sz="4400" dirty="0"/>
              <a:t> que </a:t>
            </a:r>
            <a:r>
              <a:rPr sz="4400" dirty="0" err="1"/>
              <a:t>tomamos</a:t>
            </a:r>
            <a:r>
              <a:rPr sz="4400" dirty="0"/>
              <a:t> </a:t>
            </a:r>
            <a:r>
              <a:rPr sz="4400" dirty="0" err="1"/>
              <a:t>durante</a:t>
            </a:r>
            <a:r>
              <a:rPr sz="4400" dirty="0"/>
              <a:t> </a:t>
            </a:r>
            <a:r>
              <a:rPr sz="4400" dirty="0" err="1"/>
              <a:t>nuestra</a:t>
            </a:r>
            <a:r>
              <a:rPr sz="4400" dirty="0"/>
              <a:t> </a:t>
            </a:r>
            <a:r>
              <a:rPr sz="4400" dirty="0" err="1"/>
              <a:t>vida</a:t>
            </a:r>
            <a:r>
              <a:rPr sz="4400" dirty="0"/>
              <a:t> </a:t>
            </a:r>
            <a:r>
              <a:rPr sz="4400" dirty="0" err="1"/>
              <a:t>nos</a:t>
            </a:r>
            <a:r>
              <a:rPr sz="4400" dirty="0"/>
              <a:t> </a:t>
            </a:r>
            <a:r>
              <a:rPr sz="4400" dirty="0" err="1"/>
              <a:t>afectan</a:t>
            </a:r>
            <a:r>
              <a:rPr sz="4400" dirty="0"/>
              <a:t> no </a:t>
            </a:r>
            <a:r>
              <a:rPr sz="4400" dirty="0" err="1"/>
              <a:t>sólo</a:t>
            </a:r>
            <a:r>
              <a:rPr sz="4400" dirty="0"/>
              <a:t> a </a:t>
            </a:r>
            <a:r>
              <a:rPr sz="4400" dirty="0" err="1"/>
              <a:t>nosotros</a:t>
            </a:r>
            <a:r>
              <a:rPr sz="4400" dirty="0"/>
              <a:t>  </a:t>
            </a:r>
            <a:r>
              <a:rPr sz="4400" dirty="0" err="1"/>
              <a:t>sino</a:t>
            </a:r>
            <a:r>
              <a:rPr sz="4400" dirty="0"/>
              <a:t> </a:t>
            </a:r>
            <a:r>
              <a:rPr sz="4400" dirty="0" err="1"/>
              <a:t>también</a:t>
            </a:r>
            <a:r>
              <a:rPr sz="4400" dirty="0"/>
              <a:t> a </a:t>
            </a:r>
            <a:r>
              <a:rPr sz="4400" dirty="0" err="1"/>
              <a:t>otras</a:t>
            </a:r>
            <a:r>
              <a:rPr sz="4400" dirty="0"/>
              <a:t> personas.  Los </a:t>
            </a:r>
            <a:r>
              <a:rPr sz="4400" dirty="0" err="1"/>
              <a:t>tres</a:t>
            </a:r>
            <a:r>
              <a:rPr sz="4400" dirty="0"/>
              <a:t>    </a:t>
            </a:r>
            <a:r>
              <a:rPr sz="4400" dirty="0" err="1"/>
              <a:t>principios</a:t>
            </a:r>
            <a:r>
              <a:rPr sz="4400" dirty="0"/>
              <a:t>   </a:t>
            </a:r>
            <a:r>
              <a:rPr sz="4400" dirty="0" err="1"/>
              <a:t>siguientes</a:t>
            </a:r>
            <a:r>
              <a:rPr sz="4400" dirty="0"/>
              <a:t>     se    </a:t>
            </a:r>
            <a:r>
              <a:rPr sz="4400" dirty="0" err="1"/>
              <a:t>refieren</a:t>
            </a:r>
            <a:r>
              <a:rPr sz="4400" dirty="0"/>
              <a:t>   a  la  forma  </a:t>
            </a:r>
            <a:r>
              <a:rPr sz="4400" dirty="0" err="1"/>
              <a:t>en</a:t>
            </a:r>
            <a:r>
              <a:rPr sz="4400" dirty="0"/>
              <a:t>  que </a:t>
            </a:r>
            <a:r>
              <a:rPr sz="4400" dirty="0" err="1"/>
              <a:t>interactúan</a:t>
            </a:r>
            <a:r>
              <a:rPr sz="4400" dirty="0"/>
              <a:t>  </a:t>
            </a:r>
            <a:r>
              <a:rPr sz="4400" dirty="0" err="1"/>
              <a:t>los</a:t>
            </a:r>
            <a:r>
              <a:rPr sz="4400" dirty="0"/>
              <a:t> </a:t>
            </a:r>
            <a:r>
              <a:rPr sz="4400" dirty="0" err="1"/>
              <a:t>individuos</a:t>
            </a:r>
            <a:r>
              <a:rPr sz="4400" dirty="0"/>
              <a:t>.</a:t>
            </a:r>
            <a:r>
              <a:rPr sz="4400" dirty="0">
                <a:solidFill>
                  <a:srgbClr val="000000"/>
                </a:solidFill>
              </a:rPr>
              <a:t> </a:t>
            </a:r>
            <a:endParaRPr lang="es-MX" sz="4400" dirty="0">
              <a:solidFill>
                <a:srgbClr val="000000"/>
              </a:solidFill>
            </a:endParaRPr>
          </a:p>
          <a:p>
            <a:pPr algn="just">
              <a:defRPr sz="3200" b="1">
                <a:solidFill>
                  <a:schemeClr val="accent2"/>
                </a:solidFill>
              </a:defRPr>
            </a:pPr>
            <a:r>
              <a:rPr sz="4400" dirty="0">
                <a:solidFill>
                  <a:srgbClr val="000000"/>
                </a:solidFill>
              </a:rPr>
              <a:t>  </a:t>
            </a:r>
            <a:endParaRPr sz="66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PRINCIPIOS"/>
          <p:cNvSpPr txBox="1">
            <a:spLocks noGrp="1"/>
          </p:cNvSpPr>
          <p:nvPr>
            <p:ph type="title" idx="4294967295"/>
          </p:nvPr>
        </p:nvSpPr>
        <p:spPr>
          <a:xfrm>
            <a:off x="4419600" y="677333"/>
            <a:ext cx="15544800" cy="12192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PRINCIPIOS</a:t>
            </a:r>
          </a:p>
        </p:txBody>
      </p:sp>
      <p:sp>
        <p:nvSpPr>
          <p:cNvPr id="37" name="QUINTO   PRINCIPIO:   EL   COMERCIO    PUEDE MEJORAR EL BIENESTAR DE TODO EL MUNDO.…"/>
          <p:cNvSpPr txBox="1">
            <a:spLocks noGrp="1"/>
          </p:cNvSpPr>
          <p:nvPr>
            <p:ph type="body" idx="4294967295"/>
          </p:nvPr>
        </p:nvSpPr>
        <p:spPr>
          <a:xfrm>
            <a:off x="3428999" y="2472267"/>
            <a:ext cx="17526002" cy="10058400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rPr sz="3600" dirty="0"/>
              <a:t>QUINTO   PRINCIPIO:   </a:t>
            </a:r>
            <a:r>
              <a:rPr sz="3600" dirty="0">
                <a:solidFill>
                  <a:schemeClr val="accent2"/>
                </a:solidFill>
              </a:rPr>
              <a:t>EL   COMERCIO    PUEDE MEJORAR EL BIENESTAR DE TODO EL MUNDO.</a:t>
            </a:r>
          </a:p>
          <a:p>
            <a:pPr>
              <a:buChar char="•"/>
              <a:defRPr sz="3200"/>
            </a:pPr>
            <a:endParaRPr sz="3600"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sz="3600" dirty="0"/>
              <a:t>Los </a:t>
            </a:r>
            <a:r>
              <a:rPr sz="3600" dirty="0" err="1"/>
              <a:t>países</a:t>
            </a:r>
            <a:r>
              <a:rPr sz="3600" dirty="0"/>
              <a:t> y las </a:t>
            </a:r>
            <a:r>
              <a:rPr sz="3600" dirty="0" err="1"/>
              <a:t>empresas</a:t>
            </a:r>
            <a:r>
              <a:rPr sz="3600" dirty="0"/>
              <a:t> </a:t>
            </a:r>
            <a:r>
              <a:rPr sz="3600" dirty="0" err="1"/>
              <a:t>compiten</a:t>
            </a:r>
            <a:r>
              <a:rPr sz="3600" dirty="0"/>
              <a:t> entre </a:t>
            </a:r>
            <a:r>
              <a:rPr sz="3600" dirty="0" err="1"/>
              <a:t>sí</a:t>
            </a:r>
            <a:r>
              <a:rPr sz="3600" dirty="0"/>
              <a:t> </a:t>
            </a:r>
            <a:r>
              <a:rPr sz="3600" dirty="0" err="1"/>
              <a:t>en</a:t>
            </a:r>
            <a:r>
              <a:rPr sz="3600" dirty="0"/>
              <a:t> el </a:t>
            </a:r>
            <a:r>
              <a:rPr sz="3600" dirty="0" err="1"/>
              <a:t>mundo</a:t>
            </a:r>
            <a:r>
              <a:rPr sz="3600" dirty="0"/>
              <a:t> </a:t>
            </a:r>
            <a:r>
              <a:rPr sz="3600" dirty="0" err="1"/>
              <a:t>comercial</a:t>
            </a:r>
            <a:r>
              <a:rPr sz="3600" dirty="0"/>
              <a:t>.  </a:t>
            </a: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sz="3600" dirty="0"/>
              <a:t>La </a:t>
            </a:r>
            <a:r>
              <a:rPr sz="3600" dirty="0" err="1"/>
              <a:t>familia</a:t>
            </a:r>
            <a:r>
              <a:rPr sz="3600" dirty="0"/>
              <a:t> y </a:t>
            </a:r>
            <a:r>
              <a:rPr sz="3600" dirty="0" err="1"/>
              <a:t>su</a:t>
            </a:r>
            <a:r>
              <a:rPr sz="3600" dirty="0"/>
              <a:t> </a:t>
            </a:r>
            <a:r>
              <a:rPr sz="3600" dirty="0" err="1"/>
              <a:t>competencia</a:t>
            </a:r>
            <a:r>
              <a:rPr sz="3600" dirty="0"/>
              <a:t> </a:t>
            </a:r>
            <a:r>
              <a:rPr sz="3600" dirty="0" err="1"/>
              <a:t>en</a:t>
            </a:r>
            <a:r>
              <a:rPr sz="3600" dirty="0"/>
              <a:t> el </a:t>
            </a:r>
            <a:r>
              <a:rPr sz="3600" dirty="0" err="1"/>
              <a:t>consumo</a:t>
            </a:r>
            <a:r>
              <a:rPr sz="3600" dirty="0"/>
              <a:t>       -</a:t>
            </a:r>
            <a:r>
              <a:rPr sz="3600" dirty="0" err="1"/>
              <a:t>Especialización</a:t>
            </a:r>
            <a:r>
              <a:rPr sz="3600" dirty="0"/>
              <a:t>  de </a:t>
            </a:r>
            <a:r>
              <a:rPr sz="3600" dirty="0" err="1"/>
              <a:t>actividades</a:t>
            </a:r>
            <a:r>
              <a:rPr sz="3600" dirty="0"/>
              <a:t>-</a:t>
            </a:r>
          </a:p>
          <a:p>
            <a:pPr>
              <a:buChar char="•"/>
              <a:defRPr sz="3200">
                <a:solidFill>
                  <a:schemeClr val="accent2"/>
                </a:solidFill>
              </a:defRPr>
            </a:pPr>
            <a:endParaRPr sz="3600" dirty="0"/>
          </a:p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rPr sz="3600" dirty="0"/>
              <a:t>SEXTO PRINCIPIO:  </a:t>
            </a:r>
            <a:r>
              <a:rPr sz="3600" dirty="0">
                <a:solidFill>
                  <a:schemeClr val="accent2"/>
                </a:solidFill>
              </a:rPr>
              <a:t>LOS MERCADOS NORMALMENTE CONSTITUYEN    UN     BUEN      MECANISMO       PARA ORGANIZAR LA ACTIVIDAD ECONÓMICA.</a:t>
            </a:r>
          </a:p>
          <a:p>
            <a:pPr>
              <a:buChar char="•"/>
              <a:defRPr sz="4800" b="1">
                <a:solidFill>
                  <a:schemeClr val="accent2"/>
                </a:solidFill>
              </a:defRPr>
            </a:pPr>
            <a:endParaRPr sz="3600"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sz="3600" dirty="0"/>
              <a:t>ECONOMÍA  DE MERCADO:</a:t>
            </a:r>
            <a:r>
              <a:rPr sz="3600" dirty="0">
                <a:solidFill>
                  <a:schemeClr val="accent2"/>
                </a:solidFill>
              </a:rPr>
              <a:t>	ECONOMÍA  QUE ASIGNA LOS RECURSOS POR MEDIO    DE LAS    DECISIONES  DESCENTRALIZADAS DE MUCHAS EMPRESAS Y HOGARES     CONFORME    INTERACTÚAN   EN  LOS   MERCADOS   DE  BIENES  Y SERVICIOS.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PRINCIPIOS"/>
          <p:cNvSpPr txBox="1">
            <a:spLocks noGrp="1"/>
          </p:cNvSpPr>
          <p:nvPr>
            <p:ph type="title" idx="4294967295"/>
          </p:nvPr>
        </p:nvSpPr>
        <p:spPr>
          <a:xfrm>
            <a:off x="4419600" y="575733"/>
            <a:ext cx="15240000" cy="15597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PRINCIPIOS</a:t>
            </a:r>
          </a:p>
        </p:txBody>
      </p:sp>
      <p:sp>
        <p:nvSpPr>
          <p:cNvPr id="41" name="SEPTIMO  PRINCIPIO:  EL ESTADO PUEDE MEJORAR     A VECES LOS  RESULTADOS DEL MERCADO.…"/>
          <p:cNvSpPr txBox="1">
            <a:spLocks noGrp="1"/>
          </p:cNvSpPr>
          <p:nvPr>
            <p:ph type="body" idx="4294967295"/>
          </p:nvPr>
        </p:nvSpPr>
        <p:spPr>
          <a:xfrm>
            <a:off x="3352800" y="2810933"/>
            <a:ext cx="17373600" cy="8991601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rPr dirty="0"/>
              <a:t>SEPTIMO  PRINCIPIO:  </a:t>
            </a:r>
            <a:r>
              <a:rPr dirty="0">
                <a:solidFill>
                  <a:schemeClr val="accent2"/>
                </a:solidFill>
              </a:rPr>
              <a:t>EL ESTADO PUEDE MEJORAR     A VECES LOS  RESULTADOS DEL MERCADO.</a:t>
            </a:r>
          </a:p>
          <a:p>
            <a:pPr>
              <a:buChar char="•"/>
              <a:defRPr sz="4800" b="1">
                <a:solidFill>
                  <a:schemeClr val="accent2"/>
                </a:solidFill>
              </a:defRPr>
            </a:pPr>
            <a:endParaRPr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dirty="0"/>
              <a:t>FALL</a:t>
            </a:r>
            <a:r>
              <a:rPr lang="es-MX" dirty="0"/>
              <a:t>A </a:t>
            </a:r>
            <a:r>
              <a:rPr dirty="0"/>
              <a:t>DE MERCADO:</a:t>
            </a:r>
            <a:r>
              <a:rPr dirty="0">
                <a:solidFill>
                  <a:schemeClr val="accent2"/>
                </a:solidFill>
              </a:rPr>
              <a:t>		SITUACIÓN  EN  LA  QUE  UN  MERCADO  NO 					ASIGNA EFICIENTEMENTE  LOS  RECURSOS 					POR SI.	</a:t>
            </a:r>
          </a:p>
          <a:p>
            <a:pPr>
              <a:buChar char="•"/>
              <a:defRPr sz="3200"/>
            </a:pPr>
            <a:endParaRPr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dirty="0"/>
              <a:t>EXTERNALIDAD:  </a:t>
            </a:r>
            <a:r>
              <a:rPr sz="2400" dirty="0"/>
              <a:t>MONOPOLIO</a:t>
            </a:r>
            <a:r>
              <a:rPr b="0" dirty="0">
                <a:solidFill>
                  <a:srgbClr val="000000"/>
                </a:solidFill>
              </a:rPr>
              <a:t>	</a:t>
            </a:r>
            <a:r>
              <a:rPr dirty="0">
                <a:solidFill>
                  <a:schemeClr val="accent2"/>
                </a:solidFill>
              </a:rPr>
              <a:t>CONSECUENCIAS DE LAS ACCIONES  DE UNA 				PERSONA  PARA EL BIENESTAR DE OTRA.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dirty="0"/>
              <a:t>PODER DE MERCADO:</a:t>
            </a:r>
            <a:r>
              <a:rPr dirty="0">
                <a:solidFill>
                  <a:schemeClr val="accent2"/>
                </a:solidFill>
              </a:rPr>
              <a:t>		CAPACIDAD  DE UN ÚNICO AGENTE 						ECONÓMICO (O DE UN PEQUEÑO GRUPO DE 					ELLOS)  PARA INFLUIR CONSIDERABLEMENTE  				EN LOS PRECIOS DE MERCADO.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PRINCIPIOS"/>
          <p:cNvSpPr txBox="1">
            <a:spLocks noGrp="1"/>
          </p:cNvSpPr>
          <p:nvPr>
            <p:ph type="title" idx="4294967295"/>
          </p:nvPr>
        </p:nvSpPr>
        <p:spPr>
          <a:xfrm>
            <a:off x="4351866" y="507999"/>
            <a:ext cx="15083632" cy="1643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PRINCIPIOS</a:t>
            </a:r>
          </a:p>
        </p:txBody>
      </p:sp>
      <p:sp>
        <p:nvSpPr>
          <p:cNvPr id="45" name="OCTAVO PRINCIPIO:  EL NIVEL DE VIDA DE UN PAÍS    DEPENDE    DE    SU   CAPACIDAD    PARA PRODUCIR BIENES Y SERVICIOS.…"/>
          <p:cNvSpPr txBox="1">
            <a:spLocks noGrp="1"/>
          </p:cNvSpPr>
          <p:nvPr>
            <p:ph type="body" idx="4294967295"/>
          </p:nvPr>
        </p:nvSpPr>
        <p:spPr>
          <a:xfrm>
            <a:off x="3428999" y="2641599"/>
            <a:ext cx="17526002" cy="9144002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t>OCTAVO PRINCIPIO:  </a:t>
            </a:r>
            <a:r>
              <a:rPr>
                <a:solidFill>
                  <a:schemeClr val="accent2"/>
                </a:solidFill>
              </a:rPr>
              <a:t>EL NIVEL DE VIDA DE UN PAÍS    DEPENDE    DE    SU   CAPACIDAD    PARA PRODUCIR BIENES Y SERVICIOS.</a:t>
            </a:r>
          </a:p>
          <a:p>
            <a:pPr>
              <a:buChar char="•"/>
              <a:defRPr sz="4800" b="1">
                <a:solidFill>
                  <a:schemeClr val="accent2"/>
                </a:solidFill>
              </a:defRPr>
            </a:pP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PRODUCTIVIDAD:</a:t>
            </a:r>
            <a:r>
              <a:rPr>
                <a:solidFill>
                  <a:schemeClr val="accent2"/>
                </a:solidFill>
              </a:rPr>
              <a:t>		CANTIDAD DE BIENES Y SEVICIOS PRODUCIDOS 				CON CADA HORA DE TRABAJO. 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>
              <a:solidFill>
                <a:schemeClr val="accent2"/>
              </a:solidFill>
            </a:endParaRPr>
          </a:p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t>NOVENO PRINCIPIO:  </a:t>
            </a:r>
            <a:r>
              <a:rPr>
                <a:solidFill>
                  <a:schemeClr val="accent2"/>
                </a:solidFill>
              </a:rPr>
              <a:t>LOS PRECIOS   SUBEN  CUANDO EL GOBIERNO IMPRIME DEMASIADO DINERO.</a:t>
            </a:r>
          </a:p>
          <a:p>
            <a:pPr>
              <a:buChar char="•"/>
              <a:defRPr sz="4800" b="1">
                <a:solidFill>
                  <a:schemeClr val="accent2"/>
                </a:solidFill>
              </a:defRPr>
            </a:pP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INFLACIÓN:</a:t>
            </a:r>
            <a:r>
              <a:rPr>
                <a:solidFill>
                  <a:schemeClr val="accent2"/>
                </a:solidFill>
              </a:rPr>
              <a:t>			AUMENTO DEL NIVEL GENERAL DE PRECIOS 				DE LA  ECONOMÍA.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PRINCIPIOS"/>
          <p:cNvSpPr txBox="1">
            <a:spLocks noGrp="1"/>
          </p:cNvSpPr>
          <p:nvPr>
            <p:ph type="title" idx="4294967295"/>
          </p:nvPr>
        </p:nvSpPr>
        <p:spPr>
          <a:xfrm>
            <a:off x="4343400" y="508000"/>
            <a:ext cx="15544800" cy="1676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PRINCIPIOS</a:t>
            </a:r>
          </a:p>
        </p:txBody>
      </p:sp>
      <p:sp>
        <p:nvSpPr>
          <p:cNvPr id="49" name="DÉCIMO PRINCIPIO:  LA SOCIEDAD SE ENFRENTA A UNA    DISYUNTIVA   A   CORTO   PLAZO   ENTRE   LA INFLACIÓN Y EL DESEMPLEO.…"/>
          <p:cNvSpPr txBox="1">
            <a:spLocks noGrp="1"/>
          </p:cNvSpPr>
          <p:nvPr>
            <p:ph type="body" idx="4294967295"/>
          </p:nvPr>
        </p:nvSpPr>
        <p:spPr>
          <a:xfrm>
            <a:off x="3505200" y="2768600"/>
            <a:ext cx="17221200" cy="8991600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pPr>
              <a:spcBef>
                <a:spcPts val="1100"/>
              </a:spcBef>
              <a:buChar char="•"/>
              <a:defRPr sz="4800" b="1">
                <a:solidFill>
                  <a:srgbClr val="FF0000"/>
                </a:solidFill>
              </a:defRPr>
            </a:pPr>
            <a:r>
              <a:t>DÉCIMO PRINCIPIO:  </a:t>
            </a:r>
            <a:r>
              <a:rPr>
                <a:solidFill>
                  <a:schemeClr val="accent2"/>
                </a:solidFill>
              </a:rPr>
              <a:t>LA SOCIEDAD SE ENFRENTA A UNA    DISYUNTIVA   A   CORTO   PLAZO   ENTRE   LA INFLACIÓN Y EL DESEMPLEO.</a:t>
            </a:r>
          </a:p>
          <a:p>
            <a:pPr>
              <a:buChar char="•"/>
              <a:defRPr sz="4800" b="1">
                <a:solidFill>
                  <a:schemeClr val="accent2"/>
                </a:solidFill>
              </a:defRPr>
            </a:pPr>
            <a:endParaRPr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t>CURVA DE PHILLIPS :</a:t>
            </a:r>
            <a:r>
              <a:rPr>
                <a:solidFill>
                  <a:schemeClr val="accent2"/>
                </a:solidFill>
              </a:rPr>
              <a:t>		DISYUNTIVA   O   INTERCAMBIO   A  CORTO 					PLAZO     ENTRE     LA     INFLACIÓN   Y    EL 					DESEMPLEO.  </a:t>
            </a:r>
            <a:endParaRPr sz="4800">
              <a:solidFill>
                <a:schemeClr val="accent2"/>
              </a:solidFill>
            </a:endParaRPr>
          </a:p>
          <a:p>
            <a:pPr>
              <a:buChar char="•"/>
              <a:defRPr sz="4800" b="1">
                <a:solidFill>
                  <a:schemeClr val="accent2"/>
                </a:solidFill>
              </a:defRPr>
            </a:pPr>
            <a:endParaRPr sz="4800">
              <a:solidFill>
                <a:schemeClr val="accent2"/>
              </a:solidFill>
            </a:endParaRPr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t>Algunos precios se ajustan  lentamente.  Al reducir el gobierno la cantidad de dinero,  a largo plazo los precios bajan.  Pero esto puede ocurrir en algunos casos   a   varios  años plazo.  Por ello se dice que los precios son rígidos a corto plazo.    Al   reducir  el dinero   el  gobierno, las personas reducen    la cantidad de dinero que gastan.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CAPÍTULO Nº 2  PENSAR COMO UN ECONOMISTA."/>
          <p:cNvSpPr txBox="1">
            <a:spLocks noGrp="1"/>
          </p:cNvSpPr>
          <p:nvPr>
            <p:ph type="title" idx="4294967295"/>
          </p:nvPr>
        </p:nvSpPr>
        <p:spPr>
          <a:xfrm>
            <a:off x="4419600" y="541866"/>
            <a:ext cx="15544800" cy="16764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</a:lstStyle>
          <a:p>
            <a:r>
              <a:t>CAPÍTULO Nº 2  PENSAR COMO UN ECONOMISTA.</a:t>
            </a:r>
          </a:p>
        </p:txBody>
      </p:sp>
      <p:sp>
        <p:nvSpPr>
          <p:cNvPr id="53" name="EL ECONONISTA COMO CIENTÍFICO…"/>
          <p:cNvSpPr txBox="1">
            <a:spLocks noGrp="1"/>
          </p:cNvSpPr>
          <p:nvPr>
            <p:ph type="body" idx="4294967295"/>
          </p:nvPr>
        </p:nvSpPr>
        <p:spPr>
          <a:xfrm>
            <a:off x="3657600" y="2506133"/>
            <a:ext cx="17068800" cy="9753601"/>
          </a:xfrm>
          <a:prstGeom prst="rect">
            <a:avLst/>
          </a:prstGeom>
          <a:ln w="76200">
            <a:solidFill>
              <a:srgbClr val="000000"/>
            </a:solidFill>
            <a:round/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700"/>
              </a:spcBef>
              <a:buNone/>
              <a:defRPr sz="3200" b="1">
                <a:solidFill>
                  <a:schemeClr val="accent2"/>
                </a:solidFill>
              </a:defRPr>
            </a:pPr>
            <a:r>
              <a:rPr dirty="0"/>
              <a:t>EL ECONONISTA COMO CIENTÍFICO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EL MÉTODO CIENTÍFICO.  </a:t>
            </a:r>
            <a:r>
              <a:rPr dirty="0" err="1"/>
              <a:t>Observación</a:t>
            </a:r>
            <a:r>
              <a:rPr dirty="0"/>
              <a:t>, </a:t>
            </a:r>
            <a:r>
              <a:rPr dirty="0" err="1"/>
              <a:t>teoría</a:t>
            </a:r>
            <a:r>
              <a:rPr dirty="0"/>
              <a:t> y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observación</a:t>
            </a:r>
            <a:r>
              <a:rPr dirty="0"/>
              <a:t>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EL PAPEL DE LOS SUPUESTOS.   (</a:t>
            </a:r>
            <a:r>
              <a:rPr dirty="0" err="1"/>
              <a:t>permiten</a:t>
            </a:r>
            <a:r>
              <a:rPr dirty="0"/>
              <a:t> </a:t>
            </a:r>
            <a:r>
              <a:rPr dirty="0" err="1"/>
              <a:t>comprender</a:t>
            </a:r>
            <a:r>
              <a:rPr dirty="0"/>
              <a:t> el </a:t>
            </a:r>
            <a:r>
              <a:rPr dirty="0" err="1"/>
              <a:t>mundo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fácilmente</a:t>
            </a:r>
            <a:r>
              <a:rPr dirty="0"/>
              <a:t>)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chemeClr val="accent2"/>
                </a:solidFill>
              </a:defRPr>
            </a:pPr>
            <a:r>
              <a:rPr dirty="0"/>
              <a:t>LOS MODELOS ECONÓMICOS     (</a:t>
            </a:r>
            <a:r>
              <a:rPr dirty="0" err="1"/>
              <a:t>diagramas</a:t>
            </a:r>
            <a:r>
              <a:rPr dirty="0"/>
              <a:t> y </a:t>
            </a:r>
            <a:r>
              <a:rPr dirty="0" err="1"/>
              <a:t>ecuaciones</a:t>
            </a:r>
            <a:r>
              <a:rPr dirty="0"/>
              <a:t>)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dirty="0"/>
              <a:t>PRIMER MODELO:</a:t>
            </a:r>
            <a:r>
              <a:rPr dirty="0">
                <a:solidFill>
                  <a:schemeClr val="accent2"/>
                </a:solidFill>
              </a:rPr>
              <a:t>  DIAGRAMA DEL FLUJO CIRCULAR.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>
              <a:solidFill>
                <a:schemeClr val="accent2"/>
              </a:solidFill>
            </a:endParaRPr>
          </a:p>
          <a:p>
            <a:pPr marL="1028700" lvl="1" indent="-571500">
              <a:spcBef>
                <a:spcPts val="0"/>
              </a:spcBef>
              <a:defRPr sz="2400" b="1">
                <a:solidFill>
                  <a:schemeClr val="accent2"/>
                </a:solidFill>
              </a:defRPr>
            </a:pPr>
            <a:r>
              <a:rPr dirty="0"/>
              <a:t>MODELO  VISUAL DE LA ECONOMÍA  QUE  MUESTRA CÓMO FLUYEN LOS DÓLARES POR LOS MERCADOS ENTRE LOS  HOGARES Y LAS  EMPRESAS.</a:t>
            </a:r>
          </a:p>
          <a:p>
            <a:pPr marL="1028700" lvl="1" indent="-571500">
              <a:spcBef>
                <a:spcPts val="0"/>
              </a:spcBef>
              <a:defRPr sz="2800" b="1">
                <a:solidFill>
                  <a:schemeClr val="accent2"/>
                </a:solidFill>
              </a:defRPr>
            </a:pPr>
            <a:endParaRPr dirty="0"/>
          </a:p>
          <a:p>
            <a:pPr>
              <a:spcBef>
                <a:spcPts val="700"/>
              </a:spcBef>
              <a:buChar char="•"/>
              <a:defRPr sz="3200" b="1">
                <a:solidFill>
                  <a:srgbClr val="FF0000"/>
                </a:solidFill>
              </a:defRPr>
            </a:pPr>
            <a:r>
              <a:rPr dirty="0"/>
              <a:t>SEGUNDO MODELO:</a:t>
            </a:r>
            <a:r>
              <a:rPr dirty="0">
                <a:solidFill>
                  <a:schemeClr val="accent2"/>
                </a:solidFill>
              </a:rPr>
              <a:t>  LA FRONTERA  DE POSIBILIDADES DE  PRODUCCIÓN.</a:t>
            </a:r>
          </a:p>
          <a:p>
            <a:pPr>
              <a:buChar char="•"/>
              <a:defRPr sz="3200" b="1">
                <a:solidFill>
                  <a:schemeClr val="accent2"/>
                </a:solidFill>
              </a:defRPr>
            </a:pPr>
            <a:endParaRPr dirty="0">
              <a:solidFill>
                <a:schemeClr val="accent2"/>
              </a:solidFill>
            </a:endParaRPr>
          </a:p>
          <a:p>
            <a:pPr marL="1028700" lvl="1" indent="-571500">
              <a:spcBef>
                <a:spcPts val="0"/>
              </a:spcBef>
              <a:defRPr sz="2400" b="1">
                <a:solidFill>
                  <a:schemeClr val="accent2"/>
                </a:solidFill>
              </a:defRPr>
            </a:pPr>
            <a:r>
              <a:rPr dirty="0"/>
              <a:t>GRÁFICO QUE MUESTRA LAS DIVERSAS COMBINACIONES  DE PRODUCCTOS QUE PUEDE PRODUCIR LA ECONOMÍA  DADOS  LOS  FACTORES  DE PRODUCCIÓN  Y  LA    TECNOLOGÍA   DE   PRODUCCIÓN EXISTENTES.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resentación en blanco">
  <a:themeElements>
    <a:clrScheme name="Presentación en blanc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ción en blanc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Presentación en blan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esentación en blanco">
  <a:themeElements>
    <a:clrScheme name="Presentación en blanc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ción en blanc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Presentación en blan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1745</Words>
  <Application>Microsoft Office PowerPoint</Application>
  <PresentationFormat>Personalizado</PresentationFormat>
  <Paragraphs>237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Algerian</vt:lpstr>
      <vt:lpstr>Helvetica Neue</vt:lpstr>
      <vt:lpstr>Times New Roman</vt:lpstr>
      <vt:lpstr>Presentación en blanco</vt:lpstr>
      <vt:lpstr>Presentación de PowerPoint</vt:lpstr>
      <vt:lpstr>LOS DIEZ PRINCIPIOS DE LA ECONOMÍA.</vt:lpstr>
      <vt:lpstr>  PRINCIPIOS</vt:lpstr>
      <vt:lpstr> PRINCIPIOS</vt:lpstr>
      <vt:lpstr>PRINCIPIOS</vt:lpstr>
      <vt:lpstr>PRINCIPIOS</vt:lpstr>
      <vt:lpstr>PRINCIPIOS</vt:lpstr>
      <vt:lpstr>PRINCIPIOS</vt:lpstr>
      <vt:lpstr>CAPÍTULO Nº 2  PENSAR COMO UN ECONOMISTA.</vt:lpstr>
      <vt:lpstr>TIPOS DE BIENES.</vt:lpstr>
      <vt:lpstr>LOS RECURSOS, FACTORES  PRODUCTIVOS O INSUMOS.</vt:lpstr>
      <vt:lpstr>SECTORES Y TIPOS ECONÓMICOS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MICROECONOMÍA Y MACROECONOMÍA.</vt:lpstr>
      <vt:lpstr>EL ECONOMISTA Y SU PAPEL EN LA FORMULACIÓN DE LA POLÍTICA. </vt:lpstr>
      <vt:lpstr>RESUMEN.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Ange Bc</cp:lastModifiedBy>
  <cp:revision>8</cp:revision>
  <dcterms:modified xsi:type="dcterms:W3CDTF">2023-02-26T23:31:47Z</dcterms:modified>
</cp:coreProperties>
</file>