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7887090"/>
      </p:ext>
    </p:extLst>
  </p:cSld>
  <p:clrMap bg1="lt1" tx1="dk1" bg2="lt2" tx2="dk2" accent1="accent1" accent2="accent2" accent3="accent3" accent4="accent4" accent5="accent5" accent6="accent6" hlink="hlink" folHlink="folHlink"/>
  <p:notesStyle>
    <a:lvl1pPr defTabSz="909637" latinLnBrk="0">
      <a:spcBef>
        <a:spcPts val="400"/>
      </a:spcBef>
      <a:defRPr sz="1200">
        <a:latin typeface="+mj-lt"/>
        <a:ea typeface="+mj-ea"/>
        <a:cs typeface="+mj-cs"/>
        <a:sym typeface="Times New Roman"/>
      </a:defRPr>
    </a:lvl1pPr>
    <a:lvl2pPr indent="228600" defTabSz="909637" latinLnBrk="0">
      <a:spcBef>
        <a:spcPts val="400"/>
      </a:spcBef>
      <a:defRPr sz="1200">
        <a:latin typeface="+mj-lt"/>
        <a:ea typeface="+mj-ea"/>
        <a:cs typeface="+mj-cs"/>
        <a:sym typeface="Times New Roman"/>
      </a:defRPr>
    </a:lvl2pPr>
    <a:lvl3pPr indent="457200" defTabSz="909637" latinLnBrk="0">
      <a:spcBef>
        <a:spcPts val="400"/>
      </a:spcBef>
      <a:defRPr sz="1200">
        <a:latin typeface="+mj-lt"/>
        <a:ea typeface="+mj-ea"/>
        <a:cs typeface="+mj-cs"/>
        <a:sym typeface="Times New Roman"/>
      </a:defRPr>
    </a:lvl3pPr>
    <a:lvl4pPr indent="685800" defTabSz="909637" latinLnBrk="0">
      <a:spcBef>
        <a:spcPts val="400"/>
      </a:spcBef>
      <a:defRPr sz="1200">
        <a:latin typeface="+mj-lt"/>
        <a:ea typeface="+mj-ea"/>
        <a:cs typeface="+mj-cs"/>
        <a:sym typeface="Times New Roman"/>
      </a:defRPr>
    </a:lvl4pPr>
    <a:lvl5pPr indent="914400" defTabSz="909637" latinLnBrk="0">
      <a:spcBef>
        <a:spcPts val="400"/>
      </a:spcBef>
      <a:defRPr sz="1200">
        <a:latin typeface="+mj-lt"/>
        <a:ea typeface="+mj-ea"/>
        <a:cs typeface="+mj-cs"/>
        <a:sym typeface="Times New Roman"/>
      </a:defRPr>
    </a:lvl5pPr>
    <a:lvl6pPr indent="1143000" defTabSz="909637" latinLnBrk="0">
      <a:spcBef>
        <a:spcPts val="400"/>
      </a:spcBef>
      <a:defRPr sz="1200">
        <a:latin typeface="+mj-lt"/>
        <a:ea typeface="+mj-ea"/>
        <a:cs typeface="+mj-cs"/>
        <a:sym typeface="Times New Roman"/>
      </a:defRPr>
    </a:lvl6pPr>
    <a:lvl7pPr indent="1371600" defTabSz="909637" latinLnBrk="0">
      <a:spcBef>
        <a:spcPts val="400"/>
      </a:spcBef>
      <a:defRPr sz="1200">
        <a:latin typeface="+mj-lt"/>
        <a:ea typeface="+mj-ea"/>
        <a:cs typeface="+mj-cs"/>
        <a:sym typeface="Times New Roman"/>
      </a:defRPr>
    </a:lvl7pPr>
    <a:lvl8pPr indent="1600200" defTabSz="909637" latinLnBrk="0">
      <a:spcBef>
        <a:spcPts val="400"/>
      </a:spcBef>
      <a:defRPr sz="1200">
        <a:latin typeface="+mj-lt"/>
        <a:ea typeface="+mj-ea"/>
        <a:cs typeface="+mj-cs"/>
        <a:sym typeface="Times New Roman"/>
      </a:defRPr>
    </a:lvl8pPr>
    <a:lvl9pPr indent="1828800" defTabSz="909637"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Texto del título</a:t>
            </a:r>
          </a:p>
        </p:txBody>
      </p:sp>
      <p:sp>
        <p:nvSpPr>
          <p:cNvPr id="3"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 name="Rectángulo 1">
            <a:extLst>
              <a:ext uri="{FF2B5EF4-FFF2-40B4-BE49-F238E27FC236}">
                <a16:creationId xmlns:a16="http://schemas.microsoft.com/office/drawing/2014/main" id="{1AF9B233-A7B4-BA97-1EA0-B15A3B875EB9}"/>
              </a:ext>
            </a:extLst>
          </p:cNvPr>
          <p:cNvSpPr/>
          <p:nvPr/>
        </p:nvSpPr>
        <p:spPr>
          <a:xfrm>
            <a:off x="8027315" y="2560321"/>
            <a:ext cx="1946679" cy="717451"/>
          </a:xfrm>
          <a:prstGeom prst="rect">
            <a:avLst/>
          </a:prstGeom>
          <a:solidFill>
            <a:srgbClr val="EEEFF1"/>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80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 name="CuadroTexto 2">
            <a:extLst>
              <a:ext uri="{FF2B5EF4-FFF2-40B4-BE49-F238E27FC236}">
                <a16:creationId xmlns:a16="http://schemas.microsoft.com/office/drawing/2014/main" id="{32F9D7FA-0850-F248-637D-82951FA86121}"/>
              </a:ext>
            </a:extLst>
          </p:cNvPr>
          <p:cNvSpPr txBox="1"/>
          <p:nvPr/>
        </p:nvSpPr>
        <p:spPr>
          <a:xfrm>
            <a:off x="8027315" y="2272716"/>
            <a:ext cx="3409718" cy="120032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s-MX" sz="6600" i="0" u="none" strike="noStrike" cap="none" spc="0" normalizeH="0" baseline="0" dirty="0">
                <a:ln>
                  <a:noFill/>
                </a:ln>
                <a:solidFill>
                  <a:srgbClr val="71213A"/>
                </a:solidFill>
                <a:effectLst/>
                <a:uFillTx/>
                <a:latin typeface="Algerian" panose="04020705040A02060702" pitchFamily="82" charset="0"/>
                <a:sym typeface="Times New Roman"/>
              </a:rPr>
              <a:t>2023-2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5" name="Cambios de la demanda"/>
          <p:cNvSpPr txBox="1"/>
          <p:nvPr/>
        </p:nvSpPr>
        <p:spPr>
          <a:xfrm>
            <a:off x="3114675" y="395287"/>
            <a:ext cx="5962650" cy="552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lnSpcReduction="10000"/>
          </a:bodyPr>
          <a:lstStyle>
            <a:lvl1pPr defTabSz="850391">
              <a:defRPr sz="3999" b="1">
                <a:ln w="8238">
                  <a:solidFill>
                    <a:srgbClr val="000000"/>
                  </a:solidFill>
                </a:ln>
                <a:solidFill>
                  <a:srgbClr val="FFFFFF"/>
                </a:solidFill>
                <a:latin typeface="Arial"/>
                <a:ea typeface="Arial"/>
                <a:cs typeface="Arial"/>
                <a:sym typeface="Arial"/>
              </a:defRPr>
            </a:lvl1pPr>
          </a:lstStyle>
          <a:p>
            <a:r>
              <a:t>Cambios de la demanda</a:t>
            </a:r>
          </a:p>
        </p:txBody>
      </p:sp>
      <p:sp>
        <p:nvSpPr>
          <p:cNvPr id="96" name="Supongamos que su nutriólogo le recomienda que deje de comer palomitas, entonces usted tendría que elegir comprar palomitas de acuerdo con una tabla diferente."/>
          <p:cNvSpPr txBox="1"/>
          <p:nvPr/>
        </p:nvSpPr>
        <p:spPr>
          <a:xfrm>
            <a:off x="1631950" y="2192337"/>
            <a:ext cx="3671888" cy="239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t>Supongamos que su nutriólogo le recomienda que deje de comer palomitas, entonces usted tendría que elegir comprar palomitas de acuerdo con una tabla diferente.</a:t>
            </a:r>
          </a:p>
        </p:txBody>
      </p:sp>
      <p:graphicFrame>
        <p:nvGraphicFramePr>
          <p:cNvPr id="97" name="Tabla"/>
          <p:cNvGraphicFramePr/>
          <p:nvPr>
            <p:extLst>
              <p:ext uri="{D42A27DB-BD31-4B8C-83A1-F6EECF244321}">
                <p14:modId xmlns:p14="http://schemas.microsoft.com/office/powerpoint/2010/main" val="515923147"/>
              </p:ext>
            </p:extLst>
          </p:nvPr>
        </p:nvGraphicFramePr>
        <p:xfrm>
          <a:off x="5780087" y="1790700"/>
          <a:ext cx="3962400" cy="3267073"/>
        </p:xfrm>
        <a:graphic>
          <a:graphicData uri="http://schemas.openxmlformats.org/drawingml/2006/table">
            <a:tbl>
              <a:tblPr>
                <a:tableStyleId>{4C3C2611-4C71-4FC5-86AE-919BDF0F9419}</a:tableStyleId>
              </a:tblPr>
              <a:tblGrid>
                <a:gridCol w="1273175">
                  <a:extLst>
                    <a:ext uri="{9D8B030D-6E8A-4147-A177-3AD203B41FA5}">
                      <a16:colId xmlns:a16="http://schemas.microsoft.com/office/drawing/2014/main" val="20000"/>
                    </a:ext>
                  </a:extLst>
                </a:gridCol>
                <a:gridCol w="2689225">
                  <a:extLst>
                    <a:ext uri="{9D8B030D-6E8A-4147-A177-3AD203B41FA5}">
                      <a16:colId xmlns:a16="http://schemas.microsoft.com/office/drawing/2014/main" val="20001"/>
                    </a:ext>
                  </a:extLst>
                </a:gridCol>
              </a:tblGrid>
              <a:tr h="701675">
                <a:tc>
                  <a:txBody>
                    <a:bodyPr/>
                    <a:lstStyle/>
                    <a:p>
                      <a:pPr algn="l">
                        <a:spcBef>
                          <a:spcPts val="400"/>
                        </a:spcBef>
                        <a:defRPr sz="1800"/>
                      </a:pPr>
                      <a:r>
                        <a:rPr sz="2000"/>
                        <a:t>Precio por unidad</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rPr sz="2000"/>
                        <a:t>Cantidad demandada por semana (paquetes)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512762">
                <a:tc>
                  <a:txBody>
                    <a:bodyPr/>
                    <a:lstStyle/>
                    <a:p>
                      <a:pPr>
                        <a:spcBef>
                          <a:spcPts val="400"/>
                        </a:spcBef>
                        <a:defRPr sz="1800"/>
                      </a:pPr>
                      <a:r>
                        <a:rPr sz="2000"/>
                        <a:t>$ 3.00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dirty="0"/>
                        <a:t>80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2762">
                <a:tc>
                  <a:txBody>
                    <a:bodyPr/>
                    <a:lstStyle/>
                    <a:p>
                      <a:pPr>
                        <a:spcBef>
                          <a:spcPts val="400"/>
                        </a:spcBef>
                        <a:defRPr sz="1800"/>
                      </a:pPr>
                      <a:r>
                        <a:rPr sz="2000"/>
                        <a:t>$ 4.50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70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4350">
                <a:tc>
                  <a:txBody>
                    <a:bodyPr/>
                    <a:lstStyle/>
                    <a:p>
                      <a:pPr>
                        <a:spcBef>
                          <a:spcPts val="400"/>
                        </a:spcBef>
                        <a:defRPr sz="1800"/>
                      </a:pPr>
                      <a:r>
                        <a:rPr sz="2000"/>
                        <a:t>$ 6.00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60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2762">
                <a:tc>
                  <a:txBody>
                    <a:bodyPr/>
                    <a:lstStyle/>
                    <a:p>
                      <a:pPr>
                        <a:spcBef>
                          <a:spcPts val="400"/>
                        </a:spcBef>
                        <a:defRPr sz="1800"/>
                      </a:pPr>
                      <a:r>
                        <a:rPr sz="2000"/>
                        <a:t>$ 7.50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50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512762">
                <a:tc>
                  <a:txBody>
                    <a:bodyPr/>
                    <a:lstStyle/>
                    <a:p>
                      <a:pPr>
                        <a:spcBef>
                          <a:spcPts val="400"/>
                        </a:spcBef>
                        <a:defRPr sz="1800"/>
                      </a:pPr>
                      <a:r>
                        <a:rPr sz="2000"/>
                        <a:t>$ 10.00</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400"/>
                        </a:spcBef>
                        <a:defRPr sz="1800"/>
                      </a:pPr>
                      <a:r>
                        <a:rPr sz="2000" dirty="0"/>
                        <a:t>40</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00" name="Nueva curva de demanda"/>
          <p:cNvSpPr txBox="1"/>
          <p:nvPr/>
        </p:nvSpPr>
        <p:spPr>
          <a:xfrm>
            <a:off x="3521075" y="309562"/>
            <a:ext cx="533400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21791">
              <a:defRPr sz="3468" b="1">
                <a:ln w="4404">
                  <a:solidFill>
                    <a:srgbClr val="000000"/>
                  </a:solidFill>
                </a:ln>
                <a:solidFill>
                  <a:srgbClr val="FFFFFF"/>
                </a:solidFill>
                <a:latin typeface="Arial"/>
                <a:ea typeface="Arial"/>
                <a:cs typeface="Arial"/>
                <a:sym typeface="Arial"/>
              </a:defRPr>
            </a:lvl1pPr>
          </a:lstStyle>
          <a:p>
            <a:r>
              <a:t>Nueva curva de demanda</a:t>
            </a:r>
          </a:p>
        </p:txBody>
      </p:sp>
      <p:sp>
        <p:nvSpPr>
          <p:cNvPr id="101" name="Línea"/>
          <p:cNvSpPr/>
          <p:nvPr/>
        </p:nvSpPr>
        <p:spPr>
          <a:xfrm flipH="1">
            <a:off x="4495799" y="1524000"/>
            <a:ext cx="1" cy="3886200"/>
          </a:xfrm>
          <a:prstGeom prst="line">
            <a:avLst/>
          </a:prstGeom>
          <a:ln w="28575" cap="sq">
            <a:solidFill>
              <a:srgbClr val="000000"/>
            </a:solidFill>
          </a:ln>
        </p:spPr>
        <p:txBody>
          <a:bodyPr lIns="45719" rIns="45719"/>
          <a:lstStyle/>
          <a:p>
            <a:endParaRPr/>
          </a:p>
        </p:txBody>
      </p:sp>
      <p:sp>
        <p:nvSpPr>
          <p:cNvPr id="102" name="Línea"/>
          <p:cNvSpPr/>
          <p:nvPr/>
        </p:nvSpPr>
        <p:spPr>
          <a:xfrm>
            <a:off x="4495800" y="5410200"/>
            <a:ext cx="4800600" cy="0"/>
          </a:xfrm>
          <a:prstGeom prst="line">
            <a:avLst/>
          </a:prstGeom>
          <a:ln w="28575" cap="sq">
            <a:solidFill>
              <a:srgbClr val="000000"/>
            </a:solidFill>
          </a:ln>
        </p:spPr>
        <p:txBody>
          <a:bodyPr lIns="45719" rIns="45719"/>
          <a:lstStyle/>
          <a:p>
            <a:endParaRPr/>
          </a:p>
        </p:txBody>
      </p:sp>
      <p:sp>
        <p:nvSpPr>
          <p:cNvPr id="103" name="$"/>
          <p:cNvSpPr txBox="1"/>
          <p:nvPr/>
        </p:nvSpPr>
        <p:spPr>
          <a:xfrm>
            <a:off x="4191000" y="1219200"/>
            <a:ext cx="224022"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a:t>
            </a:r>
          </a:p>
        </p:txBody>
      </p:sp>
      <p:sp>
        <p:nvSpPr>
          <p:cNvPr id="104" name="Q"/>
          <p:cNvSpPr txBox="1"/>
          <p:nvPr/>
        </p:nvSpPr>
        <p:spPr>
          <a:xfrm>
            <a:off x="9204325" y="5299075"/>
            <a:ext cx="25862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Q</a:t>
            </a:r>
          </a:p>
        </p:txBody>
      </p:sp>
      <p:sp>
        <p:nvSpPr>
          <p:cNvPr id="105" name="Línea"/>
          <p:cNvSpPr/>
          <p:nvPr/>
        </p:nvSpPr>
        <p:spPr>
          <a:xfrm>
            <a:off x="4267200" y="4800600"/>
            <a:ext cx="228600" cy="0"/>
          </a:xfrm>
          <a:prstGeom prst="line">
            <a:avLst/>
          </a:prstGeom>
          <a:ln w="12700" cap="sq">
            <a:solidFill>
              <a:srgbClr val="000000"/>
            </a:solidFill>
          </a:ln>
        </p:spPr>
        <p:txBody>
          <a:bodyPr lIns="45719" rIns="45719"/>
          <a:lstStyle/>
          <a:p>
            <a:endParaRPr/>
          </a:p>
        </p:txBody>
      </p:sp>
      <p:sp>
        <p:nvSpPr>
          <p:cNvPr id="106" name="Línea"/>
          <p:cNvSpPr/>
          <p:nvPr/>
        </p:nvSpPr>
        <p:spPr>
          <a:xfrm>
            <a:off x="4267200" y="4114800"/>
            <a:ext cx="228600" cy="0"/>
          </a:xfrm>
          <a:prstGeom prst="line">
            <a:avLst/>
          </a:prstGeom>
          <a:ln w="12700" cap="sq">
            <a:solidFill>
              <a:srgbClr val="000000"/>
            </a:solidFill>
          </a:ln>
        </p:spPr>
        <p:txBody>
          <a:bodyPr lIns="45719" rIns="45719"/>
          <a:lstStyle/>
          <a:p>
            <a:endParaRPr/>
          </a:p>
        </p:txBody>
      </p:sp>
      <p:sp>
        <p:nvSpPr>
          <p:cNvPr id="107" name="Línea"/>
          <p:cNvSpPr/>
          <p:nvPr/>
        </p:nvSpPr>
        <p:spPr>
          <a:xfrm>
            <a:off x="4267200" y="3352800"/>
            <a:ext cx="228600" cy="0"/>
          </a:xfrm>
          <a:prstGeom prst="line">
            <a:avLst/>
          </a:prstGeom>
          <a:ln w="12700" cap="sq">
            <a:solidFill>
              <a:srgbClr val="000000"/>
            </a:solidFill>
          </a:ln>
        </p:spPr>
        <p:txBody>
          <a:bodyPr lIns="45719" rIns="45719"/>
          <a:lstStyle/>
          <a:p>
            <a:endParaRPr/>
          </a:p>
        </p:txBody>
      </p:sp>
      <p:sp>
        <p:nvSpPr>
          <p:cNvPr id="108" name="Línea"/>
          <p:cNvSpPr/>
          <p:nvPr/>
        </p:nvSpPr>
        <p:spPr>
          <a:xfrm>
            <a:off x="4267200" y="2667000"/>
            <a:ext cx="228600" cy="0"/>
          </a:xfrm>
          <a:prstGeom prst="line">
            <a:avLst/>
          </a:prstGeom>
          <a:ln w="12700" cap="sq">
            <a:solidFill>
              <a:srgbClr val="000000"/>
            </a:solidFill>
          </a:ln>
        </p:spPr>
        <p:txBody>
          <a:bodyPr lIns="45719" rIns="45719"/>
          <a:lstStyle/>
          <a:p>
            <a:endParaRPr/>
          </a:p>
        </p:txBody>
      </p:sp>
      <p:sp>
        <p:nvSpPr>
          <p:cNvPr id="109" name="Línea"/>
          <p:cNvSpPr/>
          <p:nvPr/>
        </p:nvSpPr>
        <p:spPr>
          <a:xfrm>
            <a:off x="4267200" y="2057400"/>
            <a:ext cx="228600" cy="0"/>
          </a:xfrm>
          <a:prstGeom prst="line">
            <a:avLst/>
          </a:prstGeom>
          <a:ln w="12700" cap="sq">
            <a:solidFill>
              <a:srgbClr val="000000"/>
            </a:solidFill>
          </a:ln>
        </p:spPr>
        <p:txBody>
          <a:bodyPr lIns="45719" rIns="45719"/>
          <a:lstStyle/>
          <a:p>
            <a:endParaRPr/>
          </a:p>
        </p:txBody>
      </p:sp>
      <p:sp>
        <p:nvSpPr>
          <p:cNvPr id="110" name="10.00"/>
          <p:cNvSpPr txBox="1"/>
          <p:nvPr/>
        </p:nvSpPr>
        <p:spPr>
          <a:xfrm>
            <a:off x="3794125" y="1766887"/>
            <a:ext cx="73021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10.00</a:t>
            </a:r>
          </a:p>
        </p:txBody>
      </p:sp>
      <p:sp>
        <p:nvSpPr>
          <p:cNvPr id="111" name="7.50"/>
          <p:cNvSpPr txBox="1"/>
          <p:nvPr/>
        </p:nvSpPr>
        <p:spPr>
          <a:xfrm>
            <a:off x="3886200" y="23622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7.50</a:t>
            </a:r>
          </a:p>
        </p:txBody>
      </p:sp>
      <p:sp>
        <p:nvSpPr>
          <p:cNvPr id="112" name="6.00"/>
          <p:cNvSpPr txBox="1"/>
          <p:nvPr/>
        </p:nvSpPr>
        <p:spPr>
          <a:xfrm>
            <a:off x="3886200" y="3048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6.00</a:t>
            </a:r>
          </a:p>
        </p:txBody>
      </p:sp>
      <p:sp>
        <p:nvSpPr>
          <p:cNvPr id="113" name="4.50"/>
          <p:cNvSpPr txBox="1"/>
          <p:nvPr/>
        </p:nvSpPr>
        <p:spPr>
          <a:xfrm>
            <a:off x="3886200" y="3810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4.50</a:t>
            </a:r>
          </a:p>
        </p:txBody>
      </p:sp>
      <p:sp>
        <p:nvSpPr>
          <p:cNvPr id="114" name="3.00"/>
          <p:cNvSpPr txBox="1"/>
          <p:nvPr/>
        </p:nvSpPr>
        <p:spPr>
          <a:xfrm>
            <a:off x="3886200" y="44958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3.00</a:t>
            </a:r>
          </a:p>
        </p:txBody>
      </p:sp>
      <p:sp>
        <p:nvSpPr>
          <p:cNvPr id="115" name="Línea"/>
          <p:cNvSpPr/>
          <p:nvPr/>
        </p:nvSpPr>
        <p:spPr>
          <a:xfrm>
            <a:off x="5334000" y="5410200"/>
            <a:ext cx="0" cy="152400"/>
          </a:xfrm>
          <a:prstGeom prst="line">
            <a:avLst/>
          </a:prstGeom>
          <a:ln w="12700" cap="sq">
            <a:solidFill>
              <a:srgbClr val="000000"/>
            </a:solidFill>
          </a:ln>
        </p:spPr>
        <p:txBody>
          <a:bodyPr lIns="45719" rIns="45719"/>
          <a:lstStyle/>
          <a:p>
            <a:endParaRPr/>
          </a:p>
        </p:txBody>
      </p:sp>
      <p:sp>
        <p:nvSpPr>
          <p:cNvPr id="116" name="Línea"/>
          <p:cNvSpPr/>
          <p:nvPr/>
        </p:nvSpPr>
        <p:spPr>
          <a:xfrm>
            <a:off x="6172200" y="5410200"/>
            <a:ext cx="0" cy="152400"/>
          </a:xfrm>
          <a:prstGeom prst="line">
            <a:avLst/>
          </a:prstGeom>
          <a:ln w="12700" cap="sq">
            <a:solidFill>
              <a:srgbClr val="000000"/>
            </a:solidFill>
          </a:ln>
        </p:spPr>
        <p:txBody>
          <a:bodyPr lIns="45719" rIns="45719"/>
          <a:lstStyle/>
          <a:p>
            <a:endParaRPr/>
          </a:p>
        </p:txBody>
      </p:sp>
      <p:sp>
        <p:nvSpPr>
          <p:cNvPr id="117" name="Línea"/>
          <p:cNvSpPr/>
          <p:nvPr/>
        </p:nvSpPr>
        <p:spPr>
          <a:xfrm>
            <a:off x="7086600" y="5410200"/>
            <a:ext cx="0" cy="152400"/>
          </a:xfrm>
          <a:prstGeom prst="line">
            <a:avLst/>
          </a:prstGeom>
          <a:ln w="12700" cap="sq">
            <a:solidFill>
              <a:srgbClr val="000000"/>
            </a:solidFill>
          </a:ln>
        </p:spPr>
        <p:txBody>
          <a:bodyPr lIns="45719" rIns="45719"/>
          <a:lstStyle/>
          <a:p>
            <a:endParaRPr/>
          </a:p>
        </p:txBody>
      </p:sp>
      <p:sp>
        <p:nvSpPr>
          <p:cNvPr id="118" name="Línea"/>
          <p:cNvSpPr/>
          <p:nvPr/>
        </p:nvSpPr>
        <p:spPr>
          <a:xfrm>
            <a:off x="7924800" y="5410200"/>
            <a:ext cx="0" cy="152400"/>
          </a:xfrm>
          <a:prstGeom prst="line">
            <a:avLst/>
          </a:prstGeom>
          <a:ln w="12700" cap="sq">
            <a:solidFill>
              <a:srgbClr val="000000"/>
            </a:solidFill>
          </a:ln>
        </p:spPr>
        <p:txBody>
          <a:bodyPr lIns="45719" rIns="45719"/>
          <a:lstStyle/>
          <a:p>
            <a:endParaRPr/>
          </a:p>
        </p:txBody>
      </p:sp>
      <p:sp>
        <p:nvSpPr>
          <p:cNvPr id="119" name="Línea"/>
          <p:cNvSpPr/>
          <p:nvPr/>
        </p:nvSpPr>
        <p:spPr>
          <a:xfrm>
            <a:off x="8763000" y="5410200"/>
            <a:ext cx="0" cy="152400"/>
          </a:xfrm>
          <a:prstGeom prst="line">
            <a:avLst/>
          </a:prstGeom>
          <a:ln w="12700" cap="sq">
            <a:solidFill>
              <a:srgbClr val="000000"/>
            </a:solidFill>
          </a:ln>
        </p:spPr>
        <p:txBody>
          <a:bodyPr lIns="45719" rIns="45719"/>
          <a:lstStyle/>
          <a:p>
            <a:endParaRPr/>
          </a:p>
        </p:txBody>
      </p:sp>
      <p:sp>
        <p:nvSpPr>
          <p:cNvPr id="120" name="50"/>
          <p:cNvSpPr txBox="1"/>
          <p:nvPr/>
        </p:nvSpPr>
        <p:spPr>
          <a:xfrm>
            <a:off x="51054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50</a:t>
            </a:r>
          </a:p>
        </p:txBody>
      </p:sp>
      <p:sp>
        <p:nvSpPr>
          <p:cNvPr id="121" name="60"/>
          <p:cNvSpPr txBox="1"/>
          <p:nvPr/>
        </p:nvSpPr>
        <p:spPr>
          <a:xfrm>
            <a:off x="59436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60</a:t>
            </a:r>
          </a:p>
        </p:txBody>
      </p:sp>
      <p:sp>
        <p:nvSpPr>
          <p:cNvPr id="122" name="70"/>
          <p:cNvSpPr txBox="1"/>
          <p:nvPr/>
        </p:nvSpPr>
        <p:spPr>
          <a:xfrm>
            <a:off x="68580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70</a:t>
            </a:r>
          </a:p>
        </p:txBody>
      </p:sp>
      <p:sp>
        <p:nvSpPr>
          <p:cNvPr id="123" name="80"/>
          <p:cNvSpPr txBox="1"/>
          <p:nvPr/>
        </p:nvSpPr>
        <p:spPr>
          <a:xfrm>
            <a:off x="76962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80</a:t>
            </a:r>
          </a:p>
        </p:txBody>
      </p:sp>
      <p:sp>
        <p:nvSpPr>
          <p:cNvPr id="124" name="100"/>
          <p:cNvSpPr txBox="1"/>
          <p:nvPr/>
        </p:nvSpPr>
        <p:spPr>
          <a:xfrm>
            <a:off x="8458200" y="5486400"/>
            <a:ext cx="685800"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800"/>
            </a:lvl1pPr>
          </a:lstStyle>
          <a:p>
            <a:r>
              <a:t>100</a:t>
            </a:r>
          </a:p>
        </p:txBody>
      </p:sp>
      <p:sp>
        <p:nvSpPr>
          <p:cNvPr id="125" name="Línea"/>
          <p:cNvSpPr/>
          <p:nvPr/>
        </p:nvSpPr>
        <p:spPr>
          <a:xfrm>
            <a:off x="5029199" y="1828800"/>
            <a:ext cx="3886202" cy="3124200"/>
          </a:xfrm>
          <a:prstGeom prst="line">
            <a:avLst/>
          </a:prstGeom>
          <a:ln w="28575">
            <a:solidFill>
              <a:srgbClr val="000000"/>
            </a:solidFill>
            <a:prstDash val="dash"/>
          </a:ln>
        </p:spPr>
        <p:txBody>
          <a:bodyPr lIns="45719" rIns="45719"/>
          <a:lstStyle/>
          <a:p>
            <a:endParaRPr/>
          </a:p>
        </p:txBody>
      </p:sp>
      <p:sp>
        <p:nvSpPr>
          <p:cNvPr id="126" name="D"/>
          <p:cNvSpPr txBox="1"/>
          <p:nvPr/>
        </p:nvSpPr>
        <p:spPr>
          <a:xfrm>
            <a:off x="8839200" y="4545012"/>
            <a:ext cx="267355"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b="1"/>
            </a:lvl1pPr>
          </a:lstStyle>
          <a:p>
            <a:r>
              <a:t>D</a:t>
            </a:r>
          </a:p>
        </p:txBody>
      </p:sp>
      <p:sp>
        <p:nvSpPr>
          <p:cNvPr id="127" name="Línea"/>
          <p:cNvSpPr/>
          <p:nvPr/>
        </p:nvSpPr>
        <p:spPr>
          <a:xfrm>
            <a:off x="4513262" y="2068512"/>
            <a:ext cx="3657601" cy="2895601"/>
          </a:xfrm>
          <a:prstGeom prst="line">
            <a:avLst/>
          </a:prstGeom>
          <a:ln w="38100" cap="rnd">
            <a:solidFill>
              <a:srgbClr val="000000"/>
            </a:solidFill>
            <a:prstDash val="sysDot"/>
          </a:ln>
        </p:spPr>
        <p:txBody>
          <a:bodyPr lIns="45719" rIns="45719"/>
          <a:lstStyle/>
          <a:p>
            <a:endParaRPr/>
          </a:p>
        </p:txBody>
      </p:sp>
      <p:sp>
        <p:nvSpPr>
          <p:cNvPr id="128" name="D’"/>
          <p:cNvSpPr txBox="1"/>
          <p:nvPr/>
        </p:nvSpPr>
        <p:spPr>
          <a:xfrm>
            <a:off x="8153400" y="4697412"/>
            <a:ext cx="36062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b="1"/>
            </a:lvl1pPr>
          </a:lstStyle>
          <a:p>
            <a:r>
              <a:t>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1" name="Nueva interpretación"/>
          <p:cNvSpPr txBox="1"/>
          <p:nvPr/>
        </p:nvSpPr>
        <p:spPr>
          <a:xfrm>
            <a:off x="3462337" y="327025"/>
            <a:ext cx="5267326"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40663">
              <a:defRPr sz="4131" b="1">
                <a:ln w="6249">
                  <a:solidFill>
                    <a:srgbClr val="000000"/>
                  </a:solidFill>
                </a:ln>
                <a:solidFill>
                  <a:srgbClr val="FFFFFF"/>
                </a:solidFill>
                <a:latin typeface="Arial"/>
                <a:ea typeface="Arial"/>
                <a:cs typeface="Arial"/>
                <a:sym typeface="Arial"/>
              </a:defRPr>
            </a:lvl1pPr>
          </a:lstStyle>
          <a:p>
            <a:r>
              <a:t>Nueva interpretación</a:t>
            </a:r>
          </a:p>
        </p:txBody>
      </p:sp>
      <p:sp>
        <p:nvSpPr>
          <p:cNvPr id="132" name="La curva D’ ilustra la demanda después de la recomendación del nutriólogo de reducir el consumo de palomitas. Debido a que ahora usted desea consumir menos paquetes de palomitas con cualquier precio, la nueva curva de demanda está a la izquierda (y en consecuencia por debajo) de la curva de demanda anterior. Esta situación se conoce como disminución de la demanda.…"/>
          <p:cNvSpPr txBox="1"/>
          <p:nvPr/>
        </p:nvSpPr>
        <p:spPr>
          <a:xfrm>
            <a:off x="1308100" y="1684337"/>
            <a:ext cx="9575800" cy="3816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a:t>La </a:t>
            </a:r>
            <a:r>
              <a:rPr dirty="0" err="1"/>
              <a:t>curva</a:t>
            </a:r>
            <a:r>
              <a:rPr dirty="0"/>
              <a:t> D’ </a:t>
            </a:r>
            <a:r>
              <a:rPr dirty="0" err="1"/>
              <a:t>ilustra</a:t>
            </a:r>
            <a:r>
              <a:rPr dirty="0"/>
              <a:t> la </a:t>
            </a:r>
            <a:r>
              <a:rPr dirty="0" err="1"/>
              <a:t>demanda</a:t>
            </a:r>
            <a:r>
              <a:rPr dirty="0"/>
              <a:t> </a:t>
            </a:r>
            <a:r>
              <a:rPr dirty="0" err="1"/>
              <a:t>después</a:t>
            </a:r>
            <a:r>
              <a:rPr dirty="0"/>
              <a:t> de la </a:t>
            </a:r>
            <a:r>
              <a:rPr dirty="0" err="1"/>
              <a:t>recomendación</a:t>
            </a:r>
            <a:r>
              <a:rPr dirty="0"/>
              <a:t> del </a:t>
            </a:r>
            <a:r>
              <a:rPr dirty="0" err="1"/>
              <a:t>nutriólogo</a:t>
            </a:r>
            <a:r>
              <a:rPr dirty="0"/>
              <a:t> de </a:t>
            </a:r>
            <a:r>
              <a:rPr dirty="0" err="1"/>
              <a:t>reducir</a:t>
            </a:r>
            <a:r>
              <a:rPr dirty="0"/>
              <a:t> el </a:t>
            </a:r>
            <a:r>
              <a:rPr dirty="0" err="1"/>
              <a:t>consumo</a:t>
            </a:r>
            <a:r>
              <a:rPr dirty="0"/>
              <a:t> de </a:t>
            </a:r>
            <a:r>
              <a:rPr dirty="0" err="1"/>
              <a:t>palomitas</a:t>
            </a:r>
            <a:r>
              <a:rPr dirty="0"/>
              <a:t>. </a:t>
            </a:r>
            <a:r>
              <a:rPr dirty="0" err="1"/>
              <a:t>Debido</a:t>
            </a:r>
            <a:r>
              <a:rPr dirty="0"/>
              <a:t> a que </a:t>
            </a:r>
            <a:r>
              <a:rPr dirty="0" err="1"/>
              <a:t>ahora</a:t>
            </a:r>
            <a:r>
              <a:rPr dirty="0"/>
              <a:t> </a:t>
            </a:r>
            <a:r>
              <a:rPr lang="es-MX" dirty="0"/>
              <a:t>se</a:t>
            </a:r>
            <a:r>
              <a:rPr dirty="0"/>
              <a:t> </a:t>
            </a:r>
            <a:r>
              <a:rPr dirty="0" err="1"/>
              <a:t>desea</a:t>
            </a:r>
            <a:r>
              <a:rPr dirty="0"/>
              <a:t> </a:t>
            </a:r>
            <a:r>
              <a:rPr dirty="0" err="1"/>
              <a:t>consumir</a:t>
            </a:r>
            <a:r>
              <a:rPr dirty="0"/>
              <a:t> </a:t>
            </a:r>
            <a:r>
              <a:rPr dirty="0" err="1"/>
              <a:t>menos</a:t>
            </a:r>
            <a:r>
              <a:rPr dirty="0"/>
              <a:t> </a:t>
            </a:r>
            <a:r>
              <a:rPr dirty="0" err="1"/>
              <a:t>paquetes</a:t>
            </a:r>
            <a:r>
              <a:rPr dirty="0"/>
              <a:t> de </a:t>
            </a:r>
            <a:r>
              <a:rPr dirty="0" err="1"/>
              <a:t>palomitas</a:t>
            </a:r>
            <a:r>
              <a:rPr dirty="0"/>
              <a:t> con </a:t>
            </a:r>
            <a:r>
              <a:rPr dirty="0" err="1"/>
              <a:t>cualquier</a:t>
            </a:r>
            <a:r>
              <a:rPr dirty="0"/>
              <a:t> </a:t>
            </a:r>
            <a:r>
              <a:rPr dirty="0" err="1"/>
              <a:t>precio</a:t>
            </a:r>
            <a:r>
              <a:rPr dirty="0"/>
              <a:t>, la </a:t>
            </a:r>
            <a:r>
              <a:rPr dirty="0" err="1"/>
              <a:t>nueva</a:t>
            </a:r>
            <a:r>
              <a:rPr dirty="0"/>
              <a:t> </a:t>
            </a:r>
            <a:r>
              <a:rPr dirty="0" err="1"/>
              <a:t>curva</a:t>
            </a:r>
            <a:r>
              <a:rPr dirty="0"/>
              <a:t> de </a:t>
            </a:r>
            <a:r>
              <a:rPr dirty="0" err="1"/>
              <a:t>demanda</a:t>
            </a:r>
            <a:r>
              <a:rPr dirty="0"/>
              <a:t> </a:t>
            </a:r>
            <a:r>
              <a:rPr dirty="0" err="1"/>
              <a:t>está</a:t>
            </a:r>
            <a:r>
              <a:rPr dirty="0"/>
              <a:t> a la </a:t>
            </a:r>
            <a:r>
              <a:rPr dirty="0" err="1"/>
              <a:t>izquierda</a:t>
            </a:r>
            <a:r>
              <a:rPr dirty="0"/>
              <a:t> (y </a:t>
            </a:r>
            <a:r>
              <a:rPr dirty="0" err="1"/>
              <a:t>en</a:t>
            </a:r>
            <a:r>
              <a:rPr dirty="0"/>
              <a:t> </a:t>
            </a:r>
            <a:r>
              <a:rPr dirty="0" err="1"/>
              <a:t>consecuencia</a:t>
            </a:r>
            <a:r>
              <a:rPr dirty="0"/>
              <a:t> </a:t>
            </a:r>
            <a:r>
              <a:rPr dirty="0" err="1"/>
              <a:t>por</a:t>
            </a:r>
            <a:r>
              <a:rPr dirty="0"/>
              <a:t> </a:t>
            </a:r>
            <a:r>
              <a:rPr dirty="0" err="1"/>
              <a:t>debajo</a:t>
            </a:r>
            <a:r>
              <a:rPr dirty="0"/>
              <a:t>) de la </a:t>
            </a:r>
            <a:r>
              <a:rPr dirty="0" err="1"/>
              <a:t>curva</a:t>
            </a:r>
            <a:r>
              <a:rPr dirty="0"/>
              <a:t> de </a:t>
            </a:r>
            <a:r>
              <a:rPr dirty="0" err="1"/>
              <a:t>demanda</a:t>
            </a:r>
            <a:r>
              <a:rPr dirty="0"/>
              <a:t> anterior. </a:t>
            </a:r>
            <a:endParaRPr lang="es-MX" dirty="0"/>
          </a:p>
          <a:p>
            <a:pPr algn="just">
              <a:defRPr sz="2200">
                <a:latin typeface="Arial"/>
                <a:ea typeface="Arial"/>
                <a:cs typeface="Arial"/>
                <a:sym typeface="Arial"/>
              </a:defRPr>
            </a:pPr>
            <a:endParaRPr lang="es-MX" dirty="0"/>
          </a:p>
          <a:p>
            <a:pPr algn="just">
              <a:defRPr sz="2200">
                <a:latin typeface="Arial"/>
                <a:ea typeface="Arial"/>
                <a:cs typeface="Arial"/>
                <a:sym typeface="Arial"/>
              </a:defRPr>
            </a:pPr>
            <a:r>
              <a:rPr dirty="0" err="1"/>
              <a:t>Esta</a:t>
            </a:r>
            <a:r>
              <a:rPr dirty="0"/>
              <a:t> </a:t>
            </a:r>
            <a:r>
              <a:rPr dirty="0" err="1"/>
              <a:t>situación</a:t>
            </a:r>
            <a:r>
              <a:rPr dirty="0"/>
              <a:t> se </a:t>
            </a:r>
            <a:r>
              <a:rPr dirty="0" err="1"/>
              <a:t>conoce</a:t>
            </a:r>
            <a:r>
              <a:rPr dirty="0"/>
              <a:t> </a:t>
            </a:r>
            <a:r>
              <a:rPr dirty="0" err="1"/>
              <a:t>como</a:t>
            </a:r>
            <a:r>
              <a:rPr dirty="0"/>
              <a:t> </a:t>
            </a:r>
            <a:r>
              <a:rPr i="1" dirty="0" err="1"/>
              <a:t>disminución</a:t>
            </a:r>
            <a:r>
              <a:rPr i="1" dirty="0"/>
              <a:t> de la </a:t>
            </a:r>
            <a:r>
              <a:rPr i="1" dirty="0" err="1"/>
              <a:t>demanda</a:t>
            </a:r>
            <a:r>
              <a:rPr dirty="0"/>
              <a:t>. </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La </a:t>
            </a:r>
            <a:r>
              <a:rPr dirty="0" err="1"/>
              <a:t>condición</a:t>
            </a:r>
            <a:r>
              <a:rPr dirty="0"/>
              <a:t> </a:t>
            </a:r>
            <a:r>
              <a:rPr dirty="0" err="1"/>
              <a:t>contraria</a:t>
            </a:r>
            <a:r>
              <a:rPr dirty="0"/>
              <a:t>, el </a:t>
            </a:r>
            <a:r>
              <a:rPr i="1" dirty="0" err="1"/>
              <a:t>aumento</a:t>
            </a:r>
            <a:r>
              <a:rPr i="1" dirty="0"/>
              <a:t> de la </a:t>
            </a:r>
            <a:r>
              <a:rPr i="1" dirty="0" err="1"/>
              <a:t>demanda</a:t>
            </a:r>
            <a:r>
              <a:rPr dirty="0"/>
              <a:t>, </a:t>
            </a:r>
            <a:r>
              <a:rPr dirty="0" err="1"/>
              <a:t>origina</a:t>
            </a:r>
            <a:r>
              <a:rPr dirty="0"/>
              <a:t> un </a:t>
            </a:r>
            <a:r>
              <a:rPr dirty="0" err="1"/>
              <a:t>desplazamiento</a:t>
            </a:r>
            <a:r>
              <a:rPr dirty="0"/>
              <a:t> de la </a:t>
            </a:r>
            <a:r>
              <a:rPr dirty="0" err="1"/>
              <a:t>curva</a:t>
            </a:r>
            <a:r>
              <a:rPr dirty="0"/>
              <a:t> </a:t>
            </a:r>
            <a:r>
              <a:rPr dirty="0" err="1"/>
              <a:t>hacia</a:t>
            </a:r>
            <a:r>
              <a:rPr dirty="0"/>
              <a:t> la </a:t>
            </a:r>
            <a:r>
              <a:rPr dirty="0" err="1"/>
              <a:t>derecha</a:t>
            </a:r>
            <a:r>
              <a:rPr dirty="0"/>
              <a:t>, </a:t>
            </a:r>
            <a:r>
              <a:rPr dirty="0" err="1"/>
              <a:t>esto</a:t>
            </a:r>
            <a:r>
              <a:rPr dirty="0"/>
              <a:t> </a:t>
            </a:r>
            <a:r>
              <a:rPr dirty="0" err="1"/>
              <a:t>posiblemente</a:t>
            </a:r>
            <a:r>
              <a:rPr dirty="0"/>
              <a:t> se </a:t>
            </a:r>
            <a:r>
              <a:rPr dirty="0" err="1"/>
              <a:t>deba</a:t>
            </a:r>
            <a:r>
              <a:rPr dirty="0"/>
              <a:t> a que le </a:t>
            </a:r>
            <a:r>
              <a:rPr dirty="0" err="1"/>
              <a:t>encontraron</a:t>
            </a:r>
            <a:r>
              <a:rPr dirty="0"/>
              <a:t> un </a:t>
            </a:r>
            <a:r>
              <a:rPr dirty="0" err="1"/>
              <a:t>uso</a:t>
            </a:r>
            <a:r>
              <a:rPr dirty="0"/>
              <a:t> medicinal a las </a:t>
            </a:r>
            <a:r>
              <a:rPr dirty="0" err="1"/>
              <a:t>palomitas</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png" descr="image.png"/>
          <p:cNvPicPr>
            <a:picLocks noChangeAspect="1"/>
          </p:cNvPicPr>
          <p:nvPr/>
        </p:nvPicPr>
        <p:blipFill>
          <a:blip r:embed="rId2"/>
          <a:stretch>
            <a:fillRect/>
          </a:stretch>
        </p:blipFill>
        <p:spPr>
          <a:xfrm>
            <a:off x="31750" y="0"/>
            <a:ext cx="12192000" cy="6858000"/>
          </a:xfrm>
          <a:prstGeom prst="rect">
            <a:avLst/>
          </a:prstGeom>
          <a:ln w="12700">
            <a:miter lim="400000"/>
          </a:ln>
        </p:spPr>
      </p:pic>
      <p:sp>
        <p:nvSpPr>
          <p:cNvPr id="135" name="Demanda vs. cantidad demandada"/>
          <p:cNvSpPr txBox="1"/>
          <p:nvPr/>
        </p:nvSpPr>
        <p:spPr>
          <a:xfrm>
            <a:off x="2870200" y="333375"/>
            <a:ext cx="6515100"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3096" b="1">
                <a:ln w="4937">
                  <a:solidFill>
                    <a:srgbClr val="000000"/>
                  </a:solidFill>
                </a:ln>
                <a:solidFill>
                  <a:srgbClr val="FFFFFF"/>
                </a:solidFill>
                <a:latin typeface="Arial"/>
                <a:ea typeface="Arial"/>
                <a:cs typeface="Arial"/>
                <a:sym typeface="Arial"/>
              </a:defRPr>
            </a:lvl1pPr>
          </a:lstStyle>
          <a:p>
            <a:r>
              <a:t>Demanda vs. cantidad demandada</a:t>
            </a:r>
          </a:p>
        </p:txBody>
      </p:sp>
      <p:sp>
        <p:nvSpPr>
          <p:cNvPr id="136" name="También podemos utilizar la curva de demanda para ilustrar la diferencia entre un cambio en la demanda y un cambio en la cantidad demandada.…"/>
          <p:cNvSpPr txBox="1"/>
          <p:nvPr/>
        </p:nvSpPr>
        <p:spPr>
          <a:xfrm>
            <a:off x="1231900" y="1516062"/>
            <a:ext cx="9791700" cy="371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También podemos utilizar la curva de demanda para ilustrar la diferencia entre un cambio en la demanda y un cambio en la cantidad demandada.</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en la cantidad demandada se representa mediante el desplazamiento de un punto a lo largo de la curva de demanda. (La curva D).</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de la demanda se representa mediante un desplazamiento de la propia curva hacia una nueva posición. (La curva D’).</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de cualquier otro factor, excepto el precio, origina un cambio en la demanda.(Que toda la curva se desplace).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9"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40" name="Cambios en la Demanda"/>
          <p:cNvSpPr txBox="1"/>
          <p:nvPr/>
        </p:nvSpPr>
        <p:spPr>
          <a:xfrm>
            <a:off x="3090862" y="317500"/>
            <a:ext cx="6010276"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31520">
              <a:defRPr sz="4080" b="1">
                <a:ln w="6096">
                  <a:solidFill>
                    <a:srgbClr val="000000"/>
                  </a:solidFill>
                </a:ln>
                <a:solidFill>
                  <a:srgbClr val="FFFFFF"/>
                </a:solidFill>
                <a:latin typeface="Arial"/>
                <a:ea typeface="Arial"/>
                <a:cs typeface="Arial"/>
                <a:sym typeface="Arial"/>
              </a:defRPr>
            </a:lvl1pPr>
          </a:lstStyle>
          <a:p>
            <a:r>
              <a:t>Cambios en la Demanda</a:t>
            </a:r>
          </a:p>
        </p:txBody>
      </p:sp>
      <p:sp>
        <p:nvSpPr>
          <p:cNvPr id="141" name="Las variables que pueden afectar la demanda del mercado son:"/>
          <p:cNvSpPr txBox="1"/>
          <p:nvPr/>
        </p:nvSpPr>
        <p:spPr>
          <a:xfrm>
            <a:off x="1271587" y="1317625"/>
            <a:ext cx="964882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2200">
                <a:latin typeface="Arial"/>
                <a:ea typeface="Arial"/>
                <a:cs typeface="Arial"/>
                <a:sym typeface="Arial"/>
              </a:defRPr>
            </a:lvl1pPr>
          </a:lstStyle>
          <a:p>
            <a:r>
              <a:t>Las variables que pueden afectar la demanda del mercado son:</a:t>
            </a:r>
          </a:p>
        </p:txBody>
      </p:sp>
      <p:sp>
        <p:nvSpPr>
          <p:cNvPr id="142" name="Estrella"/>
          <p:cNvSpPr/>
          <p:nvPr/>
        </p:nvSpPr>
        <p:spPr>
          <a:xfrm>
            <a:off x="3429000" y="2514600"/>
            <a:ext cx="381000" cy="457200"/>
          </a:xfrm>
          <a:prstGeom prst="star4">
            <a:avLst>
              <a:gd name="adj" fmla="val 12500"/>
            </a:avLst>
          </a:prstGeom>
          <a:solidFill>
            <a:srgbClr val="000066"/>
          </a:solidFill>
          <a:ln w="12700" cap="sq">
            <a:solidFill>
              <a:srgbClr val="000000"/>
            </a:solidFill>
          </a:ln>
        </p:spPr>
        <p:txBody>
          <a:bodyPr lIns="45719" rIns="45719" anchor="ctr"/>
          <a:lstStyle/>
          <a:p>
            <a:pPr algn="l">
              <a:defRPr sz="1800"/>
            </a:pPr>
            <a:endParaRPr/>
          </a:p>
        </p:txBody>
      </p:sp>
      <p:sp>
        <p:nvSpPr>
          <p:cNvPr id="143" name="Estrella"/>
          <p:cNvSpPr/>
          <p:nvPr/>
        </p:nvSpPr>
        <p:spPr>
          <a:xfrm>
            <a:off x="3429000" y="3276600"/>
            <a:ext cx="381000" cy="457200"/>
          </a:xfrm>
          <a:prstGeom prst="star4">
            <a:avLst>
              <a:gd name="adj" fmla="val 12500"/>
            </a:avLst>
          </a:prstGeom>
          <a:solidFill>
            <a:srgbClr val="000066"/>
          </a:solidFill>
          <a:ln w="12700" cap="sq">
            <a:solidFill>
              <a:srgbClr val="000000"/>
            </a:solidFill>
          </a:ln>
        </p:spPr>
        <p:txBody>
          <a:bodyPr lIns="45719" rIns="45719" anchor="ctr"/>
          <a:lstStyle/>
          <a:p>
            <a:pPr algn="l">
              <a:defRPr sz="1800"/>
            </a:pPr>
            <a:endParaRPr/>
          </a:p>
        </p:txBody>
      </p:sp>
      <p:sp>
        <p:nvSpPr>
          <p:cNvPr id="144" name="Estrella"/>
          <p:cNvSpPr/>
          <p:nvPr/>
        </p:nvSpPr>
        <p:spPr>
          <a:xfrm>
            <a:off x="3429000" y="4038600"/>
            <a:ext cx="381000" cy="457200"/>
          </a:xfrm>
          <a:prstGeom prst="star4">
            <a:avLst>
              <a:gd name="adj" fmla="val 12500"/>
            </a:avLst>
          </a:prstGeom>
          <a:solidFill>
            <a:srgbClr val="000066"/>
          </a:solidFill>
          <a:ln w="12700" cap="sq">
            <a:solidFill>
              <a:srgbClr val="000000"/>
            </a:solidFill>
          </a:ln>
        </p:spPr>
        <p:txBody>
          <a:bodyPr lIns="45719" rIns="45719" anchor="ctr"/>
          <a:lstStyle/>
          <a:p>
            <a:pPr algn="l">
              <a:defRPr sz="1800"/>
            </a:pPr>
            <a:endParaRPr/>
          </a:p>
        </p:txBody>
      </p:sp>
      <p:sp>
        <p:nvSpPr>
          <p:cNvPr id="145" name="Estrella"/>
          <p:cNvSpPr/>
          <p:nvPr/>
        </p:nvSpPr>
        <p:spPr>
          <a:xfrm>
            <a:off x="3429000" y="4724400"/>
            <a:ext cx="381000" cy="457200"/>
          </a:xfrm>
          <a:prstGeom prst="star4">
            <a:avLst>
              <a:gd name="adj" fmla="val 12500"/>
            </a:avLst>
          </a:prstGeom>
          <a:solidFill>
            <a:srgbClr val="000066"/>
          </a:solidFill>
          <a:ln w="12700" cap="sq">
            <a:solidFill>
              <a:srgbClr val="000000"/>
            </a:solidFill>
          </a:ln>
        </p:spPr>
        <p:txBody>
          <a:bodyPr lIns="45719" rIns="45719" anchor="ctr"/>
          <a:lstStyle/>
          <a:p>
            <a:pPr algn="l">
              <a:defRPr sz="1800"/>
            </a:pPr>
            <a:endParaRPr/>
          </a:p>
        </p:txBody>
      </p:sp>
      <p:sp>
        <p:nvSpPr>
          <p:cNvPr id="146" name="Estrella"/>
          <p:cNvSpPr/>
          <p:nvPr/>
        </p:nvSpPr>
        <p:spPr>
          <a:xfrm>
            <a:off x="3429000" y="5486400"/>
            <a:ext cx="381000" cy="457200"/>
          </a:xfrm>
          <a:prstGeom prst="star4">
            <a:avLst>
              <a:gd name="adj" fmla="val 12500"/>
            </a:avLst>
          </a:prstGeom>
          <a:solidFill>
            <a:srgbClr val="000066"/>
          </a:solidFill>
          <a:ln w="12700" cap="sq">
            <a:solidFill>
              <a:srgbClr val="000000"/>
            </a:solidFill>
          </a:ln>
        </p:spPr>
        <p:txBody>
          <a:bodyPr lIns="45719" rIns="45719" anchor="ctr"/>
          <a:lstStyle/>
          <a:p>
            <a:pPr algn="l">
              <a:defRPr sz="1800"/>
            </a:pPr>
            <a:endParaRPr/>
          </a:p>
        </p:txBody>
      </p:sp>
      <p:sp>
        <p:nvSpPr>
          <p:cNvPr id="147" name="El ingreso del consumidor"/>
          <p:cNvSpPr txBox="1"/>
          <p:nvPr/>
        </p:nvSpPr>
        <p:spPr>
          <a:xfrm>
            <a:off x="3946525" y="2479675"/>
            <a:ext cx="28537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El ingreso del consumidor</a:t>
            </a:r>
          </a:p>
        </p:txBody>
      </p:sp>
      <p:sp>
        <p:nvSpPr>
          <p:cNvPr id="148" name="El precio de los bienes relacionados"/>
          <p:cNvSpPr txBox="1"/>
          <p:nvPr/>
        </p:nvSpPr>
        <p:spPr>
          <a:xfrm>
            <a:off x="3946525" y="3241675"/>
            <a:ext cx="3929395"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El precio de los bienes relacionados</a:t>
            </a:r>
          </a:p>
        </p:txBody>
      </p:sp>
      <p:sp>
        <p:nvSpPr>
          <p:cNvPr id="149" name="Las expectativas del consumidor"/>
          <p:cNvSpPr txBox="1"/>
          <p:nvPr/>
        </p:nvSpPr>
        <p:spPr>
          <a:xfrm>
            <a:off x="3962400" y="4038600"/>
            <a:ext cx="3579240"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Las expectativas del consumidor</a:t>
            </a:r>
          </a:p>
        </p:txBody>
      </p:sp>
      <p:sp>
        <p:nvSpPr>
          <p:cNvPr id="150" name="El número y composición de los consumidores"/>
          <p:cNvSpPr txBox="1"/>
          <p:nvPr/>
        </p:nvSpPr>
        <p:spPr>
          <a:xfrm>
            <a:off x="3946525" y="4689475"/>
            <a:ext cx="5011562"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El número y composición de los consumidores</a:t>
            </a:r>
          </a:p>
        </p:txBody>
      </p:sp>
      <p:sp>
        <p:nvSpPr>
          <p:cNvPr id="151" name="Los gustos y preferencias de los consumidores"/>
          <p:cNvSpPr txBox="1"/>
          <p:nvPr/>
        </p:nvSpPr>
        <p:spPr>
          <a:xfrm>
            <a:off x="3870325" y="5451475"/>
            <a:ext cx="5036119"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Los gustos y preferencias de los consumidores</a:t>
            </a:r>
          </a:p>
        </p:txBody>
      </p:sp>
      <p:sp>
        <p:nvSpPr>
          <p:cNvPr id="152" name="El ingreso del consumidor"/>
          <p:cNvSpPr txBox="1"/>
          <p:nvPr/>
        </p:nvSpPr>
        <p:spPr>
          <a:xfrm>
            <a:off x="1015911" y="1919287"/>
            <a:ext cx="10872789"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19100" indent="-419100" algn="l">
              <a:buSzPct val="100000"/>
              <a:buFont typeface="Arial"/>
              <a:buChar char="•"/>
              <a:defRPr sz="1800"/>
            </a:pPr>
            <a:r>
              <a:rPr sz="2200"/>
              <a:t>E</a:t>
            </a:r>
            <a:r>
              <a:rPr sz="2200">
                <a:latin typeface="Arial"/>
                <a:ea typeface="Arial"/>
                <a:cs typeface="Arial"/>
                <a:sym typeface="Arial"/>
              </a:rPr>
              <a:t>l ingreso del consumidor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56" name="Cambios en el ingreso del consumidor"/>
          <p:cNvSpPr txBox="1"/>
          <p:nvPr/>
        </p:nvSpPr>
        <p:spPr>
          <a:xfrm>
            <a:off x="1981200" y="355600"/>
            <a:ext cx="7839274"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21208">
              <a:defRPr sz="2907">
                <a:ln w="3094">
                  <a:solidFill>
                    <a:srgbClr val="FFFFFF"/>
                  </a:solidFill>
                </a:ln>
                <a:solidFill>
                  <a:srgbClr val="FFFFFF"/>
                </a:solidFill>
                <a:latin typeface="Arial Black"/>
                <a:ea typeface="Arial Black"/>
                <a:cs typeface="Arial Black"/>
                <a:sym typeface="Arial Black"/>
              </a:defRPr>
            </a:lvl1pPr>
          </a:lstStyle>
          <a:p>
            <a:r>
              <a:t>Cambios en el ingreso del consumidor</a:t>
            </a:r>
          </a:p>
        </p:txBody>
      </p:sp>
      <p:sp>
        <p:nvSpPr>
          <p:cNvPr id="157" name="Si el ingreso de los consumidores aumenta, los consumidores estarán dispuestos y en posibilidades de comprar más determinado producto o servicio a cualquier precio, como resultado este producto o servicio aumentará."/>
          <p:cNvSpPr txBox="1"/>
          <p:nvPr/>
        </p:nvSpPr>
        <p:spPr>
          <a:xfrm>
            <a:off x="2176363" y="1667000"/>
            <a:ext cx="7839274" cy="140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t>Si el ingreso de los consumidores aumenta, los consumidores estarán dispuestos y en posibilidades de comprar más determinado producto o servicio a cualquier precio, como resultado este producto o servicio aumentará.</a:t>
            </a:r>
          </a:p>
        </p:txBody>
      </p:sp>
      <p:pic>
        <p:nvPicPr>
          <p:cNvPr id="158" name="CMENO033" descr="CMENO033"/>
          <p:cNvPicPr>
            <a:picLocks noChangeAspect="1"/>
          </p:cNvPicPr>
          <p:nvPr/>
        </p:nvPicPr>
        <p:blipFill>
          <a:blip r:embed="rId3"/>
          <a:stretch>
            <a:fillRect/>
          </a:stretch>
        </p:blipFill>
        <p:spPr>
          <a:xfrm>
            <a:off x="6908800" y="3492500"/>
            <a:ext cx="2590800" cy="267176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1"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62" name="Cambios en los precios de  bienes relacionados"/>
          <p:cNvSpPr txBox="1"/>
          <p:nvPr/>
        </p:nvSpPr>
        <p:spPr>
          <a:xfrm>
            <a:off x="2179091" y="339407"/>
            <a:ext cx="783381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48055">
              <a:defRPr sz="2352">
                <a:ln w="2152">
                  <a:solidFill>
                    <a:srgbClr val="FFFFFF"/>
                  </a:solidFill>
                </a:ln>
                <a:solidFill>
                  <a:srgbClr val="FFFFFF"/>
                </a:solidFill>
                <a:latin typeface="Arial Black"/>
                <a:ea typeface="Arial Black"/>
                <a:cs typeface="Arial Black"/>
                <a:sym typeface="Arial Black"/>
              </a:defRPr>
            </a:lvl1pPr>
          </a:lstStyle>
          <a:p>
            <a:r>
              <a:t>Cambios en los precios de  bienes relacionados</a:t>
            </a:r>
          </a:p>
        </p:txBody>
      </p:sp>
      <p:sp>
        <p:nvSpPr>
          <p:cNvPr id="163" name="Sustitutos: son bienes que están relacionados de tal manera que un incremento en el precio de uno, conlleva al incremento en la demanda por el otro."/>
          <p:cNvSpPr txBox="1"/>
          <p:nvPr/>
        </p:nvSpPr>
        <p:spPr>
          <a:xfrm>
            <a:off x="2659062" y="1374775"/>
            <a:ext cx="6873876"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b="1" dirty="0" err="1"/>
              <a:t>Sustitutos</a:t>
            </a:r>
            <a:r>
              <a:rPr dirty="0"/>
              <a:t>:</a:t>
            </a:r>
            <a:r>
              <a:rPr lang="es-MX" dirty="0"/>
              <a:t>Un</a:t>
            </a:r>
            <a:r>
              <a:rPr lang="es-MX" b="1" dirty="0"/>
              <a:t> </a:t>
            </a:r>
            <a:r>
              <a:rPr lang="es-MX" dirty="0"/>
              <a:t>bien sustitutivo (o sustituto) es aquel que puede satisfacer la misma necesidad que otro.</a:t>
            </a:r>
          </a:p>
          <a:p>
            <a:r>
              <a:rPr lang="es-MX" dirty="0"/>
              <a:t>S</a:t>
            </a:r>
            <a:r>
              <a:rPr dirty="0"/>
              <a:t>on </a:t>
            </a:r>
            <a:r>
              <a:rPr dirty="0" err="1"/>
              <a:t>bienes</a:t>
            </a:r>
            <a:r>
              <a:rPr dirty="0"/>
              <a:t> que </a:t>
            </a:r>
            <a:r>
              <a:rPr dirty="0" err="1"/>
              <a:t>están</a:t>
            </a:r>
            <a:r>
              <a:rPr dirty="0"/>
              <a:t> </a:t>
            </a:r>
            <a:r>
              <a:rPr dirty="0" err="1"/>
              <a:t>relacionados</a:t>
            </a:r>
            <a:r>
              <a:rPr dirty="0"/>
              <a:t> de </a:t>
            </a:r>
            <a:r>
              <a:rPr dirty="0" err="1"/>
              <a:t>tal</a:t>
            </a:r>
            <a:r>
              <a:rPr dirty="0"/>
              <a:t> </a:t>
            </a:r>
            <a:r>
              <a:rPr dirty="0" err="1"/>
              <a:t>manera</a:t>
            </a:r>
            <a:r>
              <a:rPr dirty="0"/>
              <a:t> que un </a:t>
            </a:r>
            <a:r>
              <a:rPr dirty="0" err="1"/>
              <a:t>incremento</a:t>
            </a:r>
            <a:r>
              <a:rPr dirty="0"/>
              <a:t> </a:t>
            </a:r>
            <a:r>
              <a:rPr dirty="0" err="1"/>
              <a:t>en</a:t>
            </a:r>
            <a:r>
              <a:rPr dirty="0"/>
              <a:t> el </a:t>
            </a:r>
            <a:r>
              <a:rPr dirty="0" err="1"/>
              <a:t>precio</a:t>
            </a:r>
            <a:r>
              <a:rPr dirty="0"/>
              <a:t> de </a:t>
            </a:r>
            <a:r>
              <a:rPr dirty="0" err="1"/>
              <a:t>uno</a:t>
            </a:r>
            <a:r>
              <a:rPr dirty="0"/>
              <a:t>, </a:t>
            </a:r>
            <a:r>
              <a:rPr dirty="0" err="1"/>
              <a:t>conlleva</a:t>
            </a:r>
            <a:r>
              <a:rPr dirty="0"/>
              <a:t> al </a:t>
            </a:r>
            <a:r>
              <a:rPr dirty="0" err="1"/>
              <a:t>incremento</a:t>
            </a:r>
            <a:r>
              <a:rPr dirty="0"/>
              <a:t> </a:t>
            </a:r>
            <a:r>
              <a:rPr dirty="0" err="1"/>
              <a:t>en</a:t>
            </a:r>
            <a:r>
              <a:rPr dirty="0"/>
              <a:t> la </a:t>
            </a:r>
            <a:r>
              <a:rPr dirty="0" err="1"/>
              <a:t>demanda</a:t>
            </a:r>
            <a:r>
              <a:rPr dirty="0"/>
              <a:t> </a:t>
            </a:r>
            <a:r>
              <a:rPr dirty="0" err="1"/>
              <a:t>por</a:t>
            </a:r>
            <a:r>
              <a:rPr dirty="0"/>
              <a:t> el </a:t>
            </a:r>
            <a:r>
              <a:rPr dirty="0" err="1"/>
              <a:t>otro</a:t>
            </a:r>
            <a:r>
              <a:rPr dirty="0"/>
              <a:t>.</a:t>
            </a:r>
          </a:p>
        </p:txBody>
      </p:sp>
      <p:pic>
        <p:nvPicPr>
          <p:cNvPr id="165" name="CAR106" descr="CAR106"/>
          <p:cNvPicPr>
            <a:picLocks noChangeAspect="1"/>
          </p:cNvPicPr>
          <p:nvPr/>
        </p:nvPicPr>
        <p:blipFill>
          <a:blip r:embed="rId3"/>
          <a:stretch>
            <a:fillRect/>
          </a:stretch>
        </p:blipFill>
        <p:spPr>
          <a:xfrm>
            <a:off x="6286500" y="3882369"/>
            <a:ext cx="3733800" cy="1162050"/>
          </a:xfrm>
          <a:prstGeom prst="rect">
            <a:avLst/>
          </a:prstGeom>
          <a:ln w="12700">
            <a:miter lim="400000"/>
          </a:ln>
        </p:spPr>
      </p:pic>
      <p:pic>
        <p:nvPicPr>
          <p:cNvPr id="166" name="CAR025" descr="CAR025"/>
          <p:cNvPicPr>
            <a:picLocks noChangeAspect="1"/>
          </p:cNvPicPr>
          <p:nvPr/>
        </p:nvPicPr>
        <p:blipFill>
          <a:blip r:embed="rId4"/>
          <a:stretch>
            <a:fillRect/>
          </a:stretch>
        </p:blipFill>
        <p:spPr>
          <a:xfrm>
            <a:off x="1447800" y="3865939"/>
            <a:ext cx="3429000" cy="1143000"/>
          </a:xfrm>
          <a:prstGeom prst="rect">
            <a:avLst/>
          </a:prstGeom>
          <a:ln w="12700">
            <a:miter lim="400000"/>
          </a:ln>
        </p:spPr>
      </p:pic>
    </p:spTree>
    <p:extLst>
      <p:ext uri="{BB962C8B-B14F-4D97-AF65-F5344CB8AC3E}">
        <p14:creationId xmlns:p14="http://schemas.microsoft.com/office/powerpoint/2010/main" val="2957246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1"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62" name="Cambios en los precios de  bienes relacionados"/>
          <p:cNvSpPr txBox="1"/>
          <p:nvPr/>
        </p:nvSpPr>
        <p:spPr>
          <a:xfrm>
            <a:off x="2179091" y="339407"/>
            <a:ext cx="783381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48055">
              <a:defRPr sz="2352">
                <a:ln w="2152">
                  <a:solidFill>
                    <a:srgbClr val="FFFFFF"/>
                  </a:solidFill>
                </a:ln>
                <a:solidFill>
                  <a:srgbClr val="FFFFFF"/>
                </a:solidFill>
                <a:latin typeface="Arial Black"/>
                <a:ea typeface="Arial Black"/>
                <a:cs typeface="Arial Black"/>
                <a:sym typeface="Arial Black"/>
              </a:defRPr>
            </a:lvl1pPr>
          </a:lstStyle>
          <a:p>
            <a:r>
              <a:t>Cambios en los precios de  bienes relacionados</a:t>
            </a:r>
          </a:p>
        </p:txBody>
      </p:sp>
      <p:sp>
        <p:nvSpPr>
          <p:cNvPr id="164" name="Complementarios:  Son bienes que están relacionados de tal manera que un incremento en el precio de uno, conlleva  a un decremento en la demanda por el otro."/>
          <p:cNvSpPr txBox="1"/>
          <p:nvPr/>
        </p:nvSpPr>
        <p:spPr>
          <a:xfrm>
            <a:off x="2735262" y="1326515"/>
            <a:ext cx="6721476"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b="1" dirty="0" err="1"/>
              <a:t>Complementarios</a:t>
            </a:r>
            <a:r>
              <a:rPr dirty="0"/>
              <a:t>:</a:t>
            </a:r>
            <a:r>
              <a:rPr lang="es-MX" dirty="0"/>
              <a:t> </a:t>
            </a:r>
            <a:r>
              <a:rPr lang="es-MX" dirty="0">
                <a:solidFill>
                  <a:schemeClr val="tx1"/>
                </a:solidFill>
              </a:rPr>
              <a:t>Un bien complementario es aquel que se debe utilizar conjuntamente con otro para poder satisfacer la demanda del consumidor.</a:t>
            </a:r>
            <a:r>
              <a:rPr dirty="0">
                <a:solidFill>
                  <a:schemeClr val="tx1"/>
                </a:solidFill>
              </a:rPr>
              <a:t>  </a:t>
            </a:r>
            <a:endParaRPr lang="es-MX" dirty="0">
              <a:solidFill>
                <a:schemeClr val="tx1"/>
              </a:solidFill>
            </a:endParaRPr>
          </a:p>
          <a:p>
            <a:endParaRPr lang="es-MX" dirty="0"/>
          </a:p>
          <a:p>
            <a:r>
              <a:rPr dirty="0"/>
              <a:t>Son </a:t>
            </a:r>
            <a:r>
              <a:rPr dirty="0" err="1"/>
              <a:t>bienes</a:t>
            </a:r>
            <a:r>
              <a:rPr dirty="0"/>
              <a:t> que </a:t>
            </a:r>
            <a:r>
              <a:rPr dirty="0" err="1"/>
              <a:t>están</a:t>
            </a:r>
            <a:r>
              <a:rPr dirty="0"/>
              <a:t> </a:t>
            </a:r>
            <a:r>
              <a:rPr dirty="0" err="1"/>
              <a:t>relacionados</a:t>
            </a:r>
            <a:r>
              <a:rPr dirty="0"/>
              <a:t> de </a:t>
            </a:r>
            <a:r>
              <a:rPr dirty="0" err="1"/>
              <a:t>tal</a:t>
            </a:r>
            <a:r>
              <a:rPr dirty="0"/>
              <a:t> </a:t>
            </a:r>
            <a:r>
              <a:rPr dirty="0" err="1"/>
              <a:t>manera</a:t>
            </a:r>
            <a:r>
              <a:rPr dirty="0"/>
              <a:t> que un </a:t>
            </a:r>
            <a:r>
              <a:rPr dirty="0" err="1"/>
              <a:t>incremento</a:t>
            </a:r>
            <a:r>
              <a:rPr dirty="0"/>
              <a:t> </a:t>
            </a:r>
            <a:r>
              <a:rPr dirty="0" err="1"/>
              <a:t>en</a:t>
            </a:r>
            <a:r>
              <a:rPr dirty="0"/>
              <a:t> el </a:t>
            </a:r>
            <a:r>
              <a:rPr dirty="0" err="1"/>
              <a:t>precio</a:t>
            </a:r>
            <a:r>
              <a:rPr dirty="0"/>
              <a:t> de </a:t>
            </a:r>
            <a:r>
              <a:rPr dirty="0" err="1"/>
              <a:t>uno</a:t>
            </a:r>
            <a:r>
              <a:rPr dirty="0"/>
              <a:t>, </a:t>
            </a:r>
            <a:r>
              <a:rPr dirty="0" err="1"/>
              <a:t>conlleva</a:t>
            </a:r>
            <a:r>
              <a:rPr dirty="0"/>
              <a:t>  a un d</a:t>
            </a:r>
            <a:r>
              <a:rPr lang="es-MX" dirty="0" err="1"/>
              <a:t>isminución</a:t>
            </a:r>
            <a:r>
              <a:rPr dirty="0"/>
              <a:t> </a:t>
            </a:r>
            <a:r>
              <a:rPr dirty="0" err="1"/>
              <a:t>en</a:t>
            </a:r>
            <a:r>
              <a:rPr dirty="0"/>
              <a:t> la </a:t>
            </a:r>
            <a:r>
              <a:rPr dirty="0" err="1"/>
              <a:t>demanda</a:t>
            </a:r>
            <a:r>
              <a:rPr dirty="0"/>
              <a:t> </a:t>
            </a:r>
            <a:r>
              <a:rPr dirty="0" err="1"/>
              <a:t>por</a:t>
            </a:r>
            <a:r>
              <a:rPr dirty="0"/>
              <a:t> el </a:t>
            </a:r>
            <a:r>
              <a:rPr dirty="0" err="1"/>
              <a:t>otro</a:t>
            </a:r>
            <a:r>
              <a:rPr dirty="0"/>
              <a:t>.</a:t>
            </a:r>
          </a:p>
        </p:txBody>
      </p:sp>
      <p:pic>
        <p:nvPicPr>
          <p:cNvPr id="1038" name="Picture 14" descr="Raqueta de tenis con pelota aislada | Vector Prem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3708"/>
            <a:ext cx="2237344" cy="4228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9"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70" name="Cambios en las expectativas del consumidor"/>
          <p:cNvSpPr txBox="1"/>
          <p:nvPr/>
        </p:nvSpPr>
        <p:spPr>
          <a:xfrm>
            <a:off x="1968500" y="393700"/>
            <a:ext cx="7992368"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57200">
              <a:defRPr sz="2550">
                <a:ln w="2381">
                  <a:solidFill>
                    <a:srgbClr val="FFFFFF"/>
                  </a:solidFill>
                </a:ln>
                <a:solidFill>
                  <a:srgbClr val="FFFFFF"/>
                </a:solidFill>
                <a:latin typeface="Arial Black"/>
                <a:ea typeface="Arial Black"/>
                <a:cs typeface="Arial Black"/>
                <a:sym typeface="Arial Black"/>
              </a:defRPr>
            </a:lvl1pPr>
          </a:lstStyle>
          <a:p>
            <a:r>
              <a:t>Cambios en las expectativas del consumidor</a:t>
            </a:r>
          </a:p>
        </p:txBody>
      </p:sp>
      <p:sp>
        <p:nvSpPr>
          <p:cNvPr id="171" name="Un consumidor que se entera acerca de un futuro incremento en su salario puede incrementar su demanda actual anticipadamente a ese incremento en la paga."/>
          <p:cNvSpPr txBox="1"/>
          <p:nvPr/>
        </p:nvSpPr>
        <p:spPr>
          <a:xfrm>
            <a:off x="2305670" y="1470150"/>
            <a:ext cx="7318028" cy="1072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t>Un consumidor que se entera acerca de un futuro incremento en su salario puede incrementar su demanda actual anticipadamente a ese incremento en la paga.</a:t>
            </a:r>
          </a:p>
        </p:txBody>
      </p:sp>
      <p:pic>
        <p:nvPicPr>
          <p:cNvPr id="172" name="CMENO032" descr="CMENO032"/>
          <p:cNvPicPr>
            <a:picLocks noChangeAspect="1"/>
          </p:cNvPicPr>
          <p:nvPr/>
        </p:nvPicPr>
        <p:blipFill>
          <a:blip r:embed="rId3"/>
          <a:stretch>
            <a:fillRect/>
          </a:stretch>
        </p:blipFill>
        <p:spPr>
          <a:xfrm>
            <a:off x="4888358" y="2971800"/>
            <a:ext cx="2152651" cy="32004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5"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76" name="Cambios en el número o composición de los consumidores"/>
          <p:cNvSpPr txBox="1"/>
          <p:nvPr/>
        </p:nvSpPr>
        <p:spPr>
          <a:xfrm>
            <a:off x="1981200" y="279400"/>
            <a:ext cx="7986515" cy="875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29768">
              <a:defRPr sz="2397">
                <a:ln w="2104">
                  <a:solidFill>
                    <a:srgbClr val="FFFFFF"/>
                  </a:solidFill>
                </a:ln>
                <a:solidFill>
                  <a:srgbClr val="FFFFFF"/>
                </a:solidFill>
                <a:latin typeface="Arial Black"/>
                <a:ea typeface="Arial Black"/>
                <a:cs typeface="Arial Black"/>
                <a:sym typeface="Arial Black"/>
              </a:defRPr>
            </a:lvl1pPr>
          </a:lstStyle>
          <a:p>
            <a:r>
              <a:t>Cambios en el número o composición de los consumidores</a:t>
            </a:r>
          </a:p>
        </p:txBody>
      </p:sp>
      <p:sp>
        <p:nvSpPr>
          <p:cNvPr id="177" name="La demanda del mercado es la suma de las demandas individuales de todos los consumidores del mercado. Si el número de consumidores en el mercado cambia, la demanda cambiará."/>
          <p:cNvSpPr txBox="1"/>
          <p:nvPr/>
        </p:nvSpPr>
        <p:spPr>
          <a:xfrm>
            <a:off x="2150764" y="1501775"/>
            <a:ext cx="7890472"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La </a:t>
            </a:r>
            <a:r>
              <a:rPr lang="es-MX" dirty="0" err="1"/>
              <a:t>D</a:t>
            </a:r>
            <a:r>
              <a:rPr dirty="0" err="1"/>
              <a:t>emanda</a:t>
            </a:r>
            <a:r>
              <a:rPr dirty="0"/>
              <a:t> del </a:t>
            </a:r>
            <a:r>
              <a:rPr dirty="0" err="1"/>
              <a:t>mercado</a:t>
            </a:r>
            <a:r>
              <a:rPr dirty="0"/>
              <a:t> </a:t>
            </a:r>
            <a:r>
              <a:rPr dirty="0" err="1"/>
              <a:t>es</a:t>
            </a:r>
            <a:r>
              <a:rPr dirty="0"/>
              <a:t> la </a:t>
            </a:r>
            <a:r>
              <a:rPr dirty="0" err="1"/>
              <a:t>suma</a:t>
            </a:r>
            <a:r>
              <a:rPr dirty="0"/>
              <a:t> de las </a:t>
            </a:r>
            <a:r>
              <a:rPr dirty="0" err="1"/>
              <a:t>demandas</a:t>
            </a:r>
            <a:r>
              <a:rPr dirty="0"/>
              <a:t> </a:t>
            </a:r>
            <a:r>
              <a:rPr dirty="0" err="1"/>
              <a:t>individuales</a:t>
            </a:r>
            <a:r>
              <a:rPr dirty="0"/>
              <a:t> de </a:t>
            </a:r>
            <a:r>
              <a:rPr dirty="0" err="1"/>
              <a:t>todos</a:t>
            </a:r>
            <a:r>
              <a:rPr dirty="0"/>
              <a:t> </a:t>
            </a:r>
            <a:r>
              <a:rPr dirty="0" err="1"/>
              <a:t>los</a:t>
            </a:r>
            <a:r>
              <a:rPr dirty="0"/>
              <a:t> </a:t>
            </a:r>
            <a:r>
              <a:rPr dirty="0" err="1"/>
              <a:t>consumidores</a:t>
            </a:r>
            <a:r>
              <a:rPr dirty="0"/>
              <a:t> del </a:t>
            </a:r>
            <a:r>
              <a:rPr dirty="0" err="1"/>
              <a:t>mercado</a:t>
            </a:r>
            <a:r>
              <a:rPr dirty="0"/>
              <a:t>. </a:t>
            </a:r>
            <a:endParaRPr lang="es-MX" dirty="0"/>
          </a:p>
          <a:p>
            <a:endParaRPr lang="es-MX" dirty="0"/>
          </a:p>
          <a:p>
            <a:r>
              <a:rPr dirty="0"/>
              <a:t>Si el </a:t>
            </a:r>
            <a:r>
              <a:rPr dirty="0" err="1"/>
              <a:t>número</a:t>
            </a:r>
            <a:r>
              <a:rPr dirty="0"/>
              <a:t> de </a:t>
            </a:r>
            <a:r>
              <a:rPr dirty="0" err="1"/>
              <a:t>consumidores</a:t>
            </a:r>
            <a:r>
              <a:rPr dirty="0"/>
              <a:t> </a:t>
            </a:r>
            <a:r>
              <a:rPr dirty="0" err="1"/>
              <a:t>en</a:t>
            </a:r>
            <a:r>
              <a:rPr dirty="0"/>
              <a:t> el </a:t>
            </a:r>
            <a:r>
              <a:rPr dirty="0" err="1"/>
              <a:t>mercado</a:t>
            </a:r>
            <a:r>
              <a:rPr dirty="0"/>
              <a:t> cambia, la </a:t>
            </a:r>
            <a:r>
              <a:rPr dirty="0" err="1"/>
              <a:t>demanda</a:t>
            </a:r>
            <a:r>
              <a:rPr dirty="0"/>
              <a:t> </a:t>
            </a:r>
            <a:r>
              <a:rPr dirty="0" err="1"/>
              <a:t>cambiará</a:t>
            </a:r>
            <a:r>
              <a:rPr dirty="0"/>
              <a:t>.</a:t>
            </a:r>
          </a:p>
        </p:txBody>
      </p:sp>
      <p:pic>
        <p:nvPicPr>
          <p:cNvPr id="178" name="STUDE024" descr="STUDE024"/>
          <p:cNvPicPr>
            <a:picLocks noChangeAspect="1"/>
          </p:cNvPicPr>
          <p:nvPr/>
        </p:nvPicPr>
        <p:blipFill>
          <a:blip r:embed="rId3"/>
          <a:stretch>
            <a:fillRect/>
          </a:stretch>
        </p:blipFill>
        <p:spPr>
          <a:xfrm>
            <a:off x="3874194" y="3556000"/>
            <a:ext cx="4200526" cy="252412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29"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 name="Determinantes del Precio"/>
          <p:cNvSpPr txBox="1"/>
          <p:nvPr/>
        </p:nvSpPr>
        <p:spPr>
          <a:xfrm>
            <a:off x="1595437" y="2962275"/>
            <a:ext cx="9001126" cy="792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lnSpcReduction="10000"/>
          </a:bodyPr>
          <a:lstStyle>
            <a:lvl1pPr defTabSz="804672">
              <a:defRPr sz="5456">
                <a:ln w="7376">
                  <a:solidFill>
                    <a:srgbClr val="000000"/>
                  </a:solidFill>
                </a:ln>
                <a:solidFill>
                  <a:srgbClr val="FFFFFF"/>
                </a:solidFill>
                <a:latin typeface="Arial"/>
                <a:ea typeface="Arial"/>
                <a:cs typeface="Arial"/>
                <a:sym typeface="Arial"/>
              </a:defRPr>
            </a:lvl1pPr>
          </a:lstStyle>
          <a:p>
            <a:r>
              <a:t>Determinantes del Precio</a:t>
            </a:r>
          </a:p>
        </p:txBody>
      </p:sp>
      <p:sp>
        <p:nvSpPr>
          <p:cNvPr id="31" name="Lic. Roberto García"/>
          <p:cNvSpPr txBox="1"/>
          <p:nvPr/>
        </p:nvSpPr>
        <p:spPr>
          <a:xfrm>
            <a:off x="4800600" y="6351587"/>
            <a:ext cx="4968875"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a:defRPr sz="1800" b="1"/>
            </a:pPr>
            <a:r>
              <a:t>                         </a:t>
            </a:r>
            <a:r>
              <a:rPr sz="2000"/>
              <a:t>Lic. Roberto García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81"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182" name="Cambios en los gustos del consumidor"/>
          <p:cNvSpPr txBox="1"/>
          <p:nvPr/>
        </p:nvSpPr>
        <p:spPr>
          <a:xfrm>
            <a:off x="1981200" y="330200"/>
            <a:ext cx="7930754"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30351">
              <a:defRPr sz="2958">
                <a:ln w="3204">
                  <a:solidFill>
                    <a:srgbClr val="FFFFFF"/>
                  </a:solidFill>
                </a:ln>
                <a:solidFill>
                  <a:srgbClr val="FFFFFF"/>
                </a:solidFill>
                <a:latin typeface="Arial Black"/>
                <a:ea typeface="Arial Black"/>
                <a:cs typeface="Arial Black"/>
                <a:sym typeface="Arial Black"/>
              </a:defRPr>
            </a:lvl1pPr>
          </a:lstStyle>
          <a:p>
            <a:r>
              <a:t>Cambios en los gustos del consumidor</a:t>
            </a:r>
          </a:p>
        </p:txBody>
      </p:sp>
      <p:sp>
        <p:nvSpPr>
          <p:cNvPr id="183" name="Los gustos no son más que lo que le agrada y desagrada como consumidor (preferencias).…"/>
          <p:cNvSpPr txBox="1"/>
          <p:nvPr/>
        </p:nvSpPr>
        <p:spPr>
          <a:xfrm>
            <a:off x="2509639" y="1400175"/>
            <a:ext cx="6873876"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a:t>Los </a:t>
            </a:r>
            <a:r>
              <a:rPr dirty="0" err="1"/>
              <a:t>gustos</a:t>
            </a:r>
            <a:r>
              <a:rPr dirty="0"/>
              <a:t> </a:t>
            </a:r>
            <a:r>
              <a:rPr lang="es-MX" dirty="0"/>
              <a:t>(preferencias) es </a:t>
            </a:r>
            <a:r>
              <a:rPr dirty="0"/>
              <a:t>lo que</a:t>
            </a:r>
            <a:r>
              <a:rPr lang="es-MX" dirty="0"/>
              <a:t> mas </a:t>
            </a:r>
            <a:r>
              <a:rPr dirty="0"/>
              <a:t>le </a:t>
            </a:r>
            <a:r>
              <a:rPr dirty="0" err="1"/>
              <a:t>agrada</a:t>
            </a:r>
            <a:r>
              <a:rPr dirty="0"/>
              <a:t> y </a:t>
            </a:r>
            <a:r>
              <a:rPr dirty="0" err="1"/>
              <a:t>desagrada</a:t>
            </a:r>
            <a:r>
              <a:rPr dirty="0"/>
              <a:t> </a:t>
            </a:r>
            <a:r>
              <a:rPr dirty="0" err="1"/>
              <a:t>como</a:t>
            </a:r>
            <a:r>
              <a:rPr dirty="0"/>
              <a:t> </a:t>
            </a:r>
            <a:r>
              <a:rPr dirty="0" err="1"/>
              <a:t>consumidor</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Las </a:t>
            </a:r>
            <a:r>
              <a:rPr dirty="0" err="1"/>
              <a:t>elecciones</a:t>
            </a:r>
            <a:r>
              <a:rPr dirty="0"/>
              <a:t> de comida, </a:t>
            </a:r>
            <a:r>
              <a:rPr dirty="0" err="1"/>
              <a:t>ropa</a:t>
            </a:r>
            <a:r>
              <a:rPr dirty="0"/>
              <a:t>, </a:t>
            </a:r>
            <a:r>
              <a:rPr dirty="0" err="1"/>
              <a:t>películas</a:t>
            </a:r>
            <a:r>
              <a:rPr dirty="0"/>
              <a:t>, </a:t>
            </a:r>
            <a:r>
              <a:rPr dirty="0" err="1"/>
              <a:t>música</a:t>
            </a:r>
            <a:r>
              <a:rPr dirty="0"/>
              <a:t>, </a:t>
            </a:r>
            <a:r>
              <a:rPr dirty="0" err="1"/>
              <a:t>lectura</a:t>
            </a:r>
            <a:r>
              <a:rPr dirty="0"/>
              <a:t>, de </a:t>
            </a:r>
            <a:r>
              <a:rPr dirty="0" err="1"/>
              <a:t>hecho</a:t>
            </a:r>
            <a:r>
              <a:rPr dirty="0"/>
              <a:t> </a:t>
            </a:r>
            <a:r>
              <a:rPr dirty="0" err="1"/>
              <a:t>todas</a:t>
            </a:r>
            <a:r>
              <a:rPr dirty="0"/>
              <a:t> las </a:t>
            </a:r>
            <a:r>
              <a:rPr dirty="0" err="1"/>
              <a:t>elecciones</a:t>
            </a:r>
            <a:r>
              <a:rPr dirty="0"/>
              <a:t> del </a:t>
            </a:r>
            <a:r>
              <a:rPr dirty="0" err="1"/>
              <a:t>consumidor</a:t>
            </a:r>
            <a:r>
              <a:rPr dirty="0"/>
              <a:t> </a:t>
            </a:r>
            <a:r>
              <a:rPr dirty="0" err="1"/>
              <a:t>están</a:t>
            </a:r>
            <a:r>
              <a:rPr dirty="0"/>
              <a:t> </a:t>
            </a:r>
            <a:r>
              <a:rPr dirty="0" err="1"/>
              <a:t>influenciadas</a:t>
            </a:r>
            <a:r>
              <a:rPr dirty="0"/>
              <a:t> </a:t>
            </a:r>
            <a:r>
              <a:rPr dirty="0" err="1"/>
              <a:t>por</a:t>
            </a:r>
            <a:r>
              <a:rPr dirty="0"/>
              <a:t> </a:t>
            </a:r>
            <a:r>
              <a:rPr dirty="0" err="1"/>
              <a:t>los</a:t>
            </a:r>
            <a:r>
              <a:rPr dirty="0"/>
              <a:t> </a:t>
            </a:r>
            <a:r>
              <a:rPr dirty="0" err="1"/>
              <a:t>gustos</a:t>
            </a:r>
            <a:r>
              <a:rPr dirty="0"/>
              <a:t> del </a:t>
            </a:r>
            <a:r>
              <a:rPr dirty="0" err="1"/>
              <a:t>consumidor</a:t>
            </a:r>
            <a:r>
              <a:rPr dirty="0"/>
              <a:t>.</a:t>
            </a:r>
          </a:p>
        </p:txBody>
      </p:sp>
      <p:pic>
        <p:nvPicPr>
          <p:cNvPr id="184" name="FOOTB004" descr="FOOTB004"/>
          <p:cNvPicPr>
            <a:picLocks noChangeAspect="1"/>
          </p:cNvPicPr>
          <p:nvPr/>
        </p:nvPicPr>
        <p:blipFill>
          <a:blip r:embed="rId3"/>
          <a:stretch>
            <a:fillRect/>
          </a:stretch>
        </p:blipFill>
        <p:spPr>
          <a:xfrm>
            <a:off x="749300" y="3022600"/>
            <a:ext cx="1905000" cy="2743200"/>
          </a:xfrm>
          <a:prstGeom prst="rect">
            <a:avLst/>
          </a:prstGeom>
          <a:ln w="12700">
            <a:miter lim="400000"/>
          </a:ln>
        </p:spPr>
      </p:pic>
      <p:pic>
        <p:nvPicPr>
          <p:cNvPr id="185" name="BASEB013" descr="BASEB013"/>
          <p:cNvPicPr>
            <a:picLocks noChangeAspect="1"/>
          </p:cNvPicPr>
          <p:nvPr/>
        </p:nvPicPr>
        <p:blipFill>
          <a:blip r:embed="rId4"/>
          <a:stretch>
            <a:fillRect/>
          </a:stretch>
        </p:blipFill>
        <p:spPr>
          <a:xfrm>
            <a:off x="9436100" y="2540000"/>
            <a:ext cx="1600200" cy="26670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88" name="¿Qué es la Oferta?"/>
          <p:cNvSpPr txBox="1"/>
          <p:nvPr/>
        </p:nvSpPr>
        <p:spPr>
          <a:xfrm>
            <a:off x="4343400" y="381000"/>
            <a:ext cx="46101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3024">
                <a:ln w="4937">
                  <a:solidFill>
                    <a:srgbClr val="FFFFFF"/>
                  </a:solidFill>
                </a:ln>
                <a:solidFill>
                  <a:srgbClr val="FFFFFF"/>
                </a:solidFill>
                <a:latin typeface="Arial Black"/>
                <a:ea typeface="Arial Black"/>
                <a:cs typeface="Arial Black"/>
                <a:sym typeface="Arial Black"/>
              </a:defRPr>
            </a:lvl1pPr>
          </a:lstStyle>
          <a:p>
            <a:r>
              <a:t>¿Qué es la Oferta?</a:t>
            </a:r>
          </a:p>
        </p:txBody>
      </p:sp>
      <p:sp>
        <p:nvSpPr>
          <p:cNvPr id="189" name="Es la cantidad de un producto que uno o varios proveedores están dispuestos a ofrecer al mercado a diversos precios durante un período específico.…"/>
          <p:cNvSpPr txBox="1"/>
          <p:nvPr/>
        </p:nvSpPr>
        <p:spPr>
          <a:xfrm>
            <a:off x="4011612" y="1484630"/>
            <a:ext cx="6797676"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err="1"/>
              <a:t>Es</a:t>
            </a:r>
            <a:r>
              <a:rPr dirty="0"/>
              <a:t> la </a:t>
            </a:r>
            <a:r>
              <a:rPr dirty="0" err="1"/>
              <a:t>cantidad</a:t>
            </a:r>
            <a:r>
              <a:rPr dirty="0"/>
              <a:t> de un </a:t>
            </a:r>
            <a:r>
              <a:rPr dirty="0" err="1"/>
              <a:t>producto</a:t>
            </a:r>
            <a:r>
              <a:rPr dirty="0"/>
              <a:t> que </a:t>
            </a:r>
            <a:r>
              <a:rPr dirty="0" err="1"/>
              <a:t>uno</a:t>
            </a:r>
            <a:r>
              <a:rPr dirty="0"/>
              <a:t> o </a:t>
            </a:r>
            <a:r>
              <a:rPr dirty="0" err="1"/>
              <a:t>varios</a:t>
            </a:r>
            <a:r>
              <a:rPr lang="es-MX" dirty="0"/>
              <a:t> oferentes</a:t>
            </a:r>
            <a:r>
              <a:rPr dirty="0"/>
              <a:t> </a:t>
            </a:r>
            <a:r>
              <a:rPr lang="es-MX" dirty="0"/>
              <a:t>(</a:t>
            </a:r>
            <a:r>
              <a:rPr dirty="0" err="1"/>
              <a:t>proveedores</a:t>
            </a:r>
            <a:r>
              <a:rPr lang="es-MX" dirty="0"/>
              <a:t> o productores)</a:t>
            </a:r>
            <a:r>
              <a:rPr dirty="0"/>
              <a:t> </a:t>
            </a:r>
            <a:r>
              <a:rPr dirty="0" err="1"/>
              <a:t>están</a:t>
            </a:r>
            <a:r>
              <a:rPr dirty="0"/>
              <a:t> </a:t>
            </a:r>
            <a:r>
              <a:rPr dirty="0" err="1"/>
              <a:t>dispuestos</a:t>
            </a:r>
            <a:r>
              <a:rPr dirty="0"/>
              <a:t> a </a:t>
            </a:r>
            <a:r>
              <a:rPr dirty="0" err="1"/>
              <a:t>ofrecer</a:t>
            </a:r>
            <a:r>
              <a:rPr dirty="0"/>
              <a:t> al </a:t>
            </a:r>
            <a:r>
              <a:rPr dirty="0" err="1"/>
              <a:t>mercado</a:t>
            </a:r>
            <a:r>
              <a:rPr dirty="0"/>
              <a:t> a </a:t>
            </a:r>
            <a:r>
              <a:rPr dirty="0" err="1"/>
              <a:t>diversos</a:t>
            </a:r>
            <a:r>
              <a:rPr dirty="0"/>
              <a:t> </a:t>
            </a:r>
            <a:r>
              <a:rPr dirty="0" err="1"/>
              <a:t>precios</a:t>
            </a:r>
            <a:r>
              <a:rPr dirty="0"/>
              <a:t> </a:t>
            </a:r>
            <a:r>
              <a:rPr dirty="0" err="1"/>
              <a:t>durante</a:t>
            </a:r>
            <a:r>
              <a:rPr dirty="0"/>
              <a:t> un </a:t>
            </a:r>
            <a:r>
              <a:rPr dirty="0" err="1"/>
              <a:t>período</a:t>
            </a:r>
            <a:r>
              <a:rPr dirty="0"/>
              <a:t> </a:t>
            </a:r>
            <a:r>
              <a:rPr dirty="0" err="1"/>
              <a:t>específico</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err="1"/>
              <a:t>Cuando</a:t>
            </a:r>
            <a:r>
              <a:rPr dirty="0"/>
              <a:t> el </a:t>
            </a:r>
            <a:r>
              <a:rPr dirty="0" err="1"/>
              <a:t>precio</a:t>
            </a:r>
            <a:r>
              <a:rPr dirty="0"/>
              <a:t> </a:t>
            </a:r>
            <a:r>
              <a:rPr dirty="0" err="1"/>
              <a:t>aumenta</a:t>
            </a:r>
            <a:r>
              <a:rPr dirty="0"/>
              <a:t>, se </a:t>
            </a:r>
            <a:r>
              <a:rPr dirty="0" err="1"/>
              <a:t>incrementa</a:t>
            </a:r>
            <a:r>
              <a:rPr dirty="0"/>
              <a:t> la </a:t>
            </a:r>
            <a:r>
              <a:rPr dirty="0" err="1"/>
              <a:t>cantidad</a:t>
            </a:r>
            <a:r>
              <a:rPr dirty="0"/>
              <a:t> </a:t>
            </a:r>
            <a:r>
              <a:rPr dirty="0" err="1"/>
              <a:t>ofrecida</a:t>
            </a:r>
            <a:r>
              <a:rPr dirty="0"/>
              <a:t> </a:t>
            </a:r>
            <a:r>
              <a:rPr dirty="0" err="1"/>
              <a:t>por</a:t>
            </a:r>
            <a:r>
              <a:rPr dirty="0"/>
              <a:t> parte de </a:t>
            </a:r>
            <a:r>
              <a:rPr dirty="0" err="1"/>
              <a:t>los</a:t>
            </a:r>
            <a:r>
              <a:rPr dirty="0"/>
              <a:t> </a:t>
            </a:r>
            <a:r>
              <a:rPr lang="es-MX" dirty="0"/>
              <a:t>oferentes</a:t>
            </a:r>
            <a:r>
              <a:rPr dirty="0"/>
              <a:t>, </a:t>
            </a:r>
            <a:r>
              <a:rPr dirty="0" err="1"/>
              <a:t>ya</a:t>
            </a:r>
            <a:r>
              <a:rPr dirty="0"/>
              <a:t> que son </a:t>
            </a:r>
            <a:r>
              <a:rPr dirty="0" err="1"/>
              <a:t>capaces</a:t>
            </a:r>
            <a:r>
              <a:rPr dirty="0"/>
              <a:t> de vender </a:t>
            </a:r>
            <a:r>
              <a:rPr dirty="0" err="1"/>
              <a:t>más</a:t>
            </a:r>
            <a:r>
              <a:rPr lang="es-MX" dirty="0"/>
              <a:t>.</a:t>
            </a:r>
            <a:r>
              <a:rPr dirty="0"/>
              <a:t> </a:t>
            </a:r>
            <a:endParaRPr lang="es-MX" dirty="0"/>
          </a:p>
          <a:p>
            <a:pPr algn="just">
              <a:defRPr sz="2200">
                <a:latin typeface="Arial"/>
                <a:ea typeface="Arial"/>
                <a:cs typeface="Arial"/>
                <a:sym typeface="Arial"/>
              </a:defRPr>
            </a:pPr>
            <a:endParaRPr lang="es-MX" dirty="0"/>
          </a:p>
          <a:p>
            <a:pPr algn="just">
              <a:defRPr sz="2200">
                <a:latin typeface="Arial"/>
                <a:ea typeface="Arial"/>
                <a:cs typeface="Arial"/>
                <a:sym typeface="Arial"/>
              </a:defRPr>
            </a:pPr>
            <a:r>
              <a:rPr lang="es-MX" dirty="0" err="1"/>
              <a:t>E</a:t>
            </a:r>
            <a:r>
              <a:rPr dirty="0"/>
              <a:t>n </a:t>
            </a:r>
            <a:r>
              <a:rPr dirty="0" err="1"/>
              <a:t>sentido</a:t>
            </a:r>
            <a:r>
              <a:rPr dirty="0"/>
              <a:t> </a:t>
            </a:r>
            <a:r>
              <a:rPr dirty="0" err="1"/>
              <a:t>contrario</a:t>
            </a:r>
            <a:r>
              <a:rPr dirty="0"/>
              <a:t>, </a:t>
            </a:r>
            <a:r>
              <a:rPr dirty="0" err="1"/>
              <a:t>cuando</a:t>
            </a:r>
            <a:r>
              <a:rPr dirty="0"/>
              <a:t> el </a:t>
            </a:r>
            <a:r>
              <a:rPr dirty="0" err="1"/>
              <a:t>precio</a:t>
            </a:r>
            <a:r>
              <a:rPr dirty="0"/>
              <a:t> </a:t>
            </a:r>
            <a:r>
              <a:rPr dirty="0" err="1"/>
              <a:t>disminuye</a:t>
            </a:r>
            <a:r>
              <a:rPr dirty="0"/>
              <a:t> la </a:t>
            </a:r>
            <a:r>
              <a:rPr dirty="0" err="1"/>
              <a:t>cantidad</a:t>
            </a:r>
            <a:r>
              <a:rPr dirty="0"/>
              <a:t> </a:t>
            </a:r>
            <a:r>
              <a:rPr dirty="0" err="1"/>
              <a:t>ofrecida</a:t>
            </a:r>
            <a:r>
              <a:rPr dirty="0"/>
              <a:t> </a:t>
            </a:r>
            <a:r>
              <a:rPr dirty="0" err="1"/>
              <a:t>por</a:t>
            </a:r>
            <a:r>
              <a:rPr dirty="0"/>
              <a:t> parte de </a:t>
            </a:r>
            <a:r>
              <a:rPr dirty="0" err="1"/>
              <a:t>los</a:t>
            </a:r>
            <a:r>
              <a:rPr dirty="0"/>
              <a:t> </a:t>
            </a:r>
            <a:r>
              <a:rPr lang="es-MX" dirty="0"/>
              <a:t>oferentes</a:t>
            </a:r>
            <a:r>
              <a:rPr dirty="0"/>
              <a:t> </a:t>
            </a:r>
            <a:r>
              <a:rPr dirty="0" err="1"/>
              <a:t>diminuye</a:t>
            </a:r>
            <a:r>
              <a:rPr dirty="0"/>
              <a:t>. (Ley de la </a:t>
            </a:r>
            <a:r>
              <a:rPr dirty="0" err="1"/>
              <a:t>Oferta</a:t>
            </a:r>
            <a:r>
              <a:rPr dirty="0"/>
              <a:t>).</a:t>
            </a:r>
          </a:p>
        </p:txBody>
      </p:sp>
      <p:pic>
        <p:nvPicPr>
          <p:cNvPr id="190" name="GRNMS036" descr="GRNMS036"/>
          <p:cNvPicPr>
            <a:picLocks noChangeAspect="1"/>
          </p:cNvPicPr>
          <p:nvPr/>
        </p:nvPicPr>
        <p:blipFill>
          <a:blip r:embed="rId3"/>
          <a:stretch>
            <a:fillRect/>
          </a:stretch>
        </p:blipFill>
        <p:spPr>
          <a:xfrm>
            <a:off x="158656" y="3781405"/>
            <a:ext cx="3429000" cy="2362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3" name="Ejemplo: Programa de oferta"/>
          <p:cNvSpPr txBox="1"/>
          <p:nvPr/>
        </p:nvSpPr>
        <p:spPr>
          <a:xfrm>
            <a:off x="3543300" y="317500"/>
            <a:ext cx="5105400"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57200">
              <a:defRPr sz="2550">
                <a:ln w="2381">
                  <a:solidFill>
                    <a:srgbClr val="FFFFFF"/>
                  </a:solidFill>
                </a:ln>
                <a:solidFill>
                  <a:srgbClr val="FFFFFF"/>
                </a:solidFill>
                <a:latin typeface="Arial Black"/>
                <a:ea typeface="Arial Black"/>
                <a:cs typeface="Arial Black"/>
                <a:sym typeface="Arial Black"/>
              </a:defRPr>
            </a:lvl1pPr>
          </a:lstStyle>
          <a:p>
            <a:r>
              <a:t>Ejemplo: Programa de oferta</a:t>
            </a:r>
          </a:p>
        </p:txBody>
      </p:sp>
      <p:graphicFrame>
        <p:nvGraphicFramePr>
          <p:cNvPr id="194" name="Tabla"/>
          <p:cNvGraphicFramePr/>
          <p:nvPr>
            <p:extLst>
              <p:ext uri="{D42A27DB-BD31-4B8C-83A1-F6EECF244321}">
                <p14:modId xmlns:p14="http://schemas.microsoft.com/office/powerpoint/2010/main" val="3241288729"/>
              </p:ext>
            </p:extLst>
          </p:nvPr>
        </p:nvGraphicFramePr>
        <p:xfrm>
          <a:off x="3962400" y="1955800"/>
          <a:ext cx="4267200" cy="4087811"/>
        </p:xfrm>
        <a:graphic>
          <a:graphicData uri="http://schemas.openxmlformats.org/drawingml/2006/table">
            <a:tbl>
              <a:tblPr>
                <a:tableStyleId>{4C3C2611-4C71-4FC5-86AE-919BDF0F9419}</a:tableStyleId>
              </a:tblPr>
              <a:tblGrid>
                <a:gridCol w="1371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701675">
                <a:tc>
                  <a:txBody>
                    <a:bodyPr/>
                    <a:lstStyle/>
                    <a:p>
                      <a:pPr algn="l">
                        <a:spcBef>
                          <a:spcPts val="400"/>
                        </a:spcBef>
                        <a:defRPr sz="1800"/>
                      </a:pPr>
                      <a:r>
                        <a:rPr sz="2000"/>
                        <a:t>Precio por unidad</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rPr sz="2000"/>
                        <a:t>Cantidad ofrecida por semana (paquetes)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676275">
                <a:tc>
                  <a:txBody>
                    <a:bodyPr/>
                    <a:lstStyle/>
                    <a:p>
                      <a:pPr>
                        <a:spcBef>
                          <a:spcPts val="400"/>
                        </a:spcBef>
                        <a:defRPr sz="1800"/>
                      </a:pPr>
                      <a:r>
                        <a:rPr sz="2000"/>
                        <a:t>$ 3.00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65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77862">
                <a:tc>
                  <a:txBody>
                    <a:bodyPr/>
                    <a:lstStyle/>
                    <a:p>
                      <a:pPr>
                        <a:spcBef>
                          <a:spcPts val="400"/>
                        </a:spcBef>
                        <a:defRPr sz="1800"/>
                      </a:pPr>
                      <a:r>
                        <a:rPr sz="2000"/>
                        <a:t>$ 4.50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75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677862">
                <a:tc>
                  <a:txBody>
                    <a:bodyPr/>
                    <a:lstStyle/>
                    <a:p>
                      <a:pPr>
                        <a:spcBef>
                          <a:spcPts val="400"/>
                        </a:spcBef>
                        <a:defRPr sz="1800"/>
                      </a:pPr>
                      <a:r>
                        <a:rPr sz="2000"/>
                        <a:t>$ 6.00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85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676275">
                <a:tc>
                  <a:txBody>
                    <a:bodyPr/>
                    <a:lstStyle/>
                    <a:p>
                      <a:pPr>
                        <a:spcBef>
                          <a:spcPts val="400"/>
                        </a:spcBef>
                        <a:defRPr sz="1800"/>
                      </a:pPr>
                      <a:r>
                        <a:rPr sz="2000"/>
                        <a:t>$ 7.50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105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677862">
                <a:tc>
                  <a:txBody>
                    <a:bodyPr/>
                    <a:lstStyle/>
                    <a:p>
                      <a:pPr>
                        <a:spcBef>
                          <a:spcPts val="400"/>
                        </a:spcBef>
                        <a:defRPr sz="1800"/>
                      </a:pPr>
                      <a:r>
                        <a:rPr sz="2000"/>
                        <a:t>$ 10.00</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400"/>
                        </a:spcBef>
                        <a:defRPr sz="1800"/>
                      </a:pPr>
                      <a:r>
                        <a:rPr sz="2000" dirty="0"/>
                        <a:t>120</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5"/>
                  </a:ext>
                </a:extLst>
              </a:tr>
            </a:tbl>
          </a:graphicData>
        </a:graphic>
      </p:graphicFrame>
      <p:sp>
        <p:nvSpPr>
          <p:cNvPr id="195" name="Oferta semanal de paquetes de palomitas a varios precios:"/>
          <p:cNvSpPr txBox="1"/>
          <p:nvPr/>
        </p:nvSpPr>
        <p:spPr>
          <a:xfrm>
            <a:off x="2872291" y="1350486"/>
            <a:ext cx="6740015"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atin typeface="Arial"/>
                <a:ea typeface="Arial"/>
                <a:cs typeface="Arial"/>
                <a:sym typeface="Arial"/>
              </a:defRPr>
            </a:lvl1pPr>
          </a:lstStyle>
          <a:p>
            <a:r>
              <a:t>Oferta semanal de paquetes de palomitas a varios precios: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8" name="Curva de oferta"/>
          <p:cNvSpPr txBox="1"/>
          <p:nvPr/>
        </p:nvSpPr>
        <p:spPr>
          <a:xfrm>
            <a:off x="3673995" y="364489"/>
            <a:ext cx="4996410" cy="63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3500">
                <a:ln w="11112">
                  <a:solidFill>
                    <a:srgbClr val="FFFFFF"/>
                  </a:solidFill>
                </a:ln>
                <a:solidFill>
                  <a:srgbClr val="FFFFFF"/>
                </a:solidFill>
                <a:latin typeface="Arial Black"/>
                <a:ea typeface="Arial Black"/>
                <a:cs typeface="Arial Black"/>
                <a:sym typeface="Arial Black"/>
              </a:defRPr>
            </a:lvl1pPr>
          </a:lstStyle>
          <a:p>
            <a:r>
              <a:t>Curva de oferta</a:t>
            </a:r>
          </a:p>
        </p:txBody>
      </p:sp>
      <p:sp>
        <p:nvSpPr>
          <p:cNvPr id="199" name="Línea"/>
          <p:cNvSpPr/>
          <p:nvPr/>
        </p:nvSpPr>
        <p:spPr>
          <a:xfrm flipH="1">
            <a:off x="4495799" y="1524000"/>
            <a:ext cx="1" cy="3886200"/>
          </a:xfrm>
          <a:prstGeom prst="line">
            <a:avLst/>
          </a:prstGeom>
          <a:ln w="28575" cap="sq">
            <a:solidFill>
              <a:srgbClr val="000000"/>
            </a:solidFill>
          </a:ln>
        </p:spPr>
        <p:txBody>
          <a:bodyPr lIns="45719" rIns="45719"/>
          <a:lstStyle/>
          <a:p>
            <a:endParaRPr/>
          </a:p>
        </p:txBody>
      </p:sp>
      <p:sp>
        <p:nvSpPr>
          <p:cNvPr id="200" name="Línea"/>
          <p:cNvSpPr/>
          <p:nvPr/>
        </p:nvSpPr>
        <p:spPr>
          <a:xfrm>
            <a:off x="4495800" y="5410200"/>
            <a:ext cx="4800600" cy="0"/>
          </a:xfrm>
          <a:prstGeom prst="line">
            <a:avLst/>
          </a:prstGeom>
          <a:ln w="28575" cap="sq">
            <a:solidFill>
              <a:srgbClr val="000000"/>
            </a:solidFill>
          </a:ln>
        </p:spPr>
        <p:txBody>
          <a:bodyPr lIns="45719" rIns="45719"/>
          <a:lstStyle/>
          <a:p>
            <a:endParaRPr/>
          </a:p>
        </p:txBody>
      </p:sp>
      <p:sp>
        <p:nvSpPr>
          <p:cNvPr id="201" name="$"/>
          <p:cNvSpPr txBox="1"/>
          <p:nvPr/>
        </p:nvSpPr>
        <p:spPr>
          <a:xfrm>
            <a:off x="4191000" y="1219200"/>
            <a:ext cx="224022"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a:t>
            </a:r>
          </a:p>
        </p:txBody>
      </p:sp>
      <p:sp>
        <p:nvSpPr>
          <p:cNvPr id="202" name="Q"/>
          <p:cNvSpPr txBox="1"/>
          <p:nvPr/>
        </p:nvSpPr>
        <p:spPr>
          <a:xfrm>
            <a:off x="9204325" y="5299075"/>
            <a:ext cx="25862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Q</a:t>
            </a:r>
          </a:p>
        </p:txBody>
      </p:sp>
      <p:sp>
        <p:nvSpPr>
          <p:cNvPr id="203" name="Línea"/>
          <p:cNvSpPr/>
          <p:nvPr/>
        </p:nvSpPr>
        <p:spPr>
          <a:xfrm>
            <a:off x="4267200" y="4800600"/>
            <a:ext cx="228600" cy="0"/>
          </a:xfrm>
          <a:prstGeom prst="line">
            <a:avLst/>
          </a:prstGeom>
          <a:ln w="12700" cap="sq">
            <a:solidFill>
              <a:srgbClr val="000000"/>
            </a:solidFill>
          </a:ln>
        </p:spPr>
        <p:txBody>
          <a:bodyPr lIns="45719" rIns="45719"/>
          <a:lstStyle/>
          <a:p>
            <a:endParaRPr/>
          </a:p>
        </p:txBody>
      </p:sp>
      <p:sp>
        <p:nvSpPr>
          <p:cNvPr id="204" name="Línea"/>
          <p:cNvSpPr/>
          <p:nvPr/>
        </p:nvSpPr>
        <p:spPr>
          <a:xfrm>
            <a:off x="4267200" y="4114800"/>
            <a:ext cx="228600" cy="0"/>
          </a:xfrm>
          <a:prstGeom prst="line">
            <a:avLst/>
          </a:prstGeom>
          <a:ln w="12700" cap="sq">
            <a:solidFill>
              <a:srgbClr val="000000"/>
            </a:solidFill>
          </a:ln>
        </p:spPr>
        <p:txBody>
          <a:bodyPr lIns="45719" rIns="45719"/>
          <a:lstStyle/>
          <a:p>
            <a:endParaRPr/>
          </a:p>
        </p:txBody>
      </p:sp>
      <p:sp>
        <p:nvSpPr>
          <p:cNvPr id="205" name="Línea"/>
          <p:cNvSpPr/>
          <p:nvPr/>
        </p:nvSpPr>
        <p:spPr>
          <a:xfrm>
            <a:off x="4267200" y="3352800"/>
            <a:ext cx="228600" cy="0"/>
          </a:xfrm>
          <a:prstGeom prst="line">
            <a:avLst/>
          </a:prstGeom>
          <a:ln w="12700" cap="sq">
            <a:solidFill>
              <a:srgbClr val="000000"/>
            </a:solidFill>
          </a:ln>
        </p:spPr>
        <p:txBody>
          <a:bodyPr lIns="45719" rIns="45719"/>
          <a:lstStyle/>
          <a:p>
            <a:endParaRPr/>
          </a:p>
        </p:txBody>
      </p:sp>
      <p:sp>
        <p:nvSpPr>
          <p:cNvPr id="206" name="Línea"/>
          <p:cNvSpPr/>
          <p:nvPr/>
        </p:nvSpPr>
        <p:spPr>
          <a:xfrm>
            <a:off x="4267200" y="2667000"/>
            <a:ext cx="228600" cy="0"/>
          </a:xfrm>
          <a:prstGeom prst="line">
            <a:avLst/>
          </a:prstGeom>
          <a:ln w="12700" cap="sq">
            <a:solidFill>
              <a:srgbClr val="000000"/>
            </a:solidFill>
          </a:ln>
        </p:spPr>
        <p:txBody>
          <a:bodyPr lIns="45719" rIns="45719"/>
          <a:lstStyle/>
          <a:p>
            <a:endParaRPr/>
          </a:p>
        </p:txBody>
      </p:sp>
      <p:sp>
        <p:nvSpPr>
          <p:cNvPr id="207" name="Línea"/>
          <p:cNvSpPr/>
          <p:nvPr/>
        </p:nvSpPr>
        <p:spPr>
          <a:xfrm>
            <a:off x="4267200" y="2057400"/>
            <a:ext cx="228600" cy="0"/>
          </a:xfrm>
          <a:prstGeom prst="line">
            <a:avLst/>
          </a:prstGeom>
          <a:ln w="12700" cap="sq">
            <a:solidFill>
              <a:srgbClr val="000000"/>
            </a:solidFill>
          </a:ln>
        </p:spPr>
        <p:txBody>
          <a:bodyPr lIns="45719" rIns="45719"/>
          <a:lstStyle/>
          <a:p>
            <a:endParaRPr/>
          </a:p>
        </p:txBody>
      </p:sp>
      <p:sp>
        <p:nvSpPr>
          <p:cNvPr id="208" name="10.00"/>
          <p:cNvSpPr txBox="1"/>
          <p:nvPr/>
        </p:nvSpPr>
        <p:spPr>
          <a:xfrm>
            <a:off x="3794125" y="1766887"/>
            <a:ext cx="73021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10.00</a:t>
            </a:r>
          </a:p>
        </p:txBody>
      </p:sp>
      <p:sp>
        <p:nvSpPr>
          <p:cNvPr id="209" name="7.50"/>
          <p:cNvSpPr txBox="1"/>
          <p:nvPr/>
        </p:nvSpPr>
        <p:spPr>
          <a:xfrm>
            <a:off x="3886200" y="23622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7.50</a:t>
            </a:r>
          </a:p>
        </p:txBody>
      </p:sp>
      <p:sp>
        <p:nvSpPr>
          <p:cNvPr id="210" name="6.00"/>
          <p:cNvSpPr txBox="1"/>
          <p:nvPr/>
        </p:nvSpPr>
        <p:spPr>
          <a:xfrm>
            <a:off x="3886200" y="3048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6.00</a:t>
            </a:r>
          </a:p>
        </p:txBody>
      </p:sp>
      <p:sp>
        <p:nvSpPr>
          <p:cNvPr id="211" name="4.50"/>
          <p:cNvSpPr txBox="1"/>
          <p:nvPr/>
        </p:nvSpPr>
        <p:spPr>
          <a:xfrm>
            <a:off x="3886200" y="3810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4.50</a:t>
            </a:r>
          </a:p>
        </p:txBody>
      </p:sp>
      <p:sp>
        <p:nvSpPr>
          <p:cNvPr id="212" name="3.00"/>
          <p:cNvSpPr txBox="1"/>
          <p:nvPr/>
        </p:nvSpPr>
        <p:spPr>
          <a:xfrm>
            <a:off x="3886200" y="44958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3.00</a:t>
            </a:r>
          </a:p>
        </p:txBody>
      </p:sp>
      <p:sp>
        <p:nvSpPr>
          <p:cNvPr id="213" name="Línea"/>
          <p:cNvSpPr/>
          <p:nvPr/>
        </p:nvSpPr>
        <p:spPr>
          <a:xfrm>
            <a:off x="5334000" y="5410200"/>
            <a:ext cx="0" cy="152400"/>
          </a:xfrm>
          <a:prstGeom prst="line">
            <a:avLst/>
          </a:prstGeom>
          <a:ln w="12700" cap="sq">
            <a:solidFill>
              <a:srgbClr val="000000"/>
            </a:solidFill>
          </a:ln>
        </p:spPr>
        <p:txBody>
          <a:bodyPr lIns="45719" rIns="45719"/>
          <a:lstStyle/>
          <a:p>
            <a:endParaRPr/>
          </a:p>
        </p:txBody>
      </p:sp>
      <p:sp>
        <p:nvSpPr>
          <p:cNvPr id="214" name="Línea"/>
          <p:cNvSpPr/>
          <p:nvPr/>
        </p:nvSpPr>
        <p:spPr>
          <a:xfrm>
            <a:off x="6172200" y="5410200"/>
            <a:ext cx="0" cy="152400"/>
          </a:xfrm>
          <a:prstGeom prst="line">
            <a:avLst/>
          </a:prstGeom>
          <a:ln w="12700" cap="sq">
            <a:solidFill>
              <a:srgbClr val="000000"/>
            </a:solidFill>
          </a:ln>
        </p:spPr>
        <p:txBody>
          <a:bodyPr lIns="45719" rIns="45719"/>
          <a:lstStyle/>
          <a:p>
            <a:endParaRPr/>
          </a:p>
        </p:txBody>
      </p:sp>
      <p:sp>
        <p:nvSpPr>
          <p:cNvPr id="215" name="Línea"/>
          <p:cNvSpPr/>
          <p:nvPr/>
        </p:nvSpPr>
        <p:spPr>
          <a:xfrm>
            <a:off x="7086600" y="5410200"/>
            <a:ext cx="0" cy="152400"/>
          </a:xfrm>
          <a:prstGeom prst="line">
            <a:avLst/>
          </a:prstGeom>
          <a:ln w="12700" cap="sq">
            <a:solidFill>
              <a:srgbClr val="000000"/>
            </a:solidFill>
          </a:ln>
        </p:spPr>
        <p:txBody>
          <a:bodyPr lIns="45719" rIns="45719"/>
          <a:lstStyle/>
          <a:p>
            <a:endParaRPr/>
          </a:p>
        </p:txBody>
      </p:sp>
      <p:sp>
        <p:nvSpPr>
          <p:cNvPr id="216" name="Línea"/>
          <p:cNvSpPr/>
          <p:nvPr/>
        </p:nvSpPr>
        <p:spPr>
          <a:xfrm>
            <a:off x="7924800" y="5410200"/>
            <a:ext cx="0" cy="152400"/>
          </a:xfrm>
          <a:prstGeom prst="line">
            <a:avLst/>
          </a:prstGeom>
          <a:ln w="12700" cap="sq">
            <a:solidFill>
              <a:srgbClr val="000000"/>
            </a:solidFill>
          </a:ln>
        </p:spPr>
        <p:txBody>
          <a:bodyPr lIns="45719" rIns="45719"/>
          <a:lstStyle/>
          <a:p>
            <a:endParaRPr/>
          </a:p>
        </p:txBody>
      </p:sp>
      <p:sp>
        <p:nvSpPr>
          <p:cNvPr id="217" name="Línea"/>
          <p:cNvSpPr/>
          <p:nvPr/>
        </p:nvSpPr>
        <p:spPr>
          <a:xfrm>
            <a:off x="8763000" y="5410200"/>
            <a:ext cx="0" cy="152400"/>
          </a:xfrm>
          <a:prstGeom prst="line">
            <a:avLst/>
          </a:prstGeom>
          <a:ln w="12700" cap="sq">
            <a:solidFill>
              <a:srgbClr val="000000"/>
            </a:solidFill>
          </a:ln>
        </p:spPr>
        <p:txBody>
          <a:bodyPr lIns="45719" rIns="45719"/>
          <a:lstStyle/>
          <a:p>
            <a:endParaRPr/>
          </a:p>
        </p:txBody>
      </p:sp>
      <p:sp>
        <p:nvSpPr>
          <p:cNvPr id="218" name="65"/>
          <p:cNvSpPr txBox="1"/>
          <p:nvPr/>
        </p:nvSpPr>
        <p:spPr>
          <a:xfrm>
            <a:off x="51054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65</a:t>
            </a:r>
          </a:p>
        </p:txBody>
      </p:sp>
      <p:sp>
        <p:nvSpPr>
          <p:cNvPr id="219" name="75"/>
          <p:cNvSpPr txBox="1"/>
          <p:nvPr/>
        </p:nvSpPr>
        <p:spPr>
          <a:xfrm>
            <a:off x="59436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75</a:t>
            </a:r>
          </a:p>
        </p:txBody>
      </p:sp>
      <p:sp>
        <p:nvSpPr>
          <p:cNvPr id="220" name="85"/>
          <p:cNvSpPr txBox="1"/>
          <p:nvPr/>
        </p:nvSpPr>
        <p:spPr>
          <a:xfrm>
            <a:off x="68580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85</a:t>
            </a:r>
          </a:p>
        </p:txBody>
      </p:sp>
      <p:sp>
        <p:nvSpPr>
          <p:cNvPr id="221" name="105"/>
          <p:cNvSpPr txBox="1"/>
          <p:nvPr/>
        </p:nvSpPr>
        <p:spPr>
          <a:xfrm>
            <a:off x="7620000" y="5486400"/>
            <a:ext cx="46378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105</a:t>
            </a:r>
          </a:p>
        </p:txBody>
      </p:sp>
      <p:sp>
        <p:nvSpPr>
          <p:cNvPr id="222" name="120"/>
          <p:cNvSpPr txBox="1"/>
          <p:nvPr/>
        </p:nvSpPr>
        <p:spPr>
          <a:xfrm>
            <a:off x="8458200" y="5486400"/>
            <a:ext cx="685800"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800"/>
            </a:lvl1pPr>
          </a:lstStyle>
          <a:p>
            <a:r>
              <a:t>120</a:t>
            </a:r>
          </a:p>
        </p:txBody>
      </p:sp>
      <p:sp>
        <p:nvSpPr>
          <p:cNvPr id="223" name="Es importante recordar estás dos afirmaciones:…"/>
          <p:cNvSpPr txBox="1"/>
          <p:nvPr/>
        </p:nvSpPr>
        <p:spPr>
          <a:xfrm>
            <a:off x="444500" y="1998024"/>
            <a:ext cx="2763425" cy="270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lgn="just">
              <a:defRPr sz="2000" b="1">
                <a:latin typeface="+mj-lt"/>
                <a:ea typeface="+mj-ea"/>
                <a:cs typeface="+mj-cs"/>
                <a:sym typeface="Times New Roman"/>
              </a:defRPr>
            </a:pPr>
            <a:r>
              <a:t>Es importante recordar estás dos afirmaciones:</a:t>
            </a:r>
          </a:p>
          <a:p>
            <a:pPr marL="457200" indent="-457200" algn="just">
              <a:buSzPct val="100000"/>
              <a:buAutoNum type="arabicPeriod"/>
              <a:defRPr sz="2000" b="1">
                <a:latin typeface="+mj-lt"/>
                <a:ea typeface="+mj-ea"/>
                <a:cs typeface="+mj-cs"/>
                <a:sym typeface="Times New Roman"/>
              </a:defRPr>
            </a:pPr>
            <a:r>
              <a:t>Cuando el $ aumenta, la Q aumenta.</a:t>
            </a:r>
          </a:p>
          <a:p>
            <a:pPr marL="457200" indent="-457200" algn="just">
              <a:buSzPct val="100000"/>
              <a:buAutoNum type="arabicPeriod"/>
              <a:defRPr sz="2000" b="1">
                <a:latin typeface="+mj-lt"/>
                <a:ea typeface="+mj-ea"/>
                <a:cs typeface="+mj-cs"/>
                <a:sym typeface="Times New Roman"/>
              </a:defRPr>
            </a:pPr>
            <a:r>
              <a:t>Las curvas de oferta tienen pendiente ascendente.</a:t>
            </a:r>
          </a:p>
        </p:txBody>
      </p:sp>
      <p:sp>
        <p:nvSpPr>
          <p:cNvPr id="224" name="Línea"/>
          <p:cNvSpPr/>
          <p:nvPr/>
        </p:nvSpPr>
        <p:spPr>
          <a:xfrm flipH="1">
            <a:off x="5181600" y="1676399"/>
            <a:ext cx="3962400" cy="3276602"/>
          </a:xfrm>
          <a:prstGeom prst="line">
            <a:avLst/>
          </a:prstGeom>
          <a:ln w="28575" cap="sq">
            <a:solidFill>
              <a:srgbClr val="000000"/>
            </a:solidFill>
          </a:ln>
        </p:spPr>
        <p:txBody>
          <a:bodyPr lIns="45719" rIns="45719"/>
          <a:lstStyle/>
          <a:p>
            <a:endParaRPr/>
          </a:p>
        </p:txBody>
      </p:sp>
      <p:sp>
        <p:nvSpPr>
          <p:cNvPr id="225" name="Línea"/>
          <p:cNvSpPr/>
          <p:nvPr/>
        </p:nvSpPr>
        <p:spPr>
          <a:xfrm flipV="1">
            <a:off x="8763000" y="2057400"/>
            <a:ext cx="0" cy="3352800"/>
          </a:xfrm>
          <a:prstGeom prst="line">
            <a:avLst/>
          </a:prstGeom>
          <a:ln w="38100">
            <a:solidFill>
              <a:srgbClr val="000000"/>
            </a:solidFill>
            <a:prstDash val="dashDot"/>
            <a:tailEnd type="triangle"/>
          </a:ln>
        </p:spPr>
        <p:txBody>
          <a:bodyPr lIns="45719" rIns="45719"/>
          <a:lstStyle/>
          <a:p>
            <a:endParaRPr/>
          </a:p>
        </p:txBody>
      </p:sp>
      <p:sp>
        <p:nvSpPr>
          <p:cNvPr id="226" name="Línea"/>
          <p:cNvSpPr/>
          <p:nvPr/>
        </p:nvSpPr>
        <p:spPr>
          <a:xfrm flipV="1">
            <a:off x="5334000" y="4800600"/>
            <a:ext cx="0" cy="609600"/>
          </a:xfrm>
          <a:prstGeom prst="line">
            <a:avLst/>
          </a:prstGeom>
          <a:ln w="38100">
            <a:solidFill>
              <a:srgbClr val="000000"/>
            </a:solidFill>
            <a:prstDash val="sysDot"/>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9" name="Interpretación"/>
          <p:cNvSpPr txBox="1"/>
          <p:nvPr/>
        </p:nvSpPr>
        <p:spPr>
          <a:xfrm>
            <a:off x="4038600" y="304800"/>
            <a:ext cx="3571875"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30936">
              <a:defRPr sz="3518">
                <a:ln w="4534">
                  <a:solidFill>
                    <a:srgbClr val="FFFFFF"/>
                  </a:solidFill>
                </a:ln>
                <a:solidFill>
                  <a:srgbClr val="FFFFFF"/>
                </a:solidFill>
                <a:latin typeface="Arial Black"/>
                <a:ea typeface="Arial Black"/>
                <a:cs typeface="Arial Black"/>
                <a:sym typeface="Arial Black"/>
              </a:defRPr>
            </a:lvl1pPr>
          </a:lstStyle>
          <a:p>
            <a:r>
              <a:t>Interpretación</a:t>
            </a:r>
          </a:p>
        </p:txBody>
      </p:sp>
      <p:sp>
        <p:nvSpPr>
          <p:cNvPr id="230" name="Decimos que cuando el precio es de $10.00 pesos por paquete, la cantidad ofrecida es de 120 paquetes a la semana.…"/>
          <p:cNvSpPr txBox="1"/>
          <p:nvPr/>
        </p:nvSpPr>
        <p:spPr>
          <a:xfrm>
            <a:off x="2425700" y="1421130"/>
            <a:ext cx="6797675" cy="449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err="1"/>
              <a:t>Decimos</a:t>
            </a:r>
            <a:r>
              <a:rPr dirty="0"/>
              <a:t> que </a:t>
            </a:r>
            <a:r>
              <a:rPr dirty="0" err="1"/>
              <a:t>cuando</a:t>
            </a:r>
            <a:r>
              <a:rPr dirty="0"/>
              <a:t> el </a:t>
            </a:r>
            <a:r>
              <a:rPr dirty="0" err="1"/>
              <a:t>precio</a:t>
            </a:r>
            <a:r>
              <a:rPr dirty="0"/>
              <a:t> </a:t>
            </a:r>
            <a:r>
              <a:rPr dirty="0" err="1"/>
              <a:t>es</a:t>
            </a:r>
            <a:r>
              <a:rPr dirty="0"/>
              <a:t> de $10.00 pesos </a:t>
            </a:r>
            <a:r>
              <a:rPr dirty="0" err="1"/>
              <a:t>por</a:t>
            </a:r>
            <a:r>
              <a:rPr dirty="0"/>
              <a:t> </a:t>
            </a:r>
            <a:r>
              <a:rPr dirty="0" err="1"/>
              <a:t>paquete</a:t>
            </a:r>
            <a:r>
              <a:rPr dirty="0"/>
              <a:t>, </a:t>
            </a:r>
            <a:r>
              <a:rPr i="1" dirty="0"/>
              <a:t>la </a:t>
            </a:r>
            <a:r>
              <a:rPr i="1" dirty="0" err="1"/>
              <a:t>cantidad</a:t>
            </a:r>
            <a:r>
              <a:rPr i="1" dirty="0"/>
              <a:t> </a:t>
            </a:r>
            <a:r>
              <a:rPr i="1" dirty="0" err="1"/>
              <a:t>ofrecida</a:t>
            </a:r>
            <a:r>
              <a:rPr i="1" dirty="0"/>
              <a:t> </a:t>
            </a:r>
            <a:r>
              <a:rPr dirty="0" err="1"/>
              <a:t>es</a:t>
            </a:r>
            <a:r>
              <a:rPr dirty="0"/>
              <a:t> de 120 </a:t>
            </a:r>
            <a:r>
              <a:rPr dirty="0" err="1"/>
              <a:t>paquetes</a:t>
            </a:r>
            <a:r>
              <a:rPr dirty="0"/>
              <a:t> a la </a:t>
            </a:r>
            <a:r>
              <a:rPr dirty="0" err="1"/>
              <a:t>semana</a:t>
            </a:r>
            <a:r>
              <a:rPr dirty="0"/>
              <a:t>.</a:t>
            </a:r>
          </a:p>
          <a:p>
            <a:pPr algn="just">
              <a:defRPr sz="2200">
                <a:latin typeface="Arial"/>
                <a:ea typeface="Arial"/>
                <a:cs typeface="Arial"/>
                <a:sym typeface="Arial"/>
              </a:defRPr>
            </a:pPr>
            <a:endParaRPr dirty="0"/>
          </a:p>
          <a:p>
            <a:pPr algn="just">
              <a:defRPr sz="2200" u="sng">
                <a:latin typeface="Arial"/>
                <a:ea typeface="Arial"/>
                <a:cs typeface="Arial"/>
                <a:sym typeface="Arial"/>
              </a:defRPr>
            </a:pPr>
            <a:r>
              <a:rPr dirty="0" err="1"/>
              <a:t>Cantidad</a:t>
            </a:r>
            <a:r>
              <a:rPr dirty="0"/>
              <a:t> </a:t>
            </a:r>
            <a:r>
              <a:rPr dirty="0" err="1"/>
              <a:t>ofrecida</a:t>
            </a:r>
            <a:r>
              <a:rPr lang="es-MX" dirty="0"/>
              <a:t>:</a:t>
            </a:r>
            <a:r>
              <a:rPr u="none" dirty="0"/>
              <a:t> </a:t>
            </a:r>
            <a:r>
              <a:rPr lang="es-MX" dirty="0" err="1"/>
              <a:t>E</a:t>
            </a:r>
            <a:r>
              <a:rPr u="none" dirty="0"/>
              <a:t>s la </a:t>
            </a:r>
            <a:r>
              <a:rPr u="none" dirty="0" err="1"/>
              <a:t>cantidad</a:t>
            </a:r>
            <a:r>
              <a:rPr u="none" dirty="0"/>
              <a:t> de un </a:t>
            </a:r>
            <a:r>
              <a:rPr u="none" dirty="0" err="1"/>
              <a:t>bien</a:t>
            </a:r>
            <a:r>
              <a:rPr u="none" dirty="0"/>
              <a:t> que  </a:t>
            </a:r>
            <a:r>
              <a:rPr u="none" dirty="0" err="1"/>
              <a:t>los</a:t>
            </a:r>
            <a:r>
              <a:rPr u="none" dirty="0"/>
              <a:t> </a:t>
            </a:r>
            <a:r>
              <a:rPr u="none" dirty="0" err="1"/>
              <a:t>oferentes</a:t>
            </a:r>
            <a:r>
              <a:rPr u="none" dirty="0"/>
              <a:t> </a:t>
            </a:r>
            <a:r>
              <a:rPr u="none" dirty="0" err="1"/>
              <a:t>proporcionan</a:t>
            </a:r>
            <a:r>
              <a:rPr u="none" dirty="0"/>
              <a:t> con un </a:t>
            </a:r>
            <a:r>
              <a:rPr u="none" dirty="0" err="1"/>
              <a:t>precio</a:t>
            </a:r>
            <a:r>
              <a:rPr u="none" dirty="0"/>
              <a:t> dado.</a:t>
            </a:r>
          </a:p>
          <a:p>
            <a:pPr algn="just">
              <a:defRPr sz="2200">
                <a:latin typeface="Arial"/>
                <a:ea typeface="Arial"/>
                <a:cs typeface="Arial"/>
                <a:sym typeface="Arial"/>
              </a:defRPr>
            </a:pPr>
            <a:endParaRPr dirty="0"/>
          </a:p>
          <a:p>
            <a:pPr algn="just">
              <a:defRPr sz="2200" u="sng">
                <a:latin typeface="Arial"/>
                <a:ea typeface="Arial"/>
                <a:cs typeface="Arial"/>
                <a:sym typeface="Arial"/>
              </a:defRPr>
            </a:pPr>
            <a:r>
              <a:rPr lang="es-MX" dirty="0"/>
              <a:t>Tabla de </a:t>
            </a:r>
            <a:r>
              <a:rPr dirty="0" err="1"/>
              <a:t>Oferta</a:t>
            </a:r>
            <a:r>
              <a:rPr lang="es-MX" dirty="0"/>
              <a:t>:</a:t>
            </a:r>
            <a:r>
              <a:rPr u="none" dirty="0"/>
              <a:t> </a:t>
            </a:r>
            <a:r>
              <a:rPr lang="es-MX" u="none" dirty="0"/>
              <a:t>Conjunto de </a:t>
            </a:r>
            <a:r>
              <a:rPr u="none" dirty="0" err="1"/>
              <a:t>números</a:t>
            </a:r>
            <a:r>
              <a:rPr u="none" dirty="0"/>
              <a:t> que </a:t>
            </a:r>
            <a:r>
              <a:rPr u="none" dirty="0" err="1"/>
              <a:t>indican</a:t>
            </a:r>
            <a:r>
              <a:rPr u="none" dirty="0"/>
              <a:t> las </a:t>
            </a:r>
            <a:r>
              <a:rPr u="none" dirty="0" err="1"/>
              <a:t>cantidades</a:t>
            </a:r>
            <a:r>
              <a:rPr u="none" dirty="0"/>
              <a:t> </a:t>
            </a:r>
            <a:r>
              <a:rPr u="none" dirty="0" err="1"/>
              <a:t>ofrecidas</a:t>
            </a:r>
            <a:r>
              <a:rPr u="none" dirty="0"/>
              <a:t> que </a:t>
            </a:r>
            <a:r>
              <a:rPr u="none" dirty="0" err="1"/>
              <a:t>corresponde</a:t>
            </a:r>
            <a:r>
              <a:rPr u="none" dirty="0"/>
              <a:t> a </a:t>
            </a:r>
            <a:r>
              <a:rPr u="none" dirty="0" err="1"/>
              <a:t>cada</a:t>
            </a:r>
            <a:r>
              <a:rPr u="none" dirty="0"/>
              <a:t> </a:t>
            </a:r>
            <a:r>
              <a:rPr u="none" dirty="0" err="1"/>
              <a:t>precio</a:t>
            </a:r>
            <a:r>
              <a:rPr u="none" dirty="0"/>
              <a:t> </a:t>
            </a:r>
            <a:r>
              <a:rPr u="none" dirty="0" err="1"/>
              <a:t>posible</a:t>
            </a:r>
            <a:r>
              <a:rPr lang="es-MX" u="none" dirty="0"/>
              <a:t>. </a:t>
            </a:r>
          </a:p>
          <a:p>
            <a:pPr algn="just">
              <a:defRPr sz="2200" u="sng">
                <a:latin typeface="Arial"/>
                <a:ea typeface="Arial"/>
                <a:cs typeface="Arial"/>
                <a:sym typeface="Arial"/>
              </a:defRPr>
            </a:pPr>
            <a:endParaRPr lang="es-MX" dirty="0"/>
          </a:p>
          <a:p>
            <a:pPr algn="just">
              <a:defRPr sz="2200" u="sng">
                <a:latin typeface="Arial"/>
                <a:ea typeface="Arial"/>
                <a:cs typeface="Arial"/>
                <a:sym typeface="Arial"/>
              </a:defRPr>
            </a:pPr>
            <a:r>
              <a:rPr lang="es-MX" u="none" dirty="0"/>
              <a:t>Una </a:t>
            </a:r>
            <a:r>
              <a:rPr lang="es-MX" u="sng" dirty="0"/>
              <a:t>Curva de oferta </a:t>
            </a:r>
            <a:r>
              <a:rPr lang="es-MX" u="none" dirty="0"/>
              <a:t>es la gráfica que muestra la cantidad ofrecida cualquier precio dado.</a:t>
            </a:r>
            <a:endParaRPr lang="es-MX"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3" name="Cambios de la oferta"/>
          <p:cNvSpPr txBox="1"/>
          <p:nvPr/>
        </p:nvSpPr>
        <p:spPr>
          <a:xfrm>
            <a:off x="3495675" y="342900"/>
            <a:ext cx="5962650"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3096">
                <a:ln w="4937">
                  <a:solidFill>
                    <a:srgbClr val="FFFFFF"/>
                  </a:solidFill>
                </a:ln>
                <a:solidFill>
                  <a:srgbClr val="FFFFFF"/>
                </a:solidFill>
                <a:latin typeface="Arial Black"/>
                <a:ea typeface="Arial Black"/>
                <a:cs typeface="Arial Black"/>
                <a:sym typeface="Arial Black"/>
              </a:defRPr>
            </a:lvl1pPr>
          </a:lstStyle>
          <a:p>
            <a:r>
              <a:t>Cambios de la oferta</a:t>
            </a:r>
          </a:p>
        </p:txBody>
      </p:sp>
      <p:sp>
        <p:nvSpPr>
          <p:cNvPr id="234" name="Supongamos que se adquiere una nueva máquina procesadora de palomitas lo que incrementa su capacidad de producción a precios más bajos, entonces usted tendría que elegir ofrecer palomitas de acuerdo con una tabla diferente."/>
          <p:cNvSpPr txBox="1"/>
          <p:nvPr/>
        </p:nvSpPr>
        <p:spPr>
          <a:xfrm>
            <a:off x="2001664" y="1224881"/>
            <a:ext cx="8188673" cy="140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err="1"/>
              <a:t>Supongamos</a:t>
            </a:r>
            <a:r>
              <a:rPr dirty="0"/>
              <a:t> que se </a:t>
            </a:r>
            <a:r>
              <a:rPr dirty="0" err="1"/>
              <a:t>adquiere</a:t>
            </a:r>
            <a:r>
              <a:rPr dirty="0"/>
              <a:t> </a:t>
            </a:r>
            <a:r>
              <a:rPr dirty="0" err="1"/>
              <a:t>una</a:t>
            </a:r>
            <a:r>
              <a:rPr dirty="0"/>
              <a:t> </a:t>
            </a:r>
            <a:r>
              <a:rPr dirty="0" err="1"/>
              <a:t>nueva</a:t>
            </a:r>
            <a:r>
              <a:rPr dirty="0"/>
              <a:t> </a:t>
            </a:r>
            <a:r>
              <a:rPr dirty="0" err="1"/>
              <a:t>máquina</a:t>
            </a:r>
            <a:r>
              <a:rPr dirty="0"/>
              <a:t> </a:t>
            </a:r>
            <a:r>
              <a:rPr dirty="0" err="1"/>
              <a:t>procesadora</a:t>
            </a:r>
            <a:r>
              <a:rPr dirty="0"/>
              <a:t> de </a:t>
            </a:r>
            <a:r>
              <a:rPr dirty="0" err="1"/>
              <a:t>palomitas</a:t>
            </a:r>
            <a:r>
              <a:rPr dirty="0"/>
              <a:t> lo que </a:t>
            </a:r>
            <a:r>
              <a:rPr dirty="0" err="1"/>
              <a:t>incrementa</a:t>
            </a:r>
            <a:r>
              <a:rPr dirty="0"/>
              <a:t> </a:t>
            </a:r>
            <a:r>
              <a:rPr dirty="0" err="1"/>
              <a:t>su</a:t>
            </a:r>
            <a:r>
              <a:rPr dirty="0"/>
              <a:t> </a:t>
            </a:r>
            <a:r>
              <a:rPr dirty="0" err="1"/>
              <a:t>capacidad</a:t>
            </a:r>
            <a:r>
              <a:rPr dirty="0"/>
              <a:t> de </a:t>
            </a:r>
            <a:r>
              <a:rPr dirty="0" err="1"/>
              <a:t>producción</a:t>
            </a:r>
            <a:r>
              <a:rPr dirty="0"/>
              <a:t> a </a:t>
            </a:r>
            <a:r>
              <a:rPr dirty="0" err="1"/>
              <a:t>precios</a:t>
            </a:r>
            <a:r>
              <a:rPr dirty="0"/>
              <a:t> </a:t>
            </a:r>
            <a:r>
              <a:rPr dirty="0" err="1"/>
              <a:t>más</a:t>
            </a:r>
            <a:r>
              <a:rPr dirty="0"/>
              <a:t> </a:t>
            </a:r>
            <a:r>
              <a:rPr dirty="0" err="1"/>
              <a:t>bajos</a:t>
            </a:r>
            <a:r>
              <a:rPr dirty="0"/>
              <a:t>, </a:t>
            </a:r>
            <a:r>
              <a:rPr dirty="0" err="1"/>
              <a:t>entonces</a:t>
            </a:r>
            <a:r>
              <a:rPr dirty="0"/>
              <a:t> </a:t>
            </a:r>
            <a:r>
              <a:rPr dirty="0" err="1"/>
              <a:t>usted</a:t>
            </a:r>
            <a:r>
              <a:rPr dirty="0"/>
              <a:t> </a:t>
            </a:r>
            <a:r>
              <a:rPr dirty="0" err="1"/>
              <a:t>tendría</a:t>
            </a:r>
            <a:r>
              <a:rPr dirty="0"/>
              <a:t> que </a:t>
            </a:r>
            <a:r>
              <a:rPr dirty="0" err="1"/>
              <a:t>elegir</a:t>
            </a:r>
            <a:r>
              <a:rPr dirty="0"/>
              <a:t> </a:t>
            </a:r>
            <a:r>
              <a:rPr dirty="0" err="1"/>
              <a:t>ofrecer</a:t>
            </a:r>
            <a:r>
              <a:rPr dirty="0"/>
              <a:t> </a:t>
            </a:r>
            <a:r>
              <a:rPr dirty="0" err="1"/>
              <a:t>palomitas</a:t>
            </a:r>
            <a:r>
              <a:rPr dirty="0"/>
              <a:t> de </a:t>
            </a:r>
            <a:r>
              <a:rPr dirty="0" err="1"/>
              <a:t>acuerdo</a:t>
            </a:r>
            <a:r>
              <a:rPr dirty="0"/>
              <a:t> con </a:t>
            </a:r>
            <a:r>
              <a:rPr dirty="0" err="1"/>
              <a:t>una</a:t>
            </a:r>
            <a:r>
              <a:rPr dirty="0"/>
              <a:t> </a:t>
            </a:r>
            <a:r>
              <a:rPr dirty="0" err="1"/>
              <a:t>tabla</a:t>
            </a:r>
            <a:r>
              <a:rPr dirty="0"/>
              <a:t> </a:t>
            </a:r>
            <a:r>
              <a:rPr dirty="0" err="1"/>
              <a:t>diferente</a:t>
            </a:r>
            <a:r>
              <a:rPr dirty="0"/>
              <a:t>.</a:t>
            </a:r>
          </a:p>
        </p:txBody>
      </p:sp>
      <p:graphicFrame>
        <p:nvGraphicFramePr>
          <p:cNvPr id="235" name="Tabla"/>
          <p:cNvGraphicFramePr/>
          <p:nvPr>
            <p:extLst>
              <p:ext uri="{D42A27DB-BD31-4B8C-83A1-F6EECF244321}">
                <p14:modId xmlns:p14="http://schemas.microsoft.com/office/powerpoint/2010/main" val="3488049769"/>
              </p:ext>
            </p:extLst>
          </p:nvPr>
        </p:nvGraphicFramePr>
        <p:xfrm>
          <a:off x="4114800" y="2768600"/>
          <a:ext cx="3962400" cy="3267073"/>
        </p:xfrm>
        <a:graphic>
          <a:graphicData uri="http://schemas.openxmlformats.org/drawingml/2006/table">
            <a:tbl>
              <a:tblPr>
                <a:tableStyleId>{4C3C2611-4C71-4FC5-86AE-919BDF0F9419}</a:tableStyleId>
              </a:tblPr>
              <a:tblGrid>
                <a:gridCol w="1273175">
                  <a:extLst>
                    <a:ext uri="{9D8B030D-6E8A-4147-A177-3AD203B41FA5}">
                      <a16:colId xmlns:a16="http://schemas.microsoft.com/office/drawing/2014/main" val="20000"/>
                    </a:ext>
                  </a:extLst>
                </a:gridCol>
                <a:gridCol w="2689225">
                  <a:extLst>
                    <a:ext uri="{9D8B030D-6E8A-4147-A177-3AD203B41FA5}">
                      <a16:colId xmlns:a16="http://schemas.microsoft.com/office/drawing/2014/main" val="20001"/>
                    </a:ext>
                  </a:extLst>
                </a:gridCol>
              </a:tblGrid>
              <a:tr h="701675">
                <a:tc>
                  <a:txBody>
                    <a:bodyPr/>
                    <a:lstStyle/>
                    <a:p>
                      <a:pPr algn="l">
                        <a:spcBef>
                          <a:spcPts val="400"/>
                        </a:spcBef>
                        <a:defRPr sz="1800"/>
                      </a:pPr>
                      <a:r>
                        <a:rPr sz="2000"/>
                        <a:t>Precio por unidad</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rPr sz="2000"/>
                        <a:t>Cantidad ofrecida por semana (paquetes)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512762">
                <a:tc>
                  <a:txBody>
                    <a:bodyPr/>
                    <a:lstStyle/>
                    <a:p>
                      <a:pPr>
                        <a:spcBef>
                          <a:spcPts val="400"/>
                        </a:spcBef>
                        <a:defRPr sz="1800"/>
                      </a:pPr>
                      <a:r>
                        <a:rPr sz="2000"/>
                        <a:t>$ 3.00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75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2762">
                <a:tc>
                  <a:txBody>
                    <a:bodyPr/>
                    <a:lstStyle/>
                    <a:p>
                      <a:pPr>
                        <a:spcBef>
                          <a:spcPts val="400"/>
                        </a:spcBef>
                        <a:defRPr sz="1800"/>
                      </a:pPr>
                      <a:r>
                        <a:rPr sz="2000"/>
                        <a:t>$ 4.50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85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4350">
                <a:tc>
                  <a:txBody>
                    <a:bodyPr/>
                    <a:lstStyle/>
                    <a:p>
                      <a:pPr>
                        <a:spcBef>
                          <a:spcPts val="400"/>
                        </a:spcBef>
                        <a:defRPr sz="1800"/>
                      </a:pPr>
                      <a:r>
                        <a:rPr sz="2000"/>
                        <a:t>$ 6.00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105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2762">
                <a:tc>
                  <a:txBody>
                    <a:bodyPr/>
                    <a:lstStyle/>
                    <a:p>
                      <a:pPr>
                        <a:spcBef>
                          <a:spcPts val="400"/>
                        </a:spcBef>
                        <a:defRPr sz="1800"/>
                      </a:pPr>
                      <a:r>
                        <a:rPr sz="2000"/>
                        <a:t>$ 7.50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120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512762">
                <a:tc>
                  <a:txBody>
                    <a:bodyPr/>
                    <a:lstStyle/>
                    <a:p>
                      <a:pPr>
                        <a:spcBef>
                          <a:spcPts val="400"/>
                        </a:spcBef>
                        <a:defRPr sz="1800"/>
                      </a:pPr>
                      <a:r>
                        <a:rPr sz="2000"/>
                        <a:t>$ 10.00</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400"/>
                        </a:spcBef>
                        <a:defRPr sz="1800"/>
                      </a:pPr>
                      <a:r>
                        <a:rPr sz="2000" dirty="0"/>
                        <a:t>130</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8" name="Curva de oferta"/>
          <p:cNvSpPr txBox="1"/>
          <p:nvPr/>
        </p:nvSpPr>
        <p:spPr>
          <a:xfrm>
            <a:off x="2997200" y="228599"/>
            <a:ext cx="6446392"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3000">
                <a:ln w="9525">
                  <a:solidFill>
                    <a:srgbClr val="FFFFFF"/>
                  </a:solidFill>
                </a:ln>
                <a:solidFill>
                  <a:srgbClr val="FFFFFF"/>
                </a:solidFill>
                <a:latin typeface="Arial Black"/>
                <a:ea typeface="Arial Black"/>
                <a:cs typeface="Arial Black"/>
                <a:sym typeface="Arial Black"/>
              </a:defRPr>
            </a:lvl1pPr>
          </a:lstStyle>
          <a:p>
            <a:r>
              <a:t>Curva de oferta</a:t>
            </a:r>
          </a:p>
        </p:txBody>
      </p:sp>
      <p:sp>
        <p:nvSpPr>
          <p:cNvPr id="239" name="Línea"/>
          <p:cNvSpPr/>
          <p:nvPr/>
        </p:nvSpPr>
        <p:spPr>
          <a:xfrm flipH="1">
            <a:off x="4495799" y="1524000"/>
            <a:ext cx="1" cy="3886200"/>
          </a:xfrm>
          <a:prstGeom prst="line">
            <a:avLst/>
          </a:prstGeom>
          <a:ln w="28575" cap="sq">
            <a:solidFill>
              <a:srgbClr val="000000"/>
            </a:solidFill>
          </a:ln>
        </p:spPr>
        <p:txBody>
          <a:bodyPr lIns="45719" rIns="45719"/>
          <a:lstStyle/>
          <a:p>
            <a:endParaRPr/>
          </a:p>
        </p:txBody>
      </p:sp>
      <p:sp>
        <p:nvSpPr>
          <p:cNvPr id="240" name="Línea"/>
          <p:cNvSpPr/>
          <p:nvPr/>
        </p:nvSpPr>
        <p:spPr>
          <a:xfrm>
            <a:off x="4495800" y="5410200"/>
            <a:ext cx="4800600" cy="0"/>
          </a:xfrm>
          <a:prstGeom prst="line">
            <a:avLst/>
          </a:prstGeom>
          <a:ln w="28575" cap="sq">
            <a:solidFill>
              <a:srgbClr val="000000"/>
            </a:solidFill>
          </a:ln>
        </p:spPr>
        <p:txBody>
          <a:bodyPr lIns="45719" rIns="45719"/>
          <a:lstStyle/>
          <a:p>
            <a:endParaRPr/>
          </a:p>
        </p:txBody>
      </p:sp>
      <p:sp>
        <p:nvSpPr>
          <p:cNvPr id="241" name="$"/>
          <p:cNvSpPr txBox="1"/>
          <p:nvPr/>
        </p:nvSpPr>
        <p:spPr>
          <a:xfrm>
            <a:off x="4191000" y="1219200"/>
            <a:ext cx="224022"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a:t>
            </a:r>
          </a:p>
        </p:txBody>
      </p:sp>
      <p:sp>
        <p:nvSpPr>
          <p:cNvPr id="242" name="Q"/>
          <p:cNvSpPr txBox="1"/>
          <p:nvPr/>
        </p:nvSpPr>
        <p:spPr>
          <a:xfrm>
            <a:off x="9204325" y="5299075"/>
            <a:ext cx="25862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Q</a:t>
            </a:r>
          </a:p>
        </p:txBody>
      </p:sp>
      <p:sp>
        <p:nvSpPr>
          <p:cNvPr id="243" name="Línea"/>
          <p:cNvSpPr/>
          <p:nvPr/>
        </p:nvSpPr>
        <p:spPr>
          <a:xfrm>
            <a:off x="4267200" y="4800600"/>
            <a:ext cx="228600" cy="0"/>
          </a:xfrm>
          <a:prstGeom prst="line">
            <a:avLst/>
          </a:prstGeom>
          <a:ln w="12700" cap="sq">
            <a:solidFill>
              <a:srgbClr val="000000"/>
            </a:solidFill>
          </a:ln>
        </p:spPr>
        <p:txBody>
          <a:bodyPr lIns="45719" rIns="45719"/>
          <a:lstStyle/>
          <a:p>
            <a:endParaRPr/>
          </a:p>
        </p:txBody>
      </p:sp>
      <p:sp>
        <p:nvSpPr>
          <p:cNvPr id="244" name="Línea"/>
          <p:cNvSpPr/>
          <p:nvPr/>
        </p:nvSpPr>
        <p:spPr>
          <a:xfrm>
            <a:off x="4267200" y="4114800"/>
            <a:ext cx="228600" cy="0"/>
          </a:xfrm>
          <a:prstGeom prst="line">
            <a:avLst/>
          </a:prstGeom>
          <a:ln w="12700" cap="sq">
            <a:solidFill>
              <a:srgbClr val="000000"/>
            </a:solidFill>
          </a:ln>
        </p:spPr>
        <p:txBody>
          <a:bodyPr lIns="45719" rIns="45719"/>
          <a:lstStyle/>
          <a:p>
            <a:endParaRPr/>
          </a:p>
        </p:txBody>
      </p:sp>
      <p:sp>
        <p:nvSpPr>
          <p:cNvPr id="245" name="Línea"/>
          <p:cNvSpPr/>
          <p:nvPr/>
        </p:nvSpPr>
        <p:spPr>
          <a:xfrm>
            <a:off x="4267200" y="3352800"/>
            <a:ext cx="228600" cy="0"/>
          </a:xfrm>
          <a:prstGeom prst="line">
            <a:avLst/>
          </a:prstGeom>
          <a:ln w="12700" cap="sq">
            <a:solidFill>
              <a:srgbClr val="000000"/>
            </a:solidFill>
          </a:ln>
        </p:spPr>
        <p:txBody>
          <a:bodyPr lIns="45719" rIns="45719"/>
          <a:lstStyle/>
          <a:p>
            <a:endParaRPr/>
          </a:p>
        </p:txBody>
      </p:sp>
      <p:sp>
        <p:nvSpPr>
          <p:cNvPr id="246" name="Línea"/>
          <p:cNvSpPr/>
          <p:nvPr/>
        </p:nvSpPr>
        <p:spPr>
          <a:xfrm>
            <a:off x="4267200" y="2667000"/>
            <a:ext cx="228600" cy="0"/>
          </a:xfrm>
          <a:prstGeom prst="line">
            <a:avLst/>
          </a:prstGeom>
          <a:ln w="12700" cap="sq">
            <a:solidFill>
              <a:srgbClr val="000000"/>
            </a:solidFill>
          </a:ln>
        </p:spPr>
        <p:txBody>
          <a:bodyPr lIns="45719" rIns="45719"/>
          <a:lstStyle/>
          <a:p>
            <a:endParaRPr/>
          </a:p>
        </p:txBody>
      </p:sp>
      <p:sp>
        <p:nvSpPr>
          <p:cNvPr id="247" name="Línea"/>
          <p:cNvSpPr/>
          <p:nvPr/>
        </p:nvSpPr>
        <p:spPr>
          <a:xfrm>
            <a:off x="4267200" y="2057400"/>
            <a:ext cx="228600" cy="0"/>
          </a:xfrm>
          <a:prstGeom prst="line">
            <a:avLst/>
          </a:prstGeom>
          <a:ln w="12700" cap="sq">
            <a:solidFill>
              <a:srgbClr val="000000"/>
            </a:solidFill>
          </a:ln>
        </p:spPr>
        <p:txBody>
          <a:bodyPr lIns="45719" rIns="45719"/>
          <a:lstStyle/>
          <a:p>
            <a:endParaRPr/>
          </a:p>
        </p:txBody>
      </p:sp>
      <p:sp>
        <p:nvSpPr>
          <p:cNvPr id="248" name="10.00"/>
          <p:cNvSpPr txBox="1"/>
          <p:nvPr/>
        </p:nvSpPr>
        <p:spPr>
          <a:xfrm>
            <a:off x="3794125" y="1766887"/>
            <a:ext cx="73021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10.00</a:t>
            </a:r>
          </a:p>
        </p:txBody>
      </p:sp>
      <p:sp>
        <p:nvSpPr>
          <p:cNvPr id="249" name="7.50"/>
          <p:cNvSpPr txBox="1"/>
          <p:nvPr/>
        </p:nvSpPr>
        <p:spPr>
          <a:xfrm>
            <a:off x="3886200" y="23622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7.50</a:t>
            </a:r>
          </a:p>
        </p:txBody>
      </p:sp>
      <p:sp>
        <p:nvSpPr>
          <p:cNvPr id="250" name="6.00"/>
          <p:cNvSpPr txBox="1"/>
          <p:nvPr/>
        </p:nvSpPr>
        <p:spPr>
          <a:xfrm>
            <a:off x="3886200" y="3048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6.00</a:t>
            </a:r>
          </a:p>
        </p:txBody>
      </p:sp>
      <p:sp>
        <p:nvSpPr>
          <p:cNvPr id="251" name="4.50"/>
          <p:cNvSpPr txBox="1"/>
          <p:nvPr/>
        </p:nvSpPr>
        <p:spPr>
          <a:xfrm>
            <a:off x="3886200" y="3810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4.50</a:t>
            </a:r>
          </a:p>
        </p:txBody>
      </p:sp>
      <p:sp>
        <p:nvSpPr>
          <p:cNvPr id="252" name="3.00"/>
          <p:cNvSpPr txBox="1"/>
          <p:nvPr/>
        </p:nvSpPr>
        <p:spPr>
          <a:xfrm>
            <a:off x="3886200" y="44958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3.00</a:t>
            </a:r>
          </a:p>
        </p:txBody>
      </p:sp>
      <p:sp>
        <p:nvSpPr>
          <p:cNvPr id="253" name="Línea"/>
          <p:cNvSpPr/>
          <p:nvPr/>
        </p:nvSpPr>
        <p:spPr>
          <a:xfrm>
            <a:off x="5334000" y="5410200"/>
            <a:ext cx="0" cy="152400"/>
          </a:xfrm>
          <a:prstGeom prst="line">
            <a:avLst/>
          </a:prstGeom>
          <a:ln w="12700" cap="sq">
            <a:solidFill>
              <a:srgbClr val="000000"/>
            </a:solidFill>
          </a:ln>
        </p:spPr>
        <p:txBody>
          <a:bodyPr lIns="45719" rIns="45719"/>
          <a:lstStyle/>
          <a:p>
            <a:endParaRPr/>
          </a:p>
        </p:txBody>
      </p:sp>
      <p:sp>
        <p:nvSpPr>
          <p:cNvPr id="254" name="Línea"/>
          <p:cNvSpPr/>
          <p:nvPr/>
        </p:nvSpPr>
        <p:spPr>
          <a:xfrm>
            <a:off x="6172200" y="5410200"/>
            <a:ext cx="0" cy="152400"/>
          </a:xfrm>
          <a:prstGeom prst="line">
            <a:avLst/>
          </a:prstGeom>
          <a:ln w="12700" cap="sq">
            <a:solidFill>
              <a:srgbClr val="000000"/>
            </a:solidFill>
          </a:ln>
        </p:spPr>
        <p:txBody>
          <a:bodyPr lIns="45719" rIns="45719"/>
          <a:lstStyle/>
          <a:p>
            <a:endParaRPr/>
          </a:p>
        </p:txBody>
      </p:sp>
      <p:sp>
        <p:nvSpPr>
          <p:cNvPr id="255" name="Línea"/>
          <p:cNvSpPr/>
          <p:nvPr/>
        </p:nvSpPr>
        <p:spPr>
          <a:xfrm>
            <a:off x="7086600" y="5410200"/>
            <a:ext cx="0" cy="152400"/>
          </a:xfrm>
          <a:prstGeom prst="line">
            <a:avLst/>
          </a:prstGeom>
          <a:ln w="12700" cap="sq">
            <a:solidFill>
              <a:srgbClr val="000000"/>
            </a:solidFill>
          </a:ln>
        </p:spPr>
        <p:txBody>
          <a:bodyPr lIns="45719" rIns="45719"/>
          <a:lstStyle/>
          <a:p>
            <a:endParaRPr/>
          </a:p>
        </p:txBody>
      </p:sp>
      <p:sp>
        <p:nvSpPr>
          <p:cNvPr id="256" name="Línea"/>
          <p:cNvSpPr/>
          <p:nvPr/>
        </p:nvSpPr>
        <p:spPr>
          <a:xfrm>
            <a:off x="7924800" y="5410200"/>
            <a:ext cx="0" cy="152400"/>
          </a:xfrm>
          <a:prstGeom prst="line">
            <a:avLst/>
          </a:prstGeom>
          <a:ln w="12700" cap="sq">
            <a:solidFill>
              <a:srgbClr val="000000"/>
            </a:solidFill>
          </a:ln>
        </p:spPr>
        <p:txBody>
          <a:bodyPr lIns="45719" rIns="45719"/>
          <a:lstStyle/>
          <a:p>
            <a:endParaRPr/>
          </a:p>
        </p:txBody>
      </p:sp>
      <p:sp>
        <p:nvSpPr>
          <p:cNvPr id="257" name="Línea"/>
          <p:cNvSpPr/>
          <p:nvPr/>
        </p:nvSpPr>
        <p:spPr>
          <a:xfrm>
            <a:off x="8763000" y="5410200"/>
            <a:ext cx="0" cy="152400"/>
          </a:xfrm>
          <a:prstGeom prst="line">
            <a:avLst/>
          </a:prstGeom>
          <a:ln w="12700" cap="sq">
            <a:solidFill>
              <a:srgbClr val="000000"/>
            </a:solidFill>
          </a:ln>
        </p:spPr>
        <p:txBody>
          <a:bodyPr lIns="45719" rIns="45719"/>
          <a:lstStyle/>
          <a:p>
            <a:endParaRPr/>
          </a:p>
        </p:txBody>
      </p:sp>
      <p:sp>
        <p:nvSpPr>
          <p:cNvPr id="258" name="75"/>
          <p:cNvSpPr txBox="1"/>
          <p:nvPr/>
        </p:nvSpPr>
        <p:spPr>
          <a:xfrm>
            <a:off x="51054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75</a:t>
            </a:r>
          </a:p>
        </p:txBody>
      </p:sp>
      <p:sp>
        <p:nvSpPr>
          <p:cNvPr id="259" name="85"/>
          <p:cNvSpPr txBox="1"/>
          <p:nvPr/>
        </p:nvSpPr>
        <p:spPr>
          <a:xfrm>
            <a:off x="59436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85</a:t>
            </a:r>
          </a:p>
        </p:txBody>
      </p:sp>
      <p:sp>
        <p:nvSpPr>
          <p:cNvPr id="260" name="105"/>
          <p:cNvSpPr txBox="1"/>
          <p:nvPr/>
        </p:nvSpPr>
        <p:spPr>
          <a:xfrm>
            <a:off x="6781800" y="5486400"/>
            <a:ext cx="46378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105</a:t>
            </a:r>
          </a:p>
        </p:txBody>
      </p:sp>
      <p:sp>
        <p:nvSpPr>
          <p:cNvPr id="261" name="120"/>
          <p:cNvSpPr txBox="1"/>
          <p:nvPr/>
        </p:nvSpPr>
        <p:spPr>
          <a:xfrm>
            <a:off x="7620000" y="5486400"/>
            <a:ext cx="46378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120</a:t>
            </a:r>
          </a:p>
        </p:txBody>
      </p:sp>
      <p:sp>
        <p:nvSpPr>
          <p:cNvPr id="262" name="130"/>
          <p:cNvSpPr txBox="1"/>
          <p:nvPr/>
        </p:nvSpPr>
        <p:spPr>
          <a:xfrm>
            <a:off x="8458200" y="5486400"/>
            <a:ext cx="685800"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800"/>
            </a:lvl1pPr>
          </a:lstStyle>
          <a:p>
            <a:r>
              <a:t>130</a:t>
            </a:r>
          </a:p>
        </p:txBody>
      </p:sp>
      <p:sp>
        <p:nvSpPr>
          <p:cNvPr id="263" name="Línea"/>
          <p:cNvSpPr/>
          <p:nvPr/>
        </p:nvSpPr>
        <p:spPr>
          <a:xfrm flipH="1">
            <a:off x="5181600" y="2590799"/>
            <a:ext cx="2819401" cy="2362202"/>
          </a:xfrm>
          <a:prstGeom prst="line">
            <a:avLst/>
          </a:prstGeom>
          <a:ln w="28575">
            <a:solidFill>
              <a:srgbClr val="000000"/>
            </a:solidFill>
            <a:prstDash val="sysDot"/>
          </a:ln>
        </p:spPr>
        <p:txBody>
          <a:bodyPr lIns="45719" rIns="45719"/>
          <a:lstStyle/>
          <a:p>
            <a:endParaRPr/>
          </a:p>
        </p:txBody>
      </p:sp>
      <p:sp>
        <p:nvSpPr>
          <p:cNvPr id="264" name="O"/>
          <p:cNvSpPr txBox="1"/>
          <p:nvPr/>
        </p:nvSpPr>
        <p:spPr>
          <a:xfrm>
            <a:off x="7620000" y="2286000"/>
            <a:ext cx="282734"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b="1"/>
            </a:lvl1pPr>
          </a:lstStyle>
          <a:p>
            <a:r>
              <a:t>O</a:t>
            </a:r>
          </a:p>
        </p:txBody>
      </p:sp>
      <p:sp>
        <p:nvSpPr>
          <p:cNvPr id="265" name="Línea"/>
          <p:cNvSpPr/>
          <p:nvPr/>
        </p:nvSpPr>
        <p:spPr>
          <a:xfrm flipV="1">
            <a:off x="5562600" y="2362199"/>
            <a:ext cx="3276601" cy="2895602"/>
          </a:xfrm>
          <a:prstGeom prst="line">
            <a:avLst/>
          </a:prstGeom>
          <a:ln w="38100">
            <a:solidFill>
              <a:srgbClr val="000000"/>
            </a:solidFill>
            <a:prstDash val="dashDot"/>
          </a:ln>
        </p:spPr>
        <p:txBody>
          <a:bodyPr lIns="45719" rIns="45719"/>
          <a:lstStyle/>
          <a:p>
            <a:endParaRPr/>
          </a:p>
        </p:txBody>
      </p:sp>
      <p:sp>
        <p:nvSpPr>
          <p:cNvPr id="266" name="O’"/>
          <p:cNvSpPr txBox="1"/>
          <p:nvPr/>
        </p:nvSpPr>
        <p:spPr>
          <a:xfrm>
            <a:off x="8763000" y="2209800"/>
            <a:ext cx="37600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b="1"/>
            </a:lvl1pPr>
          </a:lstStyle>
          <a:p>
            <a:r>
              <a: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69" name="Nueva interpretación"/>
          <p:cNvSpPr txBox="1"/>
          <p:nvPr/>
        </p:nvSpPr>
        <p:spPr>
          <a:xfrm>
            <a:off x="3348037" y="304800"/>
            <a:ext cx="5267326"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40079">
              <a:defRPr sz="3570">
                <a:ln w="4667">
                  <a:solidFill>
                    <a:srgbClr val="FFFFFF"/>
                  </a:solidFill>
                </a:ln>
                <a:solidFill>
                  <a:srgbClr val="FFFFFF"/>
                </a:solidFill>
                <a:latin typeface="Arial Black"/>
                <a:ea typeface="Arial Black"/>
                <a:cs typeface="Arial Black"/>
                <a:sym typeface="Arial Black"/>
              </a:defRPr>
            </a:lvl1pPr>
          </a:lstStyle>
          <a:p>
            <a:r>
              <a:t>Nueva interpretación</a:t>
            </a:r>
          </a:p>
        </p:txBody>
      </p:sp>
      <p:sp>
        <p:nvSpPr>
          <p:cNvPr id="270" name="La curva O’ ilustra la oferta después de la adquisición de la nueva máquina para incrementar la producción de palomitas. Debido a que ahora usted puede ofrecer más paquetes de palomitas con cualquier precio, la nueva curva de demanda está a la derecha (y en consecuencia por debajo) de la curva de oferta anterior. Esta situación se conoce como aumento de la oferta.…"/>
          <p:cNvSpPr txBox="1"/>
          <p:nvPr/>
        </p:nvSpPr>
        <p:spPr>
          <a:xfrm>
            <a:off x="2412850" y="1616074"/>
            <a:ext cx="7366299" cy="404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La curva O’ ilustra la oferta después de la adquisición de la nueva máquina para incrementar la producción de palomitas. Debido a que ahora usted puede ofrecer más paquetes de palomitas con cualquier precio, la nueva curva de demanda está a la derecha (y en consecuencia por debajo) de la curva de oferta anterior. Esta situación se conoce como </a:t>
            </a:r>
            <a:r>
              <a:rPr i="1"/>
              <a:t>aumento de la oferta</a:t>
            </a:r>
            <a:r>
              <a:t>. </a:t>
            </a:r>
          </a:p>
          <a:p>
            <a:pPr algn="just">
              <a:defRPr sz="2200">
                <a:latin typeface="Arial"/>
                <a:ea typeface="Arial"/>
                <a:cs typeface="Arial"/>
                <a:sym typeface="Arial"/>
              </a:defRPr>
            </a:pPr>
            <a:endParaRPr/>
          </a:p>
          <a:p>
            <a:pPr algn="just">
              <a:defRPr sz="2200">
                <a:latin typeface="Arial"/>
                <a:ea typeface="Arial"/>
                <a:cs typeface="Arial"/>
                <a:sym typeface="Arial"/>
              </a:defRPr>
            </a:pPr>
            <a:r>
              <a:t>La condición contraria, la </a:t>
            </a:r>
            <a:r>
              <a:rPr i="1"/>
              <a:t>disminución de la oferta</a:t>
            </a:r>
            <a:r>
              <a:t>, origina un desplazamiento de la curva hacia la izquierda, esto posiblemente se deba a que se incrementaron los salarios de los trabajadores.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73" name="Oferta v.s. cantidad ofrecida"/>
          <p:cNvSpPr txBox="1"/>
          <p:nvPr/>
        </p:nvSpPr>
        <p:spPr>
          <a:xfrm>
            <a:off x="2838450" y="368300"/>
            <a:ext cx="6515100"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3096">
                <a:ln w="4937">
                  <a:solidFill>
                    <a:srgbClr val="FFFFFF"/>
                  </a:solidFill>
                </a:ln>
                <a:solidFill>
                  <a:srgbClr val="FFFFFF"/>
                </a:solidFill>
                <a:latin typeface="Arial Black"/>
                <a:ea typeface="Arial Black"/>
                <a:cs typeface="Arial Black"/>
                <a:sym typeface="Arial Black"/>
              </a:defRPr>
            </a:lvl1pPr>
          </a:lstStyle>
          <a:p>
            <a:r>
              <a:t>Oferta v.s. cantidad ofrecida</a:t>
            </a:r>
          </a:p>
        </p:txBody>
      </p:sp>
      <p:sp>
        <p:nvSpPr>
          <p:cNvPr id="274" name="También podemos utilizar la curva de oferta para ilustrar la diferencia entre un cambio en la oferta y un cambio en la cantidad ofrecida.…"/>
          <p:cNvSpPr txBox="1"/>
          <p:nvPr/>
        </p:nvSpPr>
        <p:spPr>
          <a:xfrm>
            <a:off x="2582862" y="1148079"/>
            <a:ext cx="7026276" cy="5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También podemos utilizar la curva de oferta para ilustrar la diferencia entre un cambio en la oferta y un cambio en la cantidad ofrecida.</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en la cantidad ofrecida se representa mediante el desplazamiento de un punto a lo largo de la curva de oferta. (La curva O).</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de la oferta se representa mediante un desplazamiento de la propia curva hacia una nueva posición. (La curva O’).</a:t>
            </a:r>
          </a:p>
          <a:p>
            <a:pPr algn="just">
              <a:defRPr sz="2200">
                <a:latin typeface="Arial"/>
                <a:ea typeface="Arial"/>
                <a:cs typeface="Arial"/>
                <a:sym typeface="Arial"/>
              </a:defRPr>
            </a:pPr>
            <a:endParaRPr/>
          </a:p>
          <a:p>
            <a:pPr algn="just">
              <a:defRPr sz="2200">
                <a:latin typeface="Arial"/>
                <a:ea typeface="Arial"/>
                <a:cs typeface="Arial"/>
                <a:sym typeface="Arial"/>
              </a:defRPr>
            </a:pPr>
            <a:r>
              <a:t>Un cambio de cualquier otro factor, excepto el precio, origina un cambio en la oferta.(Que toda la curva se desplace).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77"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278" name="Cambios en la Oferta"/>
          <p:cNvSpPr txBox="1"/>
          <p:nvPr/>
        </p:nvSpPr>
        <p:spPr>
          <a:xfrm>
            <a:off x="3048314" y="406400"/>
            <a:ext cx="6010277"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3672">
                <a:ln w="4937">
                  <a:solidFill>
                    <a:srgbClr val="FFFFFF"/>
                  </a:solidFill>
                </a:ln>
                <a:solidFill>
                  <a:srgbClr val="FFFFFF"/>
                </a:solidFill>
                <a:latin typeface="Arial Black"/>
                <a:ea typeface="Arial Black"/>
                <a:cs typeface="Arial Black"/>
                <a:sym typeface="Arial Black"/>
              </a:defRPr>
            </a:lvl1pPr>
          </a:lstStyle>
          <a:p>
            <a:r>
              <a:t>Cambios en la Oferta</a:t>
            </a:r>
          </a:p>
        </p:txBody>
      </p:sp>
      <p:sp>
        <p:nvSpPr>
          <p:cNvPr id="279" name="Figura"/>
          <p:cNvSpPr/>
          <p:nvPr/>
        </p:nvSpPr>
        <p:spPr>
          <a:xfrm>
            <a:off x="3505200" y="1828800"/>
            <a:ext cx="381000" cy="45719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003399"/>
          </a:solidFill>
          <a:ln w="12700" cap="sq">
            <a:solidFill>
              <a:srgbClr val="000000"/>
            </a:solidFill>
            <a:miter/>
          </a:ln>
        </p:spPr>
        <p:txBody>
          <a:bodyPr lIns="45719" rIns="45719" anchor="ctr"/>
          <a:lstStyle/>
          <a:p>
            <a:pPr>
              <a:defRPr>
                <a:latin typeface="+mj-lt"/>
                <a:ea typeface="+mj-ea"/>
                <a:cs typeface="+mj-cs"/>
                <a:sym typeface="Times New Roman"/>
              </a:defRPr>
            </a:pPr>
            <a:endParaRPr/>
          </a:p>
        </p:txBody>
      </p:sp>
      <p:sp>
        <p:nvSpPr>
          <p:cNvPr id="280" name="Figura"/>
          <p:cNvSpPr/>
          <p:nvPr/>
        </p:nvSpPr>
        <p:spPr>
          <a:xfrm>
            <a:off x="3505200" y="2743200"/>
            <a:ext cx="381000" cy="45719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003399"/>
          </a:solidFill>
          <a:ln w="12700" cap="sq">
            <a:solidFill>
              <a:srgbClr val="000000"/>
            </a:solidFill>
            <a:miter/>
          </a:ln>
        </p:spPr>
        <p:txBody>
          <a:bodyPr lIns="45719" rIns="45719" anchor="ctr"/>
          <a:lstStyle/>
          <a:p>
            <a:pPr>
              <a:defRPr>
                <a:latin typeface="+mj-lt"/>
                <a:ea typeface="+mj-ea"/>
                <a:cs typeface="+mj-cs"/>
                <a:sym typeface="Times New Roman"/>
              </a:defRPr>
            </a:pPr>
            <a:endParaRPr/>
          </a:p>
        </p:txBody>
      </p:sp>
      <p:sp>
        <p:nvSpPr>
          <p:cNvPr id="281" name="Figura"/>
          <p:cNvSpPr/>
          <p:nvPr/>
        </p:nvSpPr>
        <p:spPr>
          <a:xfrm>
            <a:off x="3505200" y="3657600"/>
            <a:ext cx="381000" cy="45719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003399"/>
          </a:solidFill>
          <a:ln w="12700" cap="sq">
            <a:solidFill>
              <a:srgbClr val="000000"/>
            </a:solidFill>
            <a:miter/>
          </a:ln>
        </p:spPr>
        <p:txBody>
          <a:bodyPr lIns="45719" rIns="45719" anchor="ctr"/>
          <a:lstStyle/>
          <a:p>
            <a:pPr>
              <a:defRPr>
                <a:latin typeface="+mj-lt"/>
                <a:ea typeface="+mj-ea"/>
                <a:cs typeface="+mj-cs"/>
                <a:sym typeface="Times New Roman"/>
              </a:defRPr>
            </a:pPr>
            <a:endParaRPr/>
          </a:p>
        </p:txBody>
      </p:sp>
      <p:sp>
        <p:nvSpPr>
          <p:cNvPr id="282" name="Figura"/>
          <p:cNvSpPr/>
          <p:nvPr/>
        </p:nvSpPr>
        <p:spPr>
          <a:xfrm>
            <a:off x="3505200" y="4572000"/>
            <a:ext cx="381000" cy="45719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003399"/>
          </a:solidFill>
          <a:ln w="12700" cap="sq">
            <a:solidFill>
              <a:srgbClr val="000000"/>
            </a:solidFill>
            <a:miter/>
          </a:ln>
        </p:spPr>
        <p:txBody>
          <a:bodyPr lIns="45719" rIns="45719" anchor="ctr"/>
          <a:lstStyle/>
          <a:p>
            <a:pPr>
              <a:defRPr>
                <a:latin typeface="+mj-lt"/>
                <a:ea typeface="+mj-ea"/>
                <a:cs typeface="+mj-cs"/>
                <a:sym typeface="Times New Roman"/>
              </a:defRPr>
            </a:pPr>
            <a:endParaRPr/>
          </a:p>
        </p:txBody>
      </p:sp>
      <p:sp>
        <p:nvSpPr>
          <p:cNvPr id="283" name="Figura"/>
          <p:cNvSpPr/>
          <p:nvPr/>
        </p:nvSpPr>
        <p:spPr>
          <a:xfrm>
            <a:off x="3505200" y="5334000"/>
            <a:ext cx="381000" cy="45719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003399"/>
          </a:solidFill>
          <a:ln w="12700" cap="sq">
            <a:solidFill>
              <a:srgbClr val="000000"/>
            </a:solidFill>
            <a:miter/>
          </a:ln>
        </p:spPr>
        <p:txBody>
          <a:bodyPr lIns="45719" rIns="45719" anchor="ctr"/>
          <a:lstStyle/>
          <a:p>
            <a:pPr>
              <a:defRPr>
                <a:latin typeface="+mj-lt"/>
                <a:ea typeface="+mj-ea"/>
                <a:cs typeface="+mj-cs"/>
                <a:sym typeface="Times New Roman"/>
              </a:defRPr>
            </a:pPr>
            <a:endParaRPr/>
          </a:p>
        </p:txBody>
      </p:sp>
      <p:sp>
        <p:nvSpPr>
          <p:cNvPr id="284" name="Cambios en la tecnología"/>
          <p:cNvSpPr txBox="1"/>
          <p:nvPr/>
        </p:nvSpPr>
        <p:spPr>
          <a:xfrm>
            <a:off x="3962400" y="1828800"/>
            <a:ext cx="2758155"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Cambios en la tecnología</a:t>
            </a:r>
          </a:p>
        </p:txBody>
      </p:sp>
      <p:sp>
        <p:nvSpPr>
          <p:cNvPr id="285" name="Cambios en los precios de los recursos relevantes"/>
          <p:cNvSpPr txBox="1"/>
          <p:nvPr/>
        </p:nvSpPr>
        <p:spPr>
          <a:xfrm>
            <a:off x="3962400" y="2743200"/>
            <a:ext cx="54000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Cambios en los precios de los recursos relevantes</a:t>
            </a:r>
          </a:p>
        </p:txBody>
      </p:sp>
      <p:sp>
        <p:nvSpPr>
          <p:cNvPr id="286" name="Cambios en los precios alternativos"/>
          <p:cNvSpPr txBox="1"/>
          <p:nvPr/>
        </p:nvSpPr>
        <p:spPr>
          <a:xfrm>
            <a:off x="4022725" y="3622675"/>
            <a:ext cx="387626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Cambios en los precios alternativos</a:t>
            </a:r>
          </a:p>
        </p:txBody>
      </p:sp>
      <p:sp>
        <p:nvSpPr>
          <p:cNvPr id="287" name="Cambios en las expectativas del productor"/>
          <p:cNvSpPr txBox="1"/>
          <p:nvPr/>
        </p:nvSpPr>
        <p:spPr>
          <a:xfrm>
            <a:off x="4022725" y="4537075"/>
            <a:ext cx="4634841"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Cambios en las expectativas del productor</a:t>
            </a:r>
          </a:p>
        </p:txBody>
      </p:sp>
      <p:sp>
        <p:nvSpPr>
          <p:cNvPr id="288" name="Cambios en el número de productores"/>
          <p:cNvSpPr txBox="1"/>
          <p:nvPr/>
        </p:nvSpPr>
        <p:spPr>
          <a:xfrm>
            <a:off x="3962400" y="5334000"/>
            <a:ext cx="4182106"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b="1"/>
            </a:lvl1pPr>
          </a:lstStyle>
          <a:p>
            <a:r>
              <a:t>Cambios en el número de productores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tecedentes"/>
          <p:cNvSpPr txBox="1"/>
          <p:nvPr/>
        </p:nvSpPr>
        <p:spPr>
          <a:xfrm>
            <a:off x="4362450" y="404812"/>
            <a:ext cx="346710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40663">
              <a:defRPr sz="4131" b="1">
                <a:ln w="6249">
                  <a:solidFill>
                    <a:srgbClr val="000000"/>
                  </a:solidFill>
                </a:ln>
                <a:solidFill>
                  <a:srgbClr val="FFFFFF"/>
                </a:solidFill>
                <a:latin typeface="Arial"/>
                <a:ea typeface="Arial"/>
                <a:cs typeface="Arial"/>
                <a:sym typeface="Arial"/>
              </a:defRPr>
            </a:lvl1pPr>
          </a:lstStyle>
          <a:p>
            <a:r>
              <a:t>Antecedentes</a:t>
            </a:r>
          </a:p>
        </p:txBody>
      </p:sp>
      <p:sp>
        <p:nvSpPr>
          <p:cNvPr id="35" name="¿Por qué los tomates maduros cuestan más en enero que en agosto? Demanda y oferta.…"/>
          <p:cNvSpPr txBox="1"/>
          <p:nvPr/>
        </p:nvSpPr>
        <p:spPr>
          <a:xfrm>
            <a:off x="1523999" y="1465262"/>
            <a:ext cx="9144002" cy="3816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a:defRPr sz="2200">
                <a:latin typeface="Arial"/>
                <a:ea typeface="Arial"/>
                <a:cs typeface="Arial"/>
                <a:sym typeface="Arial"/>
              </a:defRPr>
            </a:pPr>
            <a:r>
              <a:rPr dirty="0"/>
              <a:t>¿</a:t>
            </a:r>
            <a:r>
              <a:rPr dirty="0" err="1"/>
              <a:t>Por</a:t>
            </a:r>
            <a:r>
              <a:rPr dirty="0"/>
              <a:t> </a:t>
            </a:r>
            <a:r>
              <a:rPr dirty="0" err="1"/>
              <a:t>qué</a:t>
            </a:r>
            <a:r>
              <a:rPr dirty="0"/>
              <a:t> </a:t>
            </a:r>
            <a:r>
              <a:rPr dirty="0" err="1"/>
              <a:t>los</a:t>
            </a:r>
            <a:r>
              <a:rPr dirty="0"/>
              <a:t> </a:t>
            </a:r>
            <a:r>
              <a:rPr dirty="0" err="1"/>
              <a:t>tomates</a:t>
            </a:r>
            <a:r>
              <a:rPr dirty="0"/>
              <a:t>  </a:t>
            </a:r>
            <a:r>
              <a:rPr dirty="0" err="1"/>
              <a:t>cuestan</a:t>
            </a:r>
            <a:r>
              <a:rPr dirty="0"/>
              <a:t> </a:t>
            </a:r>
            <a:r>
              <a:rPr dirty="0" err="1"/>
              <a:t>más</a:t>
            </a:r>
            <a:r>
              <a:rPr dirty="0"/>
              <a:t> </a:t>
            </a:r>
            <a:r>
              <a:rPr dirty="0" err="1"/>
              <a:t>en</a:t>
            </a:r>
            <a:r>
              <a:rPr dirty="0"/>
              <a:t> </a:t>
            </a:r>
            <a:r>
              <a:rPr dirty="0" err="1"/>
              <a:t>enero</a:t>
            </a:r>
            <a:r>
              <a:rPr dirty="0"/>
              <a:t> que </a:t>
            </a:r>
            <a:r>
              <a:rPr dirty="0" err="1"/>
              <a:t>en</a:t>
            </a:r>
            <a:r>
              <a:rPr dirty="0"/>
              <a:t> </a:t>
            </a:r>
            <a:r>
              <a:rPr dirty="0" err="1"/>
              <a:t>agosto</a:t>
            </a:r>
            <a:r>
              <a:rPr dirty="0"/>
              <a:t>? </a:t>
            </a:r>
            <a:r>
              <a:rPr dirty="0" err="1"/>
              <a:t>Demanda</a:t>
            </a:r>
            <a:r>
              <a:rPr dirty="0"/>
              <a:t> y </a:t>
            </a:r>
            <a:r>
              <a:rPr lang="es-MX" dirty="0" err="1"/>
              <a:t>O</a:t>
            </a:r>
            <a:r>
              <a:rPr dirty="0" err="1"/>
              <a:t>ferta</a:t>
            </a:r>
            <a:r>
              <a:rPr dirty="0"/>
              <a:t>.</a:t>
            </a:r>
          </a:p>
          <a:p>
            <a:pPr algn="l">
              <a:defRPr sz="2200">
                <a:latin typeface="Arial"/>
                <a:ea typeface="Arial"/>
                <a:cs typeface="Arial"/>
                <a:sym typeface="Arial"/>
              </a:defRPr>
            </a:pPr>
            <a:endParaRPr dirty="0"/>
          </a:p>
          <a:p>
            <a:pPr algn="l">
              <a:defRPr sz="2200">
                <a:latin typeface="Arial"/>
                <a:ea typeface="Arial"/>
                <a:cs typeface="Arial"/>
                <a:sym typeface="Arial"/>
              </a:defRPr>
            </a:pPr>
            <a:r>
              <a:rPr dirty="0"/>
              <a:t>¿</a:t>
            </a:r>
            <a:r>
              <a:rPr dirty="0" err="1"/>
              <a:t>Por</a:t>
            </a:r>
            <a:r>
              <a:rPr dirty="0"/>
              <a:t> </a:t>
            </a:r>
            <a:r>
              <a:rPr dirty="0" err="1"/>
              <a:t>qué</a:t>
            </a:r>
            <a:r>
              <a:rPr dirty="0"/>
              <a:t> las </a:t>
            </a:r>
            <a:r>
              <a:rPr dirty="0" err="1"/>
              <a:t>rosas</a:t>
            </a:r>
            <a:r>
              <a:rPr dirty="0"/>
              <a:t> </a:t>
            </a:r>
            <a:r>
              <a:rPr dirty="0" err="1"/>
              <a:t>cuestan</a:t>
            </a:r>
            <a:r>
              <a:rPr dirty="0"/>
              <a:t> </a:t>
            </a:r>
            <a:r>
              <a:rPr dirty="0" err="1"/>
              <a:t>más</a:t>
            </a:r>
            <a:r>
              <a:rPr dirty="0"/>
              <a:t> el </a:t>
            </a:r>
            <a:r>
              <a:rPr dirty="0" err="1"/>
              <a:t>día</a:t>
            </a:r>
            <a:r>
              <a:rPr dirty="0"/>
              <a:t> de San </a:t>
            </a:r>
            <a:r>
              <a:rPr dirty="0" err="1"/>
              <a:t>Valentín</a:t>
            </a:r>
            <a:r>
              <a:rPr dirty="0"/>
              <a:t> que </a:t>
            </a:r>
            <a:r>
              <a:rPr dirty="0" err="1"/>
              <a:t>en</a:t>
            </a:r>
            <a:r>
              <a:rPr dirty="0"/>
              <a:t> el resto del </a:t>
            </a:r>
            <a:r>
              <a:rPr dirty="0" err="1"/>
              <a:t>año</a:t>
            </a:r>
            <a:r>
              <a:rPr dirty="0"/>
              <a:t>? </a:t>
            </a:r>
            <a:r>
              <a:rPr dirty="0" err="1"/>
              <a:t>Demanda</a:t>
            </a:r>
            <a:r>
              <a:rPr dirty="0"/>
              <a:t> y </a:t>
            </a:r>
            <a:r>
              <a:rPr lang="es-MX" dirty="0" err="1"/>
              <a:t>O</a:t>
            </a:r>
            <a:r>
              <a:rPr dirty="0" err="1"/>
              <a:t>ferta</a:t>
            </a:r>
            <a:r>
              <a:rPr dirty="0"/>
              <a:t>.</a:t>
            </a:r>
          </a:p>
          <a:p>
            <a:pPr algn="l">
              <a:defRPr sz="2200">
                <a:latin typeface="Arial"/>
                <a:ea typeface="Arial"/>
                <a:cs typeface="Arial"/>
                <a:sym typeface="Arial"/>
              </a:defRPr>
            </a:pPr>
            <a:endParaRPr dirty="0"/>
          </a:p>
          <a:p>
            <a:pPr algn="l">
              <a:defRPr sz="2200">
                <a:latin typeface="Arial"/>
                <a:ea typeface="Arial"/>
                <a:cs typeface="Arial"/>
                <a:sym typeface="Arial"/>
              </a:defRPr>
            </a:pPr>
            <a:r>
              <a:rPr dirty="0"/>
              <a:t>¿</a:t>
            </a:r>
            <a:r>
              <a:rPr dirty="0" err="1"/>
              <a:t>Por</a:t>
            </a:r>
            <a:r>
              <a:rPr dirty="0"/>
              <a:t> </a:t>
            </a:r>
            <a:r>
              <a:rPr dirty="0" err="1"/>
              <a:t>qué</a:t>
            </a:r>
            <a:r>
              <a:rPr dirty="0"/>
              <a:t> </a:t>
            </a:r>
            <a:r>
              <a:rPr dirty="0" err="1"/>
              <a:t>los</a:t>
            </a:r>
            <a:r>
              <a:rPr dirty="0"/>
              <a:t> </a:t>
            </a:r>
            <a:r>
              <a:rPr dirty="0" err="1"/>
              <a:t>contadores</a:t>
            </a:r>
            <a:r>
              <a:rPr dirty="0"/>
              <a:t> </a:t>
            </a:r>
            <a:r>
              <a:rPr dirty="0" err="1"/>
              <a:t>ganan</a:t>
            </a:r>
            <a:r>
              <a:rPr dirty="0"/>
              <a:t> </a:t>
            </a:r>
            <a:r>
              <a:rPr dirty="0" err="1"/>
              <a:t>más</a:t>
            </a:r>
            <a:r>
              <a:rPr dirty="0"/>
              <a:t> que </a:t>
            </a:r>
            <a:r>
              <a:rPr dirty="0" err="1"/>
              <a:t>los</a:t>
            </a:r>
            <a:r>
              <a:rPr dirty="0"/>
              <a:t> </a:t>
            </a:r>
            <a:r>
              <a:rPr dirty="0" err="1"/>
              <a:t>carteros</a:t>
            </a:r>
            <a:r>
              <a:rPr dirty="0"/>
              <a:t>? </a:t>
            </a:r>
            <a:r>
              <a:rPr dirty="0" err="1"/>
              <a:t>Demanda</a:t>
            </a:r>
            <a:r>
              <a:rPr dirty="0"/>
              <a:t> y </a:t>
            </a:r>
            <a:r>
              <a:rPr lang="es-MX" dirty="0" err="1"/>
              <a:t>O</a:t>
            </a:r>
            <a:r>
              <a:rPr dirty="0" err="1"/>
              <a:t>ferta</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La </a:t>
            </a:r>
            <a:r>
              <a:rPr lang="es-MX" dirty="0" err="1"/>
              <a:t>D</a:t>
            </a:r>
            <a:r>
              <a:rPr dirty="0" err="1"/>
              <a:t>emanda</a:t>
            </a:r>
            <a:r>
              <a:rPr dirty="0"/>
              <a:t> y la </a:t>
            </a:r>
            <a:r>
              <a:rPr lang="es-MX" dirty="0" err="1"/>
              <a:t>O</a:t>
            </a:r>
            <a:r>
              <a:rPr dirty="0" err="1"/>
              <a:t>ferta</a:t>
            </a:r>
            <a:r>
              <a:rPr dirty="0"/>
              <a:t> son las </a:t>
            </a:r>
            <a:r>
              <a:rPr dirty="0" err="1"/>
              <a:t>herramientas</a:t>
            </a:r>
            <a:r>
              <a:rPr dirty="0"/>
              <a:t> </a:t>
            </a:r>
            <a:r>
              <a:rPr dirty="0" err="1"/>
              <a:t>más</a:t>
            </a:r>
            <a:r>
              <a:rPr dirty="0"/>
              <a:t> </a:t>
            </a:r>
            <a:r>
              <a:rPr dirty="0" err="1"/>
              <a:t>fundamentales</a:t>
            </a:r>
            <a:r>
              <a:rPr dirty="0"/>
              <a:t> y </a:t>
            </a:r>
            <a:r>
              <a:rPr dirty="0" err="1"/>
              <a:t>poderosas</a:t>
            </a:r>
            <a:r>
              <a:rPr dirty="0"/>
              <a:t> de </a:t>
            </a:r>
            <a:r>
              <a:rPr dirty="0" err="1"/>
              <a:t>toda</a:t>
            </a:r>
            <a:r>
              <a:rPr dirty="0"/>
              <a:t> la </a:t>
            </a:r>
            <a:r>
              <a:rPr dirty="0" err="1"/>
              <a:t>economía</a:t>
            </a:r>
            <a:r>
              <a:rPr sz="1800" dirty="0"/>
              <a:t>.</a:t>
            </a:r>
          </a:p>
        </p:txBody>
      </p:sp>
      <p:pic>
        <p:nvPicPr>
          <p:cNvPr id="36" name="FEB14" descr="FEB14"/>
          <p:cNvPicPr>
            <a:picLocks noChangeAspect="1"/>
          </p:cNvPicPr>
          <p:nvPr/>
        </p:nvPicPr>
        <p:blipFill>
          <a:blip r:embed="rId3"/>
          <a:stretch>
            <a:fillRect/>
          </a:stretch>
        </p:blipFill>
        <p:spPr>
          <a:xfrm>
            <a:off x="76200" y="4221162"/>
            <a:ext cx="1371600" cy="19050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1"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292" name="Cambios en la tecnología"/>
          <p:cNvSpPr txBox="1"/>
          <p:nvPr/>
        </p:nvSpPr>
        <p:spPr>
          <a:xfrm>
            <a:off x="2938462" y="330200"/>
            <a:ext cx="6315076"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40079">
              <a:defRPr sz="3570">
                <a:ln w="4667">
                  <a:solidFill>
                    <a:srgbClr val="FFFFFF"/>
                  </a:solidFill>
                </a:ln>
                <a:solidFill>
                  <a:srgbClr val="FFFFFF"/>
                </a:solidFill>
                <a:latin typeface="Arial Black"/>
                <a:ea typeface="Arial Black"/>
                <a:cs typeface="Arial Black"/>
                <a:sym typeface="Arial Black"/>
              </a:defRPr>
            </a:lvl1pPr>
          </a:lstStyle>
          <a:p>
            <a:r>
              <a:t>Cambios en la tecnología</a:t>
            </a:r>
          </a:p>
        </p:txBody>
      </p:sp>
      <p:sp>
        <p:nvSpPr>
          <p:cNvPr id="293" name="Si se descubre una tecnología más eficiente, los costos de producción disminuirán, y los proveedores estarán más dispuestos y en mejores posibilidades de ofrecer el bien a cada uno de los diferentes precios. En consecuencia la oferta aumentará."/>
          <p:cNvSpPr txBox="1"/>
          <p:nvPr/>
        </p:nvSpPr>
        <p:spPr>
          <a:xfrm>
            <a:off x="2773362" y="1425574"/>
            <a:ext cx="6645276"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Si se </a:t>
            </a:r>
            <a:r>
              <a:rPr dirty="0" err="1"/>
              <a:t>descubre</a:t>
            </a:r>
            <a:r>
              <a:rPr dirty="0"/>
              <a:t> </a:t>
            </a:r>
            <a:r>
              <a:rPr dirty="0" err="1"/>
              <a:t>una</a:t>
            </a:r>
            <a:r>
              <a:rPr dirty="0"/>
              <a:t> </a:t>
            </a:r>
            <a:r>
              <a:rPr dirty="0" err="1"/>
              <a:t>tecnología</a:t>
            </a:r>
            <a:r>
              <a:rPr dirty="0"/>
              <a:t> </a:t>
            </a:r>
            <a:r>
              <a:rPr dirty="0" err="1"/>
              <a:t>más</a:t>
            </a:r>
            <a:r>
              <a:rPr dirty="0"/>
              <a:t> </a:t>
            </a:r>
            <a:r>
              <a:rPr dirty="0" err="1"/>
              <a:t>eficiente</a:t>
            </a:r>
            <a:r>
              <a:rPr dirty="0"/>
              <a:t>, </a:t>
            </a:r>
            <a:r>
              <a:rPr dirty="0" err="1"/>
              <a:t>los</a:t>
            </a:r>
            <a:r>
              <a:rPr dirty="0"/>
              <a:t> </a:t>
            </a:r>
            <a:r>
              <a:rPr dirty="0" err="1"/>
              <a:t>costos</a:t>
            </a:r>
            <a:r>
              <a:rPr dirty="0"/>
              <a:t> de </a:t>
            </a:r>
            <a:r>
              <a:rPr dirty="0" err="1"/>
              <a:t>producción</a:t>
            </a:r>
            <a:r>
              <a:rPr dirty="0"/>
              <a:t> </a:t>
            </a:r>
            <a:r>
              <a:rPr dirty="0" err="1"/>
              <a:t>disminuirán</a:t>
            </a:r>
            <a:r>
              <a:rPr dirty="0"/>
              <a:t>, y </a:t>
            </a:r>
            <a:r>
              <a:rPr dirty="0" err="1"/>
              <a:t>los</a:t>
            </a:r>
            <a:r>
              <a:rPr dirty="0"/>
              <a:t> </a:t>
            </a:r>
            <a:r>
              <a:rPr lang="es-MX" dirty="0"/>
              <a:t>oferentes</a:t>
            </a:r>
            <a:r>
              <a:rPr dirty="0"/>
              <a:t> </a:t>
            </a:r>
            <a:r>
              <a:rPr dirty="0" err="1"/>
              <a:t>estarán</a:t>
            </a:r>
            <a:r>
              <a:rPr dirty="0"/>
              <a:t> </a:t>
            </a:r>
            <a:r>
              <a:rPr dirty="0" err="1"/>
              <a:t>más</a:t>
            </a:r>
            <a:r>
              <a:rPr dirty="0"/>
              <a:t> </a:t>
            </a:r>
            <a:r>
              <a:rPr dirty="0" err="1"/>
              <a:t>dispuestos</a:t>
            </a:r>
            <a:r>
              <a:rPr dirty="0"/>
              <a:t> y </a:t>
            </a:r>
            <a:r>
              <a:rPr dirty="0" err="1"/>
              <a:t>en</a:t>
            </a:r>
            <a:r>
              <a:rPr dirty="0"/>
              <a:t> </a:t>
            </a:r>
            <a:r>
              <a:rPr dirty="0" err="1"/>
              <a:t>mejores</a:t>
            </a:r>
            <a:r>
              <a:rPr dirty="0"/>
              <a:t> </a:t>
            </a:r>
            <a:r>
              <a:rPr dirty="0" err="1"/>
              <a:t>posibilidades</a:t>
            </a:r>
            <a:r>
              <a:rPr dirty="0"/>
              <a:t> de </a:t>
            </a:r>
            <a:r>
              <a:rPr dirty="0" err="1"/>
              <a:t>ofrecer</a:t>
            </a:r>
            <a:r>
              <a:rPr dirty="0"/>
              <a:t> el </a:t>
            </a:r>
            <a:r>
              <a:rPr dirty="0" err="1"/>
              <a:t>bien</a:t>
            </a:r>
            <a:r>
              <a:rPr dirty="0"/>
              <a:t> a </a:t>
            </a:r>
            <a:r>
              <a:rPr dirty="0" err="1"/>
              <a:t>cada</a:t>
            </a:r>
            <a:r>
              <a:rPr dirty="0"/>
              <a:t> </a:t>
            </a:r>
            <a:r>
              <a:rPr dirty="0" err="1"/>
              <a:t>uno</a:t>
            </a:r>
            <a:r>
              <a:rPr dirty="0"/>
              <a:t> de </a:t>
            </a:r>
            <a:r>
              <a:rPr dirty="0" err="1"/>
              <a:t>los</a:t>
            </a:r>
            <a:r>
              <a:rPr dirty="0"/>
              <a:t> </a:t>
            </a:r>
            <a:r>
              <a:rPr dirty="0" err="1"/>
              <a:t>diferentes</a:t>
            </a:r>
            <a:r>
              <a:rPr dirty="0"/>
              <a:t> </a:t>
            </a:r>
            <a:r>
              <a:rPr dirty="0" err="1"/>
              <a:t>precios</a:t>
            </a:r>
            <a:r>
              <a:rPr dirty="0"/>
              <a:t>. </a:t>
            </a:r>
            <a:r>
              <a:rPr dirty="0" err="1"/>
              <a:t>En</a:t>
            </a:r>
            <a:r>
              <a:rPr dirty="0"/>
              <a:t> </a:t>
            </a:r>
            <a:r>
              <a:rPr dirty="0" err="1"/>
              <a:t>consecuencia</a:t>
            </a:r>
            <a:r>
              <a:rPr dirty="0"/>
              <a:t> la </a:t>
            </a:r>
            <a:r>
              <a:rPr dirty="0" err="1"/>
              <a:t>oferta</a:t>
            </a:r>
            <a:r>
              <a:rPr dirty="0"/>
              <a:t> </a:t>
            </a:r>
            <a:r>
              <a:rPr dirty="0" err="1"/>
              <a:t>aumentará</a:t>
            </a:r>
            <a:r>
              <a:rPr dirty="0"/>
              <a:t>.</a:t>
            </a:r>
          </a:p>
        </p:txBody>
      </p:sp>
      <p:pic>
        <p:nvPicPr>
          <p:cNvPr id="294" name="SCIEQ002" descr="SCIEQ002"/>
          <p:cNvPicPr>
            <a:picLocks noChangeAspect="1"/>
          </p:cNvPicPr>
          <p:nvPr/>
        </p:nvPicPr>
        <p:blipFill>
          <a:blip r:embed="rId3"/>
          <a:stretch>
            <a:fillRect/>
          </a:stretch>
        </p:blipFill>
        <p:spPr>
          <a:xfrm>
            <a:off x="2159000" y="3793331"/>
            <a:ext cx="2786063" cy="1938338"/>
          </a:xfrm>
          <a:prstGeom prst="rect">
            <a:avLst/>
          </a:prstGeom>
          <a:ln w="12700">
            <a:miter lim="400000"/>
          </a:ln>
        </p:spPr>
      </p:pic>
      <p:pic>
        <p:nvPicPr>
          <p:cNvPr id="295" name="MENO034" descr="MENO034"/>
          <p:cNvPicPr>
            <a:picLocks noChangeAspect="1"/>
          </p:cNvPicPr>
          <p:nvPr/>
        </p:nvPicPr>
        <p:blipFill>
          <a:blip r:embed="rId4"/>
          <a:stretch>
            <a:fillRect/>
          </a:stretch>
        </p:blipFill>
        <p:spPr>
          <a:xfrm>
            <a:off x="6731000" y="3810000"/>
            <a:ext cx="2819400" cy="190500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8"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299" name="Cambios en los precios de los recursos relevantes"/>
          <p:cNvSpPr txBox="1"/>
          <p:nvPr/>
        </p:nvSpPr>
        <p:spPr>
          <a:xfrm>
            <a:off x="2629296" y="311546"/>
            <a:ext cx="6933408" cy="780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374904">
              <a:defRPr sz="2091">
                <a:ln w="1601">
                  <a:solidFill>
                    <a:srgbClr val="FFFFFF"/>
                  </a:solidFill>
                </a:ln>
                <a:solidFill>
                  <a:srgbClr val="FFFFFF"/>
                </a:solidFill>
                <a:latin typeface="Arial Black"/>
                <a:ea typeface="Arial Black"/>
                <a:cs typeface="Arial Black"/>
                <a:sym typeface="Arial Black"/>
              </a:defRPr>
            </a:lvl1pPr>
          </a:lstStyle>
          <a:p>
            <a:r>
              <a:t>Cambios en los precios de los recursos relevantes</a:t>
            </a:r>
          </a:p>
        </p:txBody>
      </p:sp>
      <p:sp>
        <p:nvSpPr>
          <p:cNvPr id="300" name="Son los recursos utilizados para producir un bien, si el precio de este recurso disminuye, reducirá el costo de producción, por lo tanto los productores estarán más que dispuestos y en posibilidades de aumentar la oferta y viceversa si el precio se incrementa."/>
          <p:cNvSpPr txBox="1"/>
          <p:nvPr/>
        </p:nvSpPr>
        <p:spPr>
          <a:xfrm>
            <a:off x="2002557" y="1450974"/>
            <a:ext cx="8186887"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Son </a:t>
            </a:r>
            <a:r>
              <a:rPr dirty="0" err="1"/>
              <a:t>los</a:t>
            </a:r>
            <a:r>
              <a:rPr dirty="0"/>
              <a:t> </a:t>
            </a:r>
            <a:r>
              <a:rPr dirty="0" err="1"/>
              <a:t>recursos</a:t>
            </a:r>
            <a:r>
              <a:rPr dirty="0"/>
              <a:t> </a:t>
            </a:r>
            <a:r>
              <a:rPr dirty="0" err="1"/>
              <a:t>utilizados</a:t>
            </a:r>
            <a:r>
              <a:rPr dirty="0"/>
              <a:t> para </a:t>
            </a:r>
            <a:r>
              <a:rPr dirty="0" err="1"/>
              <a:t>producir</a:t>
            </a:r>
            <a:r>
              <a:rPr dirty="0"/>
              <a:t> un </a:t>
            </a:r>
            <a:r>
              <a:rPr dirty="0" err="1"/>
              <a:t>bien</a:t>
            </a:r>
            <a:r>
              <a:rPr dirty="0"/>
              <a:t>, </a:t>
            </a:r>
            <a:r>
              <a:rPr dirty="0" err="1"/>
              <a:t>si</a:t>
            </a:r>
            <a:r>
              <a:rPr dirty="0"/>
              <a:t> el </a:t>
            </a:r>
            <a:r>
              <a:rPr dirty="0" err="1"/>
              <a:t>precio</a:t>
            </a:r>
            <a:r>
              <a:rPr dirty="0"/>
              <a:t> de </a:t>
            </a:r>
            <a:r>
              <a:rPr dirty="0" err="1"/>
              <a:t>este</a:t>
            </a:r>
            <a:r>
              <a:rPr dirty="0"/>
              <a:t> </a:t>
            </a:r>
            <a:r>
              <a:rPr dirty="0" err="1"/>
              <a:t>recurso</a:t>
            </a:r>
            <a:r>
              <a:rPr dirty="0"/>
              <a:t> </a:t>
            </a:r>
            <a:r>
              <a:rPr dirty="0" err="1"/>
              <a:t>disminuye</a:t>
            </a:r>
            <a:r>
              <a:rPr dirty="0"/>
              <a:t>, </a:t>
            </a:r>
            <a:r>
              <a:rPr dirty="0" err="1"/>
              <a:t>reducirá</a:t>
            </a:r>
            <a:r>
              <a:rPr dirty="0"/>
              <a:t> el </a:t>
            </a:r>
            <a:r>
              <a:rPr dirty="0" err="1"/>
              <a:t>costo</a:t>
            </a:r>
            <a:r>
              <a:rPr dirty="0"/>
              <a:t> de </a:t>
            </a:r>
            <a:r>
              <a:rPr dirty="0" err="1"/>
              <a:t>producción</a:t>
            </a:r>
            <a:r>
              <a:rPr dirty="0"/>
              <a:t>, </a:t>
            </a:r>
            <a:r>
              <a:rPr dirty="0" err="1"/>
              <a:t>por</a:t>
            </a:r>
            <a:r>
              <a:rPr dirty="0"/>
              <a:t> lo </a:t>
            </a:r>
            <a:r>
              <a:rPr dirty="0" err="1"/>
              <a:t>tanto</a:t>
            </a:r>
            <a:r>
              <a:rPr dirty="0"/>
              <a:t> </a:t>
            </a:r>
            <a:r>
              <a:rPr dirty="0" err="1"/>
              <a:t>los</a:t>
            </a:r>
            <a:r>
              <a:rPr dirty="0"/>
              <a:t> </a:t>
            </a:r>
            <a:r>
              <a:rPr lang="es-MX" dirty="0"/>
              <a:t>oferentes</a:t>
            </a:r>
            <a:r>
              <a:rPr dirty="0"/>
              <a:t> </a:t>
            </a:r>
            <a:r>
              <a:rPr dirty="0" err="1"/>
              <a:t>estarán</a:t>
            </a:r>
            <a:r>
              <a:rPr dirty="0"/>
              <a:t> </a:t>
            </a:r>
            <a:r>
              <a:rPr dirty="0" err="1"/>
              <a:t>más</a:t>
            </a:r>
            <a:r>
              <a:rPr dirty="0"/>
              <a:t> que </a:t>
            </a:r>
            <a:r>
              <a:rPr dirty="0" err="1"/>
              <a:t>dispuestos</a:t>
            </a:r>
            <a:r>
              <a:rPr dirty="0"/>
              <a:t> y </a:t>
            </a:r>
            <a:r>
              <a:rPr dirty="0" err="1"/>
              <a:t>en</a:t>
            </a:r>
            <a:r>
              <a:rPr dirty="0"/>
              <a:t> </a:t>
            </a:r>
            <a:r>
              <a:rPr dirty="0" err="1"/>
              <a:t>posibilidades</a:t>
            </a:r>
            <a:r>
              <a:rPr dirty="0"/>
              <a:t> de </a:t>
            </a:r>
            <a:r>
              <a:rPr dirty="0" err="1"/>
              <a:t>aumentar</a:t>
            </a:r>
            <a:r>
              <a:rPr dirty="0"/>
              <a:t> la </a:t>
            </a:r>
            <a:r>
              <a:rPr dirty="0" err="1"/>
              <a:t>oferta</a:t>
            </a:r>
            <a:r>
              <a:rPr dirty="0"/>
              <a:t> y </a:t>
            </a:r>
            <a:r>
              <a:rPr dirty="0" err="1"/>
              <a:t>viceversa</a:t>
            </a:r>
            <a:r>
              <a:rPr dirty="0"/>
              <a:t> </a:t>
            </a:r>
            <a:r>
              <a:rPr dirty="0" err="1"/>
              <a:t>si</a:t>
            </a:r>
            <a:r>
              <a:rPr dirty="0"/>
              <a:t> el </a:t>
            </a:r>
            <a:r>
              <a:rPr dirty="0" err="1"/>
              <a:t>precio</a:t>
            </a:r>
            <a:r>
              <a:rPr dirty="0"/>
              <a:t> se </a:t>
            </a:r>
            <a:r>
              <a:rPr dirty="0" err="1"/>
              <a:t>incrementa</a:t>
            </a:r>
            <a:r>
              <a:rPr dirty="0"/>
              <a:t>.</a:t>
            </a:r>
          </a:p>
        </p:txBody>
      </p:sp>
      <p:pic>
        <p:nvPicPr>
          <p:cNvPr id="301" name="CONSM011" descr="CONSM011"/>
          <p:cNvPicPr>
            <a:picLocks noChangeAspect="1"/>
          </p:cNvPicPr>
          <p:nvPr/>
        </p:nvPicPr>
        <p:blipFill>
          <a:blip r:embed="rId3"/>
          <a:stretch>
            <a:fillRect/>
          </a:stretch>
        </p:blipFill>
        <p:spPr>
          <a:xfrm>
            <a:off x="3995737" y="3543049"/>
            <a:ext cx="4200526" cy="213360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4"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305" name="Cambios en los precios de los bienes alternativos"/>
          <p:cNvSpPr txBox="1"/>
          <p:nvPr/>
        </p:nvSpPr>
        <p:spPr>
          <a:xfrm>
            <a:off x="2324100" y="228600"/>
            <a:ext cx="6954094" cy="87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29768">
              <a:defRPr sz="2397">
                <a:ln w="2104">
                  <a:solidFill>
                    <a:srgbClr val="FFFFFF"/>
                  </a:solidFill>
                </a:ln>
                <a:solidFill>
                  <a:srgbClr val="FFFFFF"/>
                </a:solidFill>
                <a:latin typeface="Arial Black"/>
                <a:ea typeface="Arial Black"/>
                <a:cs typeface="Arial Black"/>
                <a:sym typeface="Arial Black"/>
              </a:defRPr>
            </a:lvl1pPr>
          </a:lstStyle>
          <a:p>
            <a:r>
              <a:t>Cambios en los precios de los bienes alternativos</a:t>
            </a:r>
          </a:p>
        </p:txBody>
      </p:sp>
      <p:sp>
        <p:nvSpPr>
          <p:cNvPr id="306" name="Los bienes alternativos son aquellos que se utilizan para producir otros bienes o usos. Si el precio del bien alternativo se incrementa se tendrá una desmotivación para el productor y viceversa si el precio del bien alternativo disminuye, hará más atractivo la actividad del productor."/>
          <p:cNvSpPr txBox="1"/>
          <p:nvPr/>
        </p:nvSpPr>
        <p:spPr>
          <a:xfrm>
            <a:off x="2157213" y="1400175"/>
            <a:ext cx="7877573"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Los </a:t>
            </a:r>
            <a:r>
              <a:rPr dirty="0" err="1"/>
              <a:t>bienes</a:t>
            </a:r>
            <a:r>
              <a:rPr dirty="0"/>
              <a:t> </a:t>
            </a:r>
            <a:r>
              <a:rPr dirty="0" err="1"/>
              <a:t>alternativos</a:t>
            </a:r>
            <a:r>
              <a:rPr dirty="0"/>
              <a:t> son </a:t>
            </a:r>
            <a:r>
              <a:rPr dirty="0" err="1"/>
              <a:t>aquellos</a:t>
            </a:r>
            <a:r>
              <a:rPr dirty="0"/>
              <a:t> que se </a:t>
            </a:r>
            <a:r>
              <a:rPr dirty="0" err="1"/>
              <a:t>utilizan</a:t>
            </a:r>
            <a:r>
              <a:rPr dirty="0"/>
              <a:t> para </a:t>
            </a:r>
            <a:r>
              <a:rPr dirty="0" err="1"/>
              <a:t>producir</a:t>
            </a:r>
            <a:r>
              <a:rPr dirty="0"/>
              <a:t> </a:t>
            </a:r>
            <a:r>
              <a:rPr dirty="0" err="1"/>
              <a:t>otros</a:t>
            </a:r>
            <a:r>
              <a:rPr dirty="0"/>
              <a:t> </a:t>
            </a:r>
            <a:r>
              <a:rPr dirty="0" err="1"/>
              <a:t>bienes</a:t>
            </a:r>
            <a:r>
              <a:rPr dirty="0"/>
              <a:t> o </a:t>
            </a:r>
            <a:r>
              <a:rPr dirty="0" err="1"/>
              <a:t>usos</a:t>
            </a:r>
            <a:r>
              <a:rPr dirty="0"/>
              <a:t>. </a:t>
            </a:r>
            <a:endParaRPr lang="es-MX" dirty="0"/>
          </a:p>
          <a:p>
            <a:endParaRPr lang="es-MX" dirty="0"/>
          </a:p>
          <a:p>
            <a:r>
              <a:rPr dirty="0"/>
              <a:t>Si el </a:t>
            </a:r>
            <a:r>
              <a:rPr dirty="0" err="1"/>
              <a:t>precio</a:t>
            </a:r>
            <a:r>
              <a:rPr dirty="0"/>
              <a:t> del </a:t>
            </a:r>
            <a:r>
              <a:rPr dirty="0" err="1"/>
              <a:t>bien</a:t>
            </a:r>
            <a:r>
              <a:rPr dirty="0"/>
              <a:t> </a:t>
            </a:r>
            <a:r>
              <a:rPr dirty="0" err="1"/>
              <a:t>alternativo</a:t>
            </a:r>
            <a:r>
              <a:rPr dirty="0"/>
              <a:t> se </a:t>
            </a:r>
            <a:r>
              <a:rPr dirty="0" err="1"/>
              <a:t>incrementa</a:t>
            </a:r>
            <a:r>
              <a:rPr dirty="0"/>
              <a:t> se </a:t>
            </a:r>
            <a:r>
              <a:rPr dirty="0" err="1"/>
              <a:t>tendrá</a:t>
            </a:r>
            <a:r>
              <a:rPr dirty="0"/>
              <a:t> </a:t>
            </a:r>
            <a:r>
              <a:rPr dirty="0" err="1"/>
              <a:t>una</a:t>
            </a:r>
            <a:r>
              <a:rPr dirty="0"/>
              <a:t> </a:t>
            </a:r>
            <a:r>
              <a:rPr dirty="0" err="1"/>
              <a:t>desmotivación</a:t>
            </a:r>
            <a:r>
              <a:rPr dirty="0"/>
              <a:t> para el </a:t>
            </a:r>
            <a:r>
              <a:rPr dirty="0" err="1"/>
              <a:t>productor</a:t>
            </a:r>
            <a:r>
              <a:rPr dirty="0"/>
              <a:t> y </a:t>
            </a:r>
            <a:r>
              <a:rPr dirty="0" err="1"/>
              <a:t>viceversa</a:t>
            </a:r>
            <a:r>
              <a:rPr dirty="0"/>
              <a:t> </a:t>
            </a:r>
            <a:r>
              <a:rPr dirty="0" err="1"/>
              <a:t>si</a:t>
            </a:r>
            <a:r>
              <a:rPr dirty="0"/>
              <a:t> el </a:t>
            </a:r>
            <a:r>
              <a:rPr dirty="0" err="1"/>
              <a:t>precio</a:t>
            </a:r>
            <a:r>
              <a:rPr dirty="0"/>
              <a:t> del </a:t>
            </a:r>
            <a:r>
              <a:rPr dirty="0" err="1"/>
              <a:t>bien</a:t>
            </a:r>
            <a:r>
              <a:rPr dirty="0"/>
              <a:t> </a:t>
            </a:r>
            <a:r>
              <a:rPr dirty="0" err="1"/>
              <a:t>alternativo</a:t>
            </a:r>
            <a:r>
              <a:rPr dirty="0"/>
              <a:t> </a:t>
            </a:r>
            <a:r>
              <a:rPr dirty="0" err="1"/>
              <a:t>disminuye</a:t>
            </a:r>
            <a:r>
              <a:rPr dirty="0"/>
              <a:t>, </a:t>
            </a:r>
            <a:r>
              <a:rPr dirty="0" err="1"/>
              <a:t>hará</a:t>
            </a:r>
            <a:r>
              <a:rPr dirty="0"/>
              <a:t> </a:t>
            </a:r>
            <a:r>
              <a:rPr dirty="0" err="1"/>
              <a:t>más</a:t>
            </a:r>
            <a:r>
              <a:rPr dirty="0"/>
              <a:t> </a:t>
            </a:r>
            <a:r>
              <a:rPr dirty="0" err="1"/>
              <a:t>atractivo</a:t>
            </a:r>
            <a:r>
              <a:rPr dirty="0"/>
              <a:t> la </a:t>
            </a:r>
            <a:r>
              <a:rPr dirty="0" err="1"/>
              <a:t>actividad</a:t>
            </a:r>
            <a:r>
              <a:rPr dirty="0"/>
              <a:t> del </a:t>
            </a:r>
            <a:r>
              <a:rPr dirty="0" err="1"/>
              <a:t>productor</a:t>
            </a:r>
            <a:r>
              <a:rPr dirty="0"/>
              <a:t>.</a:t>
            </a:r>
          </a:p>
        </p:txBody>
      </p:sp>
      <p:pic>
        <p:nvPicPr>
          <p:cNvPr id="307" name="CONSM004" descr="CONSM004"/>
          <p:cNvPicPr>
            <a:picLocks noChangeAspect="1"/>
          </p:cNvPicPr>
          <p:nvPr/>
        </p:nvPicPr>
        <p:blipFill>
          <a:blip r:embed="rId3"/>
          <a:stretch>
            <a:fillRect/>
          </a:stretch>
        </p:blipFill>
        <p:spPr>
          <a:xfrm>
            <a:off x="4200946" y="3842577"/>
            <a:ext cx="3200401" cy="185261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10"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311" name="Cambios en las expectativas del productor"/>
          <p:cNvSpPr txBox="1"/>
          <p:nvPr/>
        </p:nvSpPr>
        <p:spPr>
          <a:xfrm>
            <a:off x="1917700" y="368300"/>
            <a:ext cx="8037315"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475487">
              <a:defRPr sz="2651">
                <a:ln w="2575">
                  <a:solidFill>
                    <a:srgbClr val="FFFFFF"/>
                  </a:solidFill>
                </a:ln>
                <a:solidFill>
                  <a:srgbClr val="FFFFFF"/>
                </a:solidFill>
                <a:latin typeface="Arial Black"/>
                <a:ea typeface="Arial Black"/>
                <a:cs typeface="Arial Black"/>
                <a:sym typeface="Arial Black"/>
              </a:defRPr>
            </a:lvl1pPr>
          </a:lstStyle>
          <a:p>
            <a:r>
              <a:t>Cambios en las expectativas del productor</a:t>
            </a:r>
          </a:p>
        </p:txBody>
      </p:sp>
      <p:sp>
        <p:nvSpPr>
          <p:cNvPr id="312" name="Los cambios en la expectativas del productor en relación con los factores del mercado pueden cambiar la oferta actual. Por ejemplo si se espera un clima apropiado para la cosecha, el productor responderá con una mayor producción y lo contrario producirá un efecto negativo al productor."/>
          <p:cNvSpPr txBox="1"/>
          <p:nvPr/>
        </p:nvSpPr>
        <p:spPr>
          <a:xfrm>
            <a:off x="2355080" y="1438207"/>
            <a:ext cx="7481839" cy="2800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Los </a:t>
            </a:r>
            <a:r>
              <a:rPr dirty="0" err="1"/>
              <a:t>cambios</a:t>
            </a:r>
            <a:r>
              <a:rPr dirty="0"/>
              <a:t> </a:t>
            </a:r>
            <a:r>
              <a:rPr dirty="0" err="1"/>
              <a:t>en</a:t>
            </a:r>
            <a:r>
              <a:rPr dirty="0"/>
              <a:t> la </a:t>
            </a:r>
            <a:r>
              <a:rPr dirty="0" err="1"/>
              <a:t>expectativas</a:t>
            </a:r>
            <a:r>
              <a:rPr dirty="0"/>
              <a:t> del </a:t>
            </a:r>
            <a:r>
              <a:rPr dirty="0" err="1"/>
              <a:t>productor</a:t>
            </a:r>
            <a:r>
              <a:rPr dirty="0"/>
              <a:t> </a:t>
            </a:r>
            <a:r>
              <a:rPr dirty="0" err="1"/>
              <a:t>en</a:t>
            </a:r>
            <a:r>
              <a:rPr dirty="0"/>
              <a:t> </a:t>
            </a:r>
            <a:r>
              <a:rPr dirty="0" err="1"/>
              <a:t>relación</a:t>
            </a:r>
            <a:r>
              <a:rPr dirty="0"/>
              <a:t> con </a:t>
            </a:r>
            <a:r>
              <a:rPr dirty="0" err="1"/>
              <a:t>los</a:t>
            </a:r>
            <a:r>
              <a:rPr dirty="0"/>
              <a:t> </a:t>
            </a:r>
            <a:r>
              <a:rPr dirty="0" err="1"/>
              <a:t>factores</a:t>
            </a:r>
            <a:r>
              <a:rPr dirty="0"/>
              <a:t> del </a:t>
            </a:r>
            <a:r>
              <a:rPr dirty="0" err="1"/>
              <a:t>mercado</a:t>
            </a:r>
            <a:r>
              <a:rPr dirty="0"/>
              <a:t> </a:t>
            </a:r>
            <a:r>
              <a:rPr dirty="0" err="1"/>
              <a:t>pueden</a:t>
            </a:r>
            <a:r>
              <a:rPr dirty="0"/>
              <a:t> </a:t>
            </a:r>
            <a:r>
              <a:rPr dirty="0" err="1"/>
              <a:t>cambiar</a:t>
            </a:r>
            <a:r>
              <a:rPr dirty="0"/>
              <a:t> la </a:t>
            </a:r>
            <a:r>
              <a:rPr dirty="0" err="1"/>
              <a:t>oferta</a:t>
            </a:r>
            <a:r>
              <a:rPr dirty="0"/>
              <a:t> actual. </a:t>
            </a:r>
            <a:endParaRPr lang="es-MX" dirty="0"/>
          </a:p>
          <a:p>
            <a:endParaRPr lang="es-MX" dirty="0"/>
          </a:p>
          <a:p>
            <a:r>
              <a:rPr dirty="0" err="1"/>
              <a:t>Por</a:t>
            </a:r>
            <a:r>
              <a:rPr dirty="0"/>
              <a:t> </a:t>
            </a:r>
            <a:r>
              <a:rPr dirty="0" err="1"/>
              <a:t>ejemplo</a:t>
            </a:r>
            <a:r>
              <a:rPr dirty="0"/>
              <a:t> </a:t>
            </a:r>
            <a:r>
              <a:rPr dirty="0" err="1"/>
              <a:t>si</a:t>
            </a:r>
            <a:r>
              <a:rPr dirty="0"/>
              <a:t> se </a:t>
            </a:r>
            <a:r>
              <a:rPr dirty="0" err="1"/>
              <a:t>espera</a:t>
            </a:r>
            <a:r>
              <a:rPr dirty="0"/>
              <a:t> un </a:t>
            </a:r>
            <a:r>
              <a:rPr dirty="0" err="1"/>
              <a:t>clima</a:t>
            </a:r>
            <a:r>
              <a:rPr dirty="0"/>
              <a:t> </a:t>
            </a:r>
            <a:r>
              <a:rPr dirty="0" err="1"/>
              <a:t>apropiado</a:t>
            </a:r>
            <a:r>
              <a:rPr dirty="0"/>
              <a:t> para la </a:t>
            </a:r>
            <a:r>
              <a:rPr dirty="0" err="1"/>
              <a:t>cosecha</a:t>
            </a:r>
            <a:r>
              <a:rPr dirty="0"/>
              <a:t>, el </a:t>
            </a:r>
            <a:r>
              <a:rPr dirty="0" err="1"/>
              <a:t>productor</a:t>
            </a:r>
            <a:r>
              <a:rPr dirty="0"/>
              <a:t> </a:t>
            </a:r>
            <a:r>
              <a:rPr dirty="0" err="1"/>
              <a:t>responderá</a:t>
            </a:r>
            <a:r>
              <a:rPr dirty="0"/>
              <a:t> con </a:t>
            </a:r>
            <a:r>
              <a:rPr dirty="0" err="1"/>
              <a:t>una</a:t>
            </a:r>
            <a:r>
              <a:rPr dirty="0"/>
              <a:t> mayor </a:t>
            </a:r>
            <a:r>
              <a:rPr dirty="0" err="1"/>
              <a:t>producción</a:t>
            </a:r>
            <a:r>
              <a:rPr dirty="0"/>
              <a:t> y lo </a:t>
            </a:r>
            <a:r>
              <a:rPr dirty="0" err="1"/>
              <a:t>contrario</a:t>
            </a:r>
            <a:r>
              <a:rPr dirty="0"/>
              <a:t> </a:t>
            </a:r>
            <a:r>
              <a:rPr dirty="0" err="1"/>
              <a:t>producirá</a:t>
            </a:r>
            <a:r>
              <a:rPr dirty="0"/>
              <a:t> un </a:t>
            </a:r>
            <a:r>
              <a:rPr dirty="0" err="1"/>
              <a:t>efecto</a:t>
            </a:r>
            <a:r>
              <a:rPr dirty="0"/>
              <a:t> </a:t>
            </a:r>
            <a:r>
              <a:rPr dirty="0" err="1"/>
              <a:t>negativo</a:t>
            </a:r>
            <a:r>
              <a:rPr dirty="0"/>
              <a:t> al </a:t>
            </a:r>
            <a:r>
              <a:rPr dirty="0" err="1"/>
              <a:t>productor</a:t>
            </a:r>
            <a:r>
              <a:rPr dirty="0"/>
              <a:t>.</a:t>
            </a:r>
          </a:p>
        </p:txBody>
      </p:sp>
      <p:pic>
        <p:nvPicPr>
          <p:cNvPr id="313" name="CMENO006" descr="CMENO006"/>
          <p:cNvPicPr>
            <a:picLocks noChangeAspect="1"/>
          </p:cNvPicPr>
          <p:nvPr/>
        </p:nvPicPr>
        <p:blipFill>
          <a:blip r:embed="rId3"/>
          <a:stretch>
            <a:fillRect/>
          </a:stretch>
        </p:blipFill>
        <p:spPr>
          <a:xfrm>
            <a:off x="4681537" y="3923915"/>
            <a:ext cx="2828926" cy="213360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16"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317" name="Cambios en el número de productores"/>
          <p:cNvSpPr txBox="1"/>
          <p:nvPr/>
        </p:nvSpPr>
        <p:spPr>
          <a:xfrm>
            <a:off x="1981200" y="342900"/>
            <a:ext cx="7917012"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30351">
              <a:defRPr sz="2958">
                <a:ln w="3204">
                  <a:solidFill>
                    <a:srgbClr val="FFFFFF"/>
                  </a:solidFill>
                </a:ln>
                <a:solidFill>
                  <a:srgbClr val="FFFFFF"/>
                </a:solidFill>
                <a:latin typeface="Arial Black"/>
                <a:ea typeface="Arial Black"/>
                <a:cs typeface="Arial Black"/>
                <a:sym typeface="Arial Black"/>
              </a:defRPr>
            </a:lvl1pPr>
          </a:lstStyle>
          <a:p>
            <a:r>
              <a:t>Cambios en el número de productores</a:t>
            </a:r>
          </a:p>
        </p:txBody>
      </p:sp>
      <p:sp>
        <p:nvSpPr>
          <p:cNvPr id="318" name="Debido a que la oferta del mercado es la suma de los montos ofrecidos por todos los productores, la oferta del mercado depende del número de productores en el mercado. Si el número de productores aumenta, la oferta se motivará, y si ocurre lo contrario la oferta se desmotivará."/>
          <p:cNvSpPr txBox="1"/>
          <p:nvPr/>
        </p:nvSpPr>
        <p:spPr>
          <a:xfrm>
            <a:off x="2292523" y="1609850"/>
            <a:ext cx="7606954"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err="1"/>
              <a:t>Debido</a:t>
            </a:r>
            <a:r>
              <a:rPr dirty="0"/>
              <a:t> a que la </a:t>
            </a:r>
            <a:r>
              <a:rPr dirty="0" err="1"/>
              <a:t>oferta</a:t>
            </a:r>
            <a:r>
              <a:rPr dirty="0"/>
              <a:t> del </a:t>
            </a:r>
            <a:r>
              <a:rPr dirty="0" err="1"/>
              <a:t>mercado</a:t>
            </a:r>
            <a:r>
              <a:rPr dirty="0"/>
              <a:t> </a:t>
            </a:r>
            <a:r>
              <a:rPr dirty="0" err="1"/>
              <a:t>es</a:t>
            </a:r>
            <a:r>
              <a:rPr dirty="0"/>
              <a:t> la </a:t>
            </a:r>
            <a:r>
              <a:rPr dirty="0" err="1"/>
              <a:t>suma</a:t>
            </a:r>
            <a:r>
              <a:rPr dirty="0"/>
              <a:t> de </a:t>
            </a:r>
            <a:r>
              <a:rPr dirty="0" err="1"/>
              <a:t>los</a:t>
            </a:r>
            <a:r>
              <a:rPr dirty="0"/>
              <a:t> </a:t>
            </a:r>
            <a:r>
              <a:rPr dirty="0" err="1"/>
              <a:t>montos</a:t>
            </a:r>
            <a:r>
              <a:rPr dirty="0"/>
              <a:t> </a:t>
            </a:r>
            <a:r>
              <a:rPr dirty="0" err="1"/>
              <a:t>ofrecidos</a:t>
            </a:r>
            <a:r>
              <a:rPr dirty="0"/>
              <a:t> </a:t>
            </a:r>
            <a:r>
              <a:rPr dirty="0" err="1"/>
              <a:t>por</a:t>
            </a:r>
            <a:r>
              <a:rPr dirty="0"/>
              <a:t> </a:t>
            </a:r>
            <a:r>
              <a:rPr dirty="0" err="1"/>
              <a:t>todos</a:t>
            </a:r>
            <a:r>
              <a:rPr dirty="0"/>
              <a:t> </a:t>
            </a:r>
            <a:r>
              <a:rPr dirty="0" err="1"/>
              <a:t>los</a:t>
            </a:r>
            <a:r>
              <a:rPr dirty="0"/>
              <a:t> </a:t>
            </a:r>
            <a:r>
              <a:rPr dirty="0" err="1"/>
              <a:t>productores</a:t>
            </a:r>
            <a:r>
              <a:rPr dirty="0"/>
              <a:t>, la </a:t>
            </a:r>
            <a:r>
              <a:rPr dirty="0" err="1"/>
              <a:t>oferta</a:t>
            </a:r>
            <a:r>
              <a:rPr dirty="0"/>
              <a:t> del </a:t>
            </a:r>
            <a:r>
              <a:rPr dirty="0" err="1"/>
              <a:t>mercado</a:t>
            </a:r>
            <a:r>
              <a:rPr dirty="0"/>
              <a:t> </a:t>
            </a:r>
            <a:r>
              <a:rPr dirty="0" err="1"/>
              <a:t>depende</a:t>
            </a:r>
            <a:r>
              <a:rPr dirty="0"/>
              <a:t> del </a:t>
            </a:r>
            <a:r>
              <a:rPr dirty="0" err="1"/>
              <a:t>número</a:t>
            </a:r>
            <a:r>
              <a:rPr dirty="0"/>
              <a:t> de </a:t>
            </a:r>
            <a:r>
              <a:rPr dirty="0" err="1"/>
              <a:t>productores</a:t>
            </a:r>
            <a:r>
              <a:rPr dirty="0"/>
              <a:t> </a:t>
            </a:r>
            <a:r>
              <a:rPr dirty="0" err="1"/>
              <a:t>en</a:t>
            </a:r>
            <a:r>
              <a:rPr dirty="0"/>
              <a:t> el </a:t>
            </a:r>
            <a:r>
              <a:rPr dirty="0" err="1"/>
              <a:t>mercado</a:t>
            </a:r>
            <a:r>
              <a:rPr dirty="0"/>
              <a:t>. </a:t>
            </a:r>
            <a:endParaRPr lang="es-MX" dirty="0"/>
          </a:p>
          <a:p>
            <a:endParaRPr lang="es-MX" dirty="0"/>
          </a:p>
          <a:p>
            <a:r>
              <a:rPr dirty="0"/>
              <a:t>Si el </a:t>
            </a:r>
            <a:r>
              <a:rPr dirty="0" err="1"/>
              <a:t>número</a:t>
            </a:r>
            <a:r>
              <a:rPr dirty="0"/>
              <a:t> de </a:t>
            </a:r>
            <a:r>
              <a:rPr dirty="0" err="1"/>
              <a:t>productores</a:t>
            </a:r>
            <a:r>
              <a:rPr dirty="0"/>
              <a:t> </a:t>
            </a:r>
            <a:r>
              <a:rPr dirty="0" err="1"/>
              <a:t>aumenta</a:t>
            </a:r>
            <a:r>
              <a:rPr dirty="0"/>
              <a:t>, la </a:t>
            </a:r>
            <a:r>
              <a:rPr dirty="0" err="1"/>
              <a:t>oferta</a:t>
            </a:r>
            <a:r>
              <a:rPr dirty="0"/>
              <a:t> se </a:t>
            </a:r>
            <a:r>
              <a:rPr dirty="0" err="1"/>
              <a:t>motivará</a:t>
            </a:r>
            <a:r>
              <a:rPr dirty="0"/>
              <a:t>, y </a:t>
            </a:r>
            <a:r>
              <a:rPr dirty="0" err="1"/>
              <a:t>si</a:t>
            </a:r>
            <a:r>
              <a:rPr dirty="0"/>
              <a:t> </a:t>
            </a:r>
            <a:r>
              <a:rPr dirty="0" err="1"/>
              <a:t>ocurre</a:t>
            </a:r>
            <a:r>
              <a:rPr dirty="0"/>
              <a:t> lo </a:t>
            </a:r>
            <a:r>
              <a:rPr dirty="0" err="1"/>
              <a:t>contrario</a:t>
            </a:r>
            <a:r>
              <a:rPr dirty="0"/>
              <a:t> la </a:t>
            </a:r>
            <a:r>
              <a:rPr dirty="0" err="1"/>
              <a:t>oferta</a:t>
            </a:r>
            <a:r>
              <a:rPr dirty="0"/>
              <a:t> se </a:t>
            </a:r>
            <a:r>
              <a:rPr dirty="0" err="1"/>
              <a:t>desmotivará</a:t>
            </a:r>
            <a:r>
              <a:rPr dirty="0"/>
              <a:t>.</a:t>
            </a:r>
          </a:p>
        </p:txBody>
      </p:sp>
      <p:pic>
        <p:nvPicPr>
          <p:cNvPr id="319" name="CMENO075" descr="CMENO075"/>
          <p:cNvPicPr>
            <a:picLocks noChangeAspect="1"/>
          </p:cNvPicPr>
          <p:nvPr/>
        </p:nvPicPr>
        <p:blipFill>
          <a:blip r:embed="rId3"/>
          <a:stretch>
            <a:fillRect/>
          </a:stretch>
        </p:blipFill>
        <p:spPr>
          <a:xfrm>
            <a:off x="291531" y="4248212"/>
            <a:ext cx="2562225" cy="2433638"/>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22" name="¿Qué es la elasticidad de la demanda?"/>
          <p:cNvSpPr txBox="1"/>
          <p:nvPr/>
        </p:nvSpPr>
        <p:spPr>
          <a:xfrm>
            <a:off x="2569467" y="343693"/>
            <a:ext cx="7053066" cy="659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12063">
              <a:defRPr sz="2632">
                <a:ln w="3342">
                  <a:solidFill>
                    <a:srgbClr val="FFFFFF"/>
                  </a:solidFill>
                </a:ln>
                <a:solidFill>
                  <a:srgbClr val="FFFFFF"/>
                </a:solidFill>
                <a:latin typeface="Arial Black"/>
                <a:ea typeface="Arial Black"/>
                <a:cs typeface="Arial Black"/>
                <a:sym typeface="Arial Black"/>
              </a:defRPr>
            </a:lvl1pPr>
          </a:lstStyle>
          <a:p>
            <a:r>
              <a:t>¿Qué es la elasticidad de la demanda?</a:t>
            </a:r>
          </a:p>
        </p:txBody>
      </p:sp>
      <p:sp>
        <p:nvSpPr>
          <p:cNvPr id="323" name="Se refiere a la respuesta o sensibilidad de los consumidores ante cambios en los precios.…"/>
          <p:cNvSpPr txBox="1"/>
          <p:nvPr/>
        </p:nvSpPr>
        <p:spPr>
          <a:xfrm>
            <a:off x="1942777" y="1260600"/>
            <a:ext cx="8306446" cy="2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Se refiere a la respuesta o sensibilidad de los consumidores ante cambios en los precios. </a:t>
            </a:r>
          </a:p>
          <a:p>
            <a:pPr algn="just">
              <a:defRPr sz="2200">
                <a:latin typeface="Arial"/>
                <a:ea typeface="Arial"/>
                <a:cs typeface="Arial"/>
                <a:sym typeface="Arial"/>
              </a:defRPr>
            </a:pPr>
            <a:endParaRPr/>
          </a:p>
          <a:p>
            <a:pPr algn="just">
              <a:defRPr sz="2200">
                <a:latin typeface="Arial"/>
                <a:ea typeface="Arial"/>
                <a:cs typeface="Arial"/>
                <a:sym typeface="Arial"/>
              </a:defRPr>
            </a:pPr>
            <a:r>
              <a:t>La </a:t>
            </a:r>
            <a:r>
              <a:rPr i="1"/>
              <a:t>demanda elástica</a:t>
            </a:r>
            <a:r>
              <a:t> tiene lugar cuando los consumidores compran más o menos un producto cuando los precios cambian. Recíprocamente, la </a:t>
            </a:r>
            <a:r>
              <a:rPr i="1"/>
              <a:t>demanda no elástica</a:t>
            </a:r>
            <a:r>
              <a:t> significa que el alza o la baja en el precio no afectará en forma significativa la demanda del producto.</a:t>
            </a:r>
          </a:p>
        </p:txBody>
      </p:sp>
      <p:pic>
        <p:nvPicPr>
          <p:cNvPr id="324" name="CMENO023" descr="CMENO023"/>
          <p:cNvPicPr>
            <a:picLocks noChangeAspect="1"/>
          </p:cNvPicPr>
          <p:nvPr/>
        </p:nvPicPr>
        <p:blipFill>
          <a:blip r:embed="rId3"/>
          <a:stretch>
            <a:fillRect/>
          </a:stretch>
        </p:blipFill>
        <p:spPr>
          <a:xfrm>
            <a:off x="4838700" y="4241800"/>
            <a:ext cx="4752975" cy="2057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27" name="¿Cómo se calcula?"/>
          <p:cNvSpPr txBox="1"/>
          <p:nvPr/>
        </p:nvSpPr>
        <p:spPr>
          <a:xfrm>
            <a:off x="4195420" y="381000"/>
            <a:ext cx="4686301"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lnSpcReduction="10000"/>
          </a:bodyPr>
          <a:lstStyle>
            <a:lvl1pPr defTabSz="768095">
              <a:defRPr sz="4284">
                <a:ln w="6720">
                  <a:solidFill>
                    <a:srgbClr val="FFFFFF"/>
                  </a:solidFill>
                </a:ln>
                <a:solidFill>
                  <a:srgbClr val="FFFFFF"/>
                </a:solidFill>
                <a:latin typeface="Arial"/>
                <a:ea typeface="Arial"/>
                <a:cs typeface="Arial"/>
                <a:sym typeface="Arial"/>
              </a:defRPr>
            </a:lvl1pPr>
          </a:lstStyle>
          <a:p>
            <a:r>
              <a:t>¿Cómo se calcula?</a:t>
            </a:r>
          </a:p>
        </p:txBody>
      </p:sp>
      <p:sp>
        <p:nvSpPr>
          <p:cNvPr id="328" name="Cambio porcentual en la cantidad demandada"/>
          <p:cNvSpPr txBox="1"/>
          <p:nvPr/>
        </p:nvSpPr>
        <p:spPr>
          <a:xfrm>
            <a:off x="5256781" y="1955637"/>
            <a:ext cx="582024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200" u="sng">
                <a:latin typeface="Arial"/>
                <a:ea typeface="Arial"/>
                <a:cs typeface="Arial"/>
                <a:sym typeface="Arial"/>
              </a:defRPr>
            </a:lvl1pPr>
          </a:lstStyle>
          <a:p>
            <a:r>
              <a:t>Cambio porcentual en la cantidad demandada</a:t>
            </a:r>
          </a:p>
        </p:txBody>
      </p:sp>
      <p:sp>
        <p:nvSpPr>
          <p:cNvPr id="329" name="Cambio porcentual en el precio"/>
          <p:cNvSpPr txBox="1"/>
          <p:nvPr/>
        </p:nvSpPr>
        <p:spPr>
          <a:xfrm>
            <a:off x="5473700" y="2286000"/>
            <a:ext cx="3971402"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200">
                <a:latin typeface="Arial"/>
                <a:ea typeface="Arial"/>
                <a:cs typeface="Arial"/>
                <a:sym typeface="Arial"/>
              </a:defRPr>
            </a:lvl1pPr>
          </a:lstStyle>
          <a:p>
            <a:r>
              <a:t>Cambio porcentual en el precio</a:t>
            </a:r>
          </a:p>
        </p:txBody>
      </p:sp>
      <p:sp>
        <p:nvSpPr>
          <p:cNvPr id="330" name="Elasticidad (E) ="/>
          <p:cNvSpPr txBox="1"/>
          <p:nvPr/>
        </p:nvSpPr>
        <p:spPr>
          <a:xfrm>
            <a:off x="2984500" y="2057400"/>
            <a:ext cx="2146162"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200">
                <a:latin typeface="Arial"/>
                <a:ea typeface="Arial"/>
                <a:cs typeface="Arial"/>
                <a:sym typeface="Arial"/>
              </a:defRPr>
            </a:lvl1pPr>
          </a:lstStyle>
          <a:p>
            <a:r>
              <a:t>Elasticidad (E) =</a:t>
            </a:r>
          </a:p>
        </p:txBody>
      </p:sp>
      <p:sp>
        <p:nvSpPr>
          <p:cNvPr id="331" name="Si E es más grande que 1, la demanda es elástica.…"/>
          <p:cNvSpPr txBox="1"/>
          <p:nvPr/>
        </p:nvSpPr>
        <p:spPr>
          <a:xfrm>
            <a:off x="3294819" y="2857500"/>
            <a:ext cx="6487503" cy="1733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just">
              <a:defRPr sz="2200">
                <a:latin typeface="Arial"/>
                <a:ea typeface="Arial"/>
                <a:cs typeface="Arial"/>
                <a:sym typeface="Arial"/>
              </a:defRPr>
            </a:pPr>
            <a:r>
              <a:t>Si </a:t>
            </a:r>
            <a:r>
              <a:rPr i="1"/>
              <a:t>E</a:t>
            </a:r>
            <a:r>
              <a:t> es más grande que 1, la demanda es elástica.</a:t>
            </a:r>
          </a:p>
          <a:p>
            <a:pPr algn="just">
              <a:defRPr sz="2200">
                <a:latin typeface="Arial"/>
                <a:ea typeface="Arial"/>
                <a:cs typeface="Arial"/>
                <a:sym typeface="Arial"/>
              </a:defRPr>
            </a:pPr>
            <a:endParaRPr/>
          </a:p>
          <a:p>
            <a:pPr algn="just">
              <a:defRPr sz="2200">
                <a:latin typeface="Arial"/>
                <a:ea typeface="Arial"/>
                <a:cs typeface="Arial"/>
                <a:sym typeface="Arial"/>
              </a:defRPr>
            </a:pPr>
            <a:r>
              <a:t>Si </a:t>
            </a:r>
            <a:r>
              <a:rPr i="1"/>
              <a:t>E</a:t>
            </a:r>
            <a:r>
              <a:t> es menor que 1, la demanda no es elástica.</a:t>
            </a:r>
          </a:p>
          <a:p>
            <a:pPr algn="just">
              <a:defRPr sz="2200">
                <a:latin typeface="Arial"/>
                <a:ea typeface="Arial"/>
                <a:cs typeface="Arial"/>
                <a:sym typeface="Arial"/>
              </a:defRPr>
            </a:pPr>
            <a:endParaRPr/>
          </a:p>
          <a:p>
            <a:pPr algn="just">
              <a:defRPr sz="2200">
                <a:latin typeface="Arial"/>
                <a:ea typeface="Arial"/>
                <a:cs typeface="Arial"/>
                <a:sym typeface="Arial"/>
              </a:defRPr>
            </a:pPr>
            <a:r>
              <a:t>Si </a:t>
            </a:r>
            <a:r>
              <a:rPr i="1"/>
              <a:t>E</a:t>
            </a:r>
            <a:r>
              <a:t> es igual a 1, la demanda es unitaria.</a:t>
            </a:r>
          </a:p>
        </p:txBody>
      </p:sp>
      <p:sp>
        <p:nvSpPr>
          <p:cNvPr id="332" name="La elasticidad unitaria significa que un incremento en las ventas compensa exactamente una disminución en el precio, de modo que los ingresos totales quedan iguales."/>
          <p:cNvSpPr txBox="1"/>
          <p:nvPr/>
        </p:nvSpPr>
        <p:spPr>
          <a:xfrm>
            <a:off x="2544762" y="4749800"/>
            <a:ext cx="7102476" cy="140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t>La elasticidad unitaria significa que un incremento en las ventas compensa exactamente una disminución en el precio, de modo que los ingresos totales quedan iguales.</a:t>
            </a:r>
          </a:p>
        </p:txBody>
      </p:sp>
      <p:sp>
        <p:nvSpPr>
          <p:cNvPr id="333" name="Elasticidad de la demanda con respecto al precio"/>
          <p:cNvSpPr txBox="1"/>
          <p:nvPr/>
        </p:nvSpPr>
        <p:spPr>
          <a:xfrm>
            <a:off x="3442295" y="1336800"/>
            <a:ext cx="619255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200">
                <a:latin typeface="Arial"/>
                <a:ea typeface="Arial"/>
                <a:cs typeface="Arial"/>
                <a:sym typeface="Arial"/>
              </a:defRPr>
            </a:lvl1pPr>
          </a:lstStyle>
          <a:p>
            <a:r>
              <a:t>Elasticidad de la demanda con respecto al precio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36" name="¿Cómo se mide la elasticidad?"/>
          <p:cNvSpPr txBox="1"/>
          <p:nvPr/>
        </p:nvSpPr>
        <p:spPr>
          <a:xfrm>
            <a:off x="2867025" y="340677"/>
            <a:ext cx="645795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39495">
              <a:defRPr sz="3008">
                <a:ln w="3315">
                  <a:solidFill>
                    <a:srgbClr val="FFFFFF"/>
                  </a:solidFill>
                </a:ln>
                <a:solidFill>
                  <a:srgbClr val="FFFFFF"/>
                </a:solidFill>
                <a:latin typeface="Arial Black"/>
                <a:ea typeface="Arial Black"/>
                <a:cs typeface="Arial Black"/>
                <a:sym typeface="Arial Black"/>
              </a:defRPr>
            </a:lvl1pPr>
          </a:lstStyle>
          <a:p>
            <a:r>
              <a:t>¿Cómo se mide la elasticidad?</a:t>
            </a:r>
          </a:p>
        </p:txBody>
      </p:sp>
      <p:sp>
        <p:nvSpPr>
          <p:cNvPr id="337" name="Efectos de un incremento de 10% en el precio:"/>
          <p:cNvSpPr txBox="1"/>
          <p:nvPr/>
        </p:nvSpPr>
        <p:spPr>
          <a:xfrm>
            <a:off x="2867024" y="1226151"/>
            <a:ext cx="645795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2200">
                <a:latin typeface="Arial"/>
                <a:ea typeface="Arial"/>
                <a:cs typeface="Arial"/>
                <a:sym typeface="Arial"/>
              </a:defRPr>
            </a:lvl1pPr>
          </a:lstStyle>
          <a:p>
            <a:r>
              <a:t>Efectos de un incremento de 10% en el precio:</a:t>
            </a:r>
          </a:p>
        </p:txBody>
      </p:sp>
      <p:graphicFrame>
        <p:nvGraphicFramePr>
          <p:cNvPr id="338" name="Tabla"/>
          <p:cNvGraphicFramePr/>
          <p:nvPr/>
        </p:nvGraphicFramePr>
        <p:xfrm>
          <a:off x="2781300" y="1890712"/>
          <a:ext cx="6629400" cy="4184648"/>
        </p:xfrm>
        <a:graphic>
          <a:graphicData uri="http://schemas.openxmlformats.org/drawingml/2006/table">
            <a:tbl>
              <a:tblPr>
                <a:tableStyleId>{4C3C2611-4C71-4FC5-86AE-919BDF0F9419}</a:tableStyleId>
              </a:tblPr>
              <a:tblGrid>
                <a:gridCol w="147320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555750">
                  <a:extLst>
                    <a:ext uri="{9D8B030D-6E8A-4147-A177-3AD203B41FA5}">
                      <a16:colId xmlns:a16="http://schemas.microsoft.com/office/drawing/2014/main" val="20003"/>
                    </a:ext>
                  </a:extLst>
                </a:gridCol>
              </a:tblGrid>
              <a:tr h="762000">
                <a:tc>
                  <a:txBody>
                    <a:bodyPr/>
                    <a:lstStyle/>
                    <a:p>
                      <a:pPr algn="l">
                        <a:spcBef>
                          <a:spcPts val="400"/>
                        </a:spcBef>
                        <a:defRPr sz="1800"/>
                      </a:pPr>
                      <a:r>
                        <a:rPr sz="2000"/>
                        <a:t>Valor de E</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rgbClr val="44546A"/>
                    </a:solidFill>
                  </a:tcPr>
                </a:tc>
                <a:tc>
                  <a:txBody>
                    <a:bodyPr/>
                    <a:lstStyle/>
                    <a:p>
                      <a:pPr algn="l">
                        <a:spcBef>
                          <a:spcPts val="400"/>
                        </a:spcBef>
                        <a:defRPr sz="1800"/>
                      </a:pPr>
                      <a:r>
                        <a:rPr sz="2000"/>
                        <a:t>Tipo de demanda</a:t>
                      </a:r>
                    </a:p>
                  </a:txBody>
                  <a:tcPr marL="45720" marR="45720" horzOverflow="overflow">
                    <a:lnL w="12700">
                      <a:solidFill>
                        <a:srgbClr val="000000"/>
                      </a:solidFill>
                    </a:lnL>
                    <a:lnR w="12700">
                      <a:solidFill>
                        <a:srgbClr val="000000"/>
                      </a:solidFill>
                    </a:lnR>
                    <a:lnT w="28575">
                      <a:solidFill>
                        <a:srgbClr val="000000"/>
                      </a:solidFill>
                    </a:lnT>
                    <a:lnB w="12700">
                      <a:solidFill>
                        <a:srgbClr val="000000"/>
                      </a:solidFill>
                    </a:lnB>
                    <a:solidFill>
                      <a:srgbClr val="44546A"/>
                    </a:solidFill>
                  </a:tcPr>
                </a:tc>
                <a:tc>
                  <a:txBody>
                    <a:bodyPr/>
                    <a:lstStyle/>
                    <a:p>
                      <a:pPr algn="l">
                        <a:spcBef>
                          <a:spcPts val="400"/>
                        </a:spcBef>
                        <a:defRPr sz="1800"/>
                      </a:pPr>
                      <a:r>
                        <a:rPr sz="2000"/>
                        <a:t>Cantidad
demandada</a:t>
                      </a:r>
                    </a:p>
                  </a:txBody>
                  <a:tcPr marL="45720" marR="45720" horzOverflow="overflow">
                    <a:lnL w="12700">
                      <a:solidFill>
                        <a:srgbClr val="000000"/>
                      </a:solidFill>
                    </a:lnL>
                    <a:lnR w="12700">
                      <a:solidFill>
                        <a:srgbClr val="000000"/>
                      </a:solidFill>
                    </a:lnR>
                    <a:lnT w="28575">
                      <a:solidFill>
                        <a:srgbClr val="000000"/>
                      </a:solidFill>
                    </a:lnT>
                    <a:lnB w="12700">
                      <a:solidFill>
                        <a:srgbClr val="000000"/>
                      </a:solidFill>
                    </a:lnB>
                    <a:solidFill>
                      <a:srgbClr val="44546A"/>
                    </a:solidFill>
                  </a:tcPr>
                </a:tc>
                <a:tc>
                  <a:txBody>
                    <a:bodyPr/>
                    <a:lstStyle/>
                    <a:p>
                      <a:pPr algn="l">
                        <a:spcBef>
                          <a:spcPts val="400"/>
                        </a:spcBef>
                        <a:defRPr sz="1800"/>
                      </a:pPr>
                      <a:r>
                        <a:rPr sz="2000"/>
                        <a:t>Ingreso total</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rgbClr val="44546A"/>
                    </a:solidFill>
                  </a:tcPr>
                </a:tc>
                <a:extLst>
                  <a:ext uri="{0D108BD9-81ED-4DB2-BD59-A6C34878D82A}">
                    <a16:rowId xmlns:a16="http://schemas.microsoft.com/office/drawing/2014/main" val="10000"/>
                  </a:ext>
                </a:extLst>
              </a:tr>
              <a:tr h="687387">
                <a:tc>
                  <a:txBody>
                    <a:bodyPr/>
                    <a:lstStyle/>
                    <a:p>
                      <a:pPr algn="l">
                        <a:spcBef>
                          <a:spcPts val="300"/>
                        </a:spcBef>
                        <a:defRPr sz="1800"/>
                      </a:pPr>
                      <a:r>
                        <a:rPr sz="1600" b="1"/>
                        <a:t>E = 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Perfectamente inelástica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No hay cambio</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Incremento en un 10%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77862">
                <a:tc>
                  <a:txBody>
                    <a:bodyPr/>
                    <a:lstStyle/>
                    <a:p>
                      <a:pPr algn="l">
                        <a:spcBef>
                          <a:spcPts val="300"/>
                        </a:spcBef>
                        <a:defRPr sz="1800"/>
                      </a:pPr>
                      <a:r>
                        <a:rPr sz="1600" b="1"/>
                        <a:t>-1 &lt; E &lt; 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Inelástica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Cae en menos del 10%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Incremento en menos del 10%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677862">
                <a:tc>
                  <a:txBody>
                    <a:bodyPr/>
                    <a:lstStyle/>
                    <a:p>
                      <a:pPr algn="l">
                        <a:spcBef>
                          <a:spcPts val="300"/>
                        </a:spcBef>
                        <a:defRPr sz="1800"/>
                      </a:pPr>
                      <a:r>
                        <a:rPr sz="1600" b="1"/>
                        <a:t>E = -1</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Elástica unitaria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Cae en un 10%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Leve disminución</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701675">
                <a:tc>
                  <a:txBody>
                    <a:bodyPr/>
                    <a:lstStyle/>
                    <a:p>
                      <a:pPr algn="l">
                        <a:spcBef>
                          <a:spcPts val="300"/>
                        </a:spcBef>
                        <a:defRPr sz="1800"/>
                      </a:pPr>
                      <a:r>
                        <a:rPr sz="1600" b="1"/>
                        <a:t>- ∞ &lt; E &lt; -1</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Elástica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Cae en más del 10%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b="1"/>
                        <a:t>Decrece</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677862">
                <a:tc>
                  <a:txBody>
                    <a:bodyPr/>
                    <a:lstStyle/>
                    <a:p>
                      <a:pPr algn="l">
                        <a:spcBef>
                          <a:spcPts val="300"/>
                        </a:spcBef>
                        <a:defRPr sz="1800"/>
                      </a:pPr>
                      <a:r>
                        <a:rPr sz="1600" b="1"/>
                        <a:t>E = - ∞</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b="1"/>
                        <a:t>Perfectamente elástica</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b="1"/>
                        <a:t>Cae a   0</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b="1"/>
                        <a:t>Cae a   0</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41"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2" name="Factores que afectan la elasticidad"/>
          <p:cNvSpPr txBox="1"/>
          <p:nvPr/>
        </p:nvSpPr>
        <p:spPr>
          <a:xfrm>
            <a:off x="2474703" y="327147"/>
            <a:ext cx="7242594" cy="670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21208">
              <a:defRPr sz="2907">
                <a:ln w="3094">
                  <a:solidFill>
                    <a:srgbClr val="FFFFFF"/>
                  </a:solidFill>
                </a:ln>
                <a:solidFill>
                  <a:srgbClr val="FFFFFF"/>
                </a:solidFill>
                <a:latin typeface="Arial Black"/>
                <a:ea typeface="Arial Black"/>
                <a:cs typeface="Arial Black"/>
                <a:sym typeface="Arial Black"/>
              </a:defRPr>
            </a:lvl1pPr>
          </a:lstStyle>
          <a:p>
            <a:r>
              <a:t>Factores que afectan la elasticidad</a:t>
            </a:r>
          </a:p>
        </p:txBody>
      </p:sp>
      <p:sp>
        <p:nvSpPr>
          <p:cNvPr id="343" name="Disponibilidad de sustitutos.El consumidor fácilmente alterna de un producto a otro, lo que hace elástica la demanda.…"/>
          <p:cNvSpPr txBox="1"/>
          <p:nvPr/>
        </p:nvSpPr>
        <p:spPr>
          <a:xfrm>
            <a:off x="1432702" y="1559454"/>
            <a:ext cx="9326596" cy="40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199" indent="-457199" algn="just">
              <a:buSzPct val="100000"/>
              <a:buAutoNum type="arabicPeriod"/>
              <a:defRPr sz="2200" u="sng">
                <a:latin typeface="Arial"/>
                <a:ea typeface="Arial"/>
                <a:cs typeface="Arial"/>
                <a:sym typeface="Arial"/>
              </a:defRPr>
            </a:pPr>
            <a:r>
              <a:t>Disponibilidad de sustitutos</a:t>
            </a:r>
            <a:r>
              <a:rPr u="none"/>
              <a:t>.El consumidor fácilmente alterna de un producto a otro, lo que hace elástica la demanda.</a:t>
            </a:r>
          </a:p>
          <a:p>
            <a:pPr marL="457199" indent="-457199" algn="just">
              <a:buSzPct val="100000"/>
              <a:buAutoNum type="arabicPeriod"/>
              <a:defRPr sz="2200">
                <a:latin typeface="Arial"/>
                <a:ea typeface="Arial"/>
                <a:cs typeface="Arial"/>
                <a:sym typeface="Arial"/>
              </a:defRPr>
            </a:pPr>
            <a:endParaRPr u="none"/>
          </a:p>
          <a:p>
            <a:pPr marL="457199" indent="-457199" algn="just">
              <a:buSzPct val="100000"/>
              <a:buAutoNum type="arabicPeriod" startAt="2"/>
              <a:defRPr sz="2200" u="sng">
                <a:latin typeface="Arial"/>
                <a:ea typeface="Arial"/>
                <a:cs typeface="Arial"/>
                <a:sym typeface="Arial"/>
              </a:defRPr>
            </a:pPr>
            <a:r>
              <a:t>Proporción que un consumidor gasta de su presupuesto en un bien.</a:t>
            </a:r>
            <a:r>
              <a:rPr u="none"/>
              <a:t> El incremento del precio impactará según le afecte su economía.</a:t>
            </a:r>
          </a:p>
          <a:p>
            <a:pPr marL="457199" indent="-457199" algn="just">
              <a:buSzPct val="100000"/>
              <a:buAutoNum type="arabicPeriod" startAt="2"/>
              <a:defRPr sz="2200">
                <a:latin typeface="Arial"/>
                <a:ea typeface="Arial"/>
                <a:cs typeface="Arial"/>
                <a:sym typeface="Arial"/>
              </a:defRPr>
            </a:pPr>
            <a:endParaRPr u="none"/>
          </a:p>
          <a:p>
            <a:pPr marL="457199" indent="-457199" algn="just">
              <a:buSzPct val="100000"/>
              <a:buAutoNum type="arabicPeriod" startAt="3"/>
              <a:defRPr sz="2200" u="sng">
                <a:latin typeface="Arial"/>
                <a:ea typeface="Arial"/>
                <a:cs typeface="Arial"/>
                <a:sym typeface="Arial"/>
              </a:defRPr>
            </a:pPr>
            <a:r>
              <a:t>Durabilidad de un producto.</a:t>
            </a:r>
            <a:r>
              <a:rPr u="none"/>
              <a:t> Los consumidores en muchas ocasiones tienen la opción de reparar en lugar de reemplazar, por lo que hace que sea sensible al incremento de precios.</a:t>
            </a:r>
          </a:p>
          <a:p>
            <a:pPr marL="457199" indent="-457199" algn="just">
              <a:buSzPct val="100000"/>
              <a:buAutoNum type="arabicPeriod" startAt="3"/>
              <a:defRPr sz="2200">
                <a:latin typeface="Arial"/>
                <a:ea typeface="Arial"/>
                <a:cs typeface="Arial"/>
                <a:sym typeface="Arial"/>
              </a:defRPr>
            </a:pPr>
            <a:endParaRPr u="none"/>
          </a:p>
          <a:p>
            <a:pPr marL="457199" indent="-457199" algn="just">
              <a:buSzPct val="100000"/>
              <a:buAutoNum type="arabicPeriod" startAt="4"/>
              <a:defRPr sz="2200" u="sng">
                <a:latin typeface="Arial"/>
                <a:ea typeface="Arial"/>
                <a:cs typeface="Arial"/>
                <a:sym typeface="Arial"/>
              </a:defRPr>
            </a:pPr>
            <a:r>
              <a:t>Otros usos de un producto.</a:t>
            </a:r>
            <a:r>
              <a:rPr u="none"/>
              <a:t> Mientras más usos tenga un producto, un incremento en el precio, la demanda se hace relativamente elástica.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46"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7" name="Finalmente"/>
          <p:cNvSpPr txBox="1"/>
          <p:nvPr/>
        </p:nvSpPr>
        <p:spPr>
          <a:xfrm>
            <a:off x="2474703" y="327147"/>
            <a:ext cx="7242594" cy="670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67512">
              <a:defRPr sz="3723">
                <a:ln w="5075">
                  <a:solidFill>
                    <a:srgbClr val="FFFFFF"/>
                  </a:solidFill>
                </a:ln>
                <a:solidFill>
                  <a:srgbClr val="FFFFFF"/>
                </a:solidFill>
                <a:latin typeface="Arial Black"/>
                <a:ea typeface="Arial Black"/>
                <a:cs typeface="Arial Black"/>
                <a:sym typeface="Arial Black"/>
              </a:defRPr>
            </a:lvl1pPr>
          </a:lstStyle>
          <a:p>
            <a:r>
              <a:t>Finalmente </a:t>
            </a:r>
          </a:p>
        </p:txBody>
      </p:sp>
      <p:sp>
        <p:nvSpPr>
          <p:cNvPr id="348" name="La microeconomía se encarga de estudiar y analizar las diferentes implicaciones que tiene la acción humana individual, específicamente sobre cómo esas decisiones pueden llegar a afectar la utilización y distribución de los recursos que se encuentran escasos.…"/>
          <p:cNvSpPr txBox="1"/>
          <p:nvPr/>
        </p:nvSpPr>
        <p:spPr>
          <a:xfrm>
            <a:off x="1787469" y="1736850"/>
            <a:ext cx="8617062" cy="3816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a:t>La </a:t>
            </a:r>
            <a:r>
              <a:rPr lang="es-MX" dirty="0" err="1"/>
              <a:t>M</a:t>
            </a:r>
            <a:r>
              <a:rPr dirty="0" err="1"/>
              <a:t>icroeconomía</a:t>
            </a:r>
            <a:r>
              <a:rPr dirty="0"/>
              <a:t> se </a:t>
            </a:r>
            <a:r>
              <a:rPr dirty="0" err="1"/>
              <a:t>encarga</a:t>
            </a:r>
            <a:r>
              <a:rPr dirty="0"/>
              <a:t> de </a:t>
            </a:r>
            <a:r>
              <a:rPr dirty="0" err="1"/>
              <a:t>estudiar</a:t>
            </a:r>
            <a:r>
              <a:rPr dirty="0"/>
              <a:t> y </a:t>
            </a:r>
            <a:r>
              <a:rPr dirty="0" err="1"/>
              <a:t>analizar</a:t>
            </a:r>
            <a:r>
              <a:rPr dirty="0"/>
              <a:t> las </a:t>
            </a:r>
            <a:r>
              <a:rPr dirty="0" err="1"/>
              <a:t>diferentes</a:t>
            </a:r>
            <a:r>
              <a:rPr dirty="0"/>
              <a:t> </a:t>
            </a:r>
            <a:r>
              <a:rPr dirty="0" err="1"/>
              <a:t>implicaciones</a:t>
            </a:r>
            <a:r>
              <a:rPr dirty="0"/>
              <a:t> que </a:t>
            </a:r>
            <a:r>
              <a:rPr dirty="0" err="1"/>
              <a:t>tiene</a:t>
            </a:r>
            <a:r>
              <a:rPr dirty="0"/>
              <a:t> la </a:t>
            </a:r>
            <a:r>
              <a:rPr dirty="0" err="1"/>
              <a:t>acción</a:t>
            </a:r>
            <a:r>
              <a:rPr dirty="0"/>
              <a:t> </a:t>
            </a:r>
            <a:r>
              <a:rPr dirty="0" err="1"/>
              <a:t>humana</a:t>
            </a:r>
            <a:r>
              <a:rPr dirty="0"/>
              <a:t> individual, </a:t>
            </a:r>
            <a:r>
              <a:rPr dirty="0" err="1"/>
              <a:t>específicamente</a:t>
            </a:r>
            <a:r>
              <a:rPr dirty="0"/>
              <a:t> </a:t>
            </a:r>
            <a:r>
              <a:rPr dirty="0" err="1"/>
              <a:t>sobre</a:t>
            </a:r>
            <a:r>
              <a:rPr dirty="0"/>
              <a:t> </a:t>
            </a:r>
            <a:r>
              <a:rPr dirty="0" err="1"/>
              <a:t>cómo</a:t>
            </a:r>
            <a:r>
              <a:rPr dirty="0"/>
              <a:t> </a:t>
            </a:r>
            <a:r>
              <a:rPr dirty="0" err="1"/>
              <a:t>esas</a:t>
            </a:r>
            <a:r>
              <a:rPr dirty="0"/>
              <a:t> </a:t>
            </a:r>
            <a:r>
              <a:rPr dirty="0" err="1"/>
              <a:t>decisiones</a:t>
            </a:r>
            <a:r>
              <a:rPr dirty="0"/>
              <a:t> </a:t>
            </a:r>
            <a:r>
              <a:rPr dirty="0" err="1"/>
              <a:t>pueden</a:t>
            </a:r>
            <a:r>
              <a:rPr dirty="0"/>
              <a:t> </a:t>
            </a:r>
            <a:r>
              <a:rPr dirty="0" err="1"/>
              <a:t>llegar</a:t>
            </a:r>
            <a:r>
              <a:rPr dirty="0"/>
              <a:t> a </a:t>
            </a:r>
            <a:r>
              <a:rPr dirty="0" err="1"/>
              <a:t>afectar</a:t>
            </a:r>
            <a:r>
              <a:rPr dirty="0"/>
              <a:t> la </a:t>
            </a:r>
            <a:r>
              <a:rPr dirty="0" err="1"/>
              <a:t>utilización</a:t>
            </a:r>
            <a:r>
              <a:rPr dirty="0"/>
              <a:t> y </a:t>
            </a:r>
            <a:r>
              <a:rPr dirty="0" err="1"/>
              <a:t>distribución</a:t>
            </a:r>
            <a:r>
              <a:rPr dirty="0"/>
              <a:t> de </a:t>
            </a:r>
            <a:r>
              <a:rPr dirty="0" err="1"/>
              <a:t>los</a:t>
            </a:r>
            <a:r>
              <a:rPr dirty="0"/>
              <a:t> </a:t>
            </a:r>
            <a:r>
              <a:rPr dirty="0" err="1"/>
              <a:t>recursos</a:t>
            </a:r>
            <a:r>
              <a:rPr dirty="0"/>
              <a:t> que se </a:t>
            </a:r>
            <a:r>
              <a:rPr dirty="0" err="1"/>
              <a:t>encuentran</a:t>
            </a:r>
            <a:r>
              <a:rPr dirty="0"/>
              <a:t> </a:t>
            </a:r>
            <a:r>
              <a:rPr dirty="0" err="1"/>
              <a:t>escasos</a:t>
            </a:r>
            <a:r>
              <a:rPr dirty="0"/>
              <a:t>. </a:t>
            </a:r>
            <a:endParaRPr lang="es-MX" dirty="0"/>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La </a:t>
            </a:r>
            <a:r>
              <a:rPr lang="es-MX" dirty="0" err="1"/>
              <a:t>M</a:t>
            </a:r>
            <a:r>
              <a:rPr dirty="0" err="1"/>
              <a:t>icroeconomía</a:t>
            </a:r>
            <a:r>
              <a:rPr dirty="0"/>
              <a:t> </a:t>
            </a:r>
            <a:r>
              <a:rPr dirty="0" err="1"/>
              <a:t>muestra</a:t>
            </a:r>
            <a:r>
              <a:rPr dirty="0"/>
              <a:t> </a:t>
            </a:r>
            <a:r>
              <a:rPr dirty="0" err="1"/>
              <a:t>cómo</a:t>
            </a:r>
            <a:r>
              <a:rPr dirty="0"/>
              <a:t> y </a:t>
            </a:r>
            <a:r>
              <a:rPr dirty="0" err="1"/>
              <a:t>por</a:t>
            </a:r>
            <a:r>
              <a:rPr dirty="0"/>
              <a:t> </a:t>
            </a:r>
            <a:r>
              <a:rPr dirty="0" err="1"/>
              <a:t>qué</a:t>
            </a:r>
            <a:r>
              <a:rPr dirty="0"/>
              <a:t> </a:t>
            </a:r>
            <a:r>
              <a:rPr dirty="0" err="1"/>
              <a:t>los</a:t>
            </a:r>
            <a:r>
              <a:rPr dirty="0"/>
              <a:t> </a:t>
            </a:r>
            <a:r>
              <a:rPr dirty="0" err="1"/>
              <a:t>diferentes</a:t>
            </a:r>
            <a:r>
              <a:rPr dirty="0"/>
              <a:t> </a:t>
            </a:r>
            <a:r>
              <a:rPr dirty="0" err="1"/>
              <a:t>bienes</a:t>
            </a:r>
            <a:r>
              <a:rPr dirty="0"/>
              <a:t> </a:t>
            </a:r>
            <a:r>
              <a:rPr dirty="0" err="1"/>
              <a:t>tienen</a:t>
            </a:r>
            <a:r>
              <a:rPr dirty="0"/>
              <a:t> </a:t>
            </a:r>
            <a:r>
              <a:rPr dirty="0" err="1"/>
              <a:t>valores</a:t>
            </a:r>
            <a:r>
              <a:rPr dirty="0"/>
              <a:t> que no son </a:t>
            </a:r>
            <a:r>
              <a:rPr dirty="0" err="1"/>
              <a:t>iguales</a:t>
            </a:r>
            <a:r>
              <a:rPr dirty="0"/>
              <a:t>, la </a:t>
            </a:r>
            <a:r>
              <a:rPr dirty="0" err="1"/>
              <a:t>manera</a:t>
            </a:r>
            <a:r>
              <a:rPr dirty="0"/>
              <a:t> </a:t>
            </a:r>
            <a:r>
              <a:rPr dirty="0" err="1"/>
              <a:t>en</a:t>
            </a:r>
            <a:r>
              <a:rPr dirty="0"/>
              <a:t> que </a:t>
            </a:r>
            <a:r>
              <a:rPr dirty="0" err="1"/>
              <a:t>los</a:t>
            </a:r>
            <a:r>
              <a:rPr dirty="0"/>
              <a:t> </a:t>
            </a:r>
            <a:r>
              <a:rPr dirty="0" err="1"/>
              <a:t>individuos</a:t>
            </a:r>
            <a:r>
              <a:rPr dirty="0"/>
              <a:t> </a:t>
            </a:r>
            <a:r>
              <a:rPr dirty="0" err="1"/>
              <a:t>toman</a:t>
            </a:r>
            <a:r>
              <a:rPr dirty="0"/>
              <a:t> las </a:t>
            </a:r>
            <a:r>
              <a:rPr dirty="0" err="1"/>
              <a:t>diferentes</a:t>
            </a:r>
            <a:r>
              <a:rPr dirty="0"/>
              <a:t> </a:t>
            </a:r>
            <a:r>
              <a:rPr dirty="0" err="1"/>
              <a:t>decisiones</a:t>
            </a:r>
            <a:r>
              <a:rPr dirty="0"/>
              <a:t> </a:t>
            </a:r>
            <a:r>
              <a:rPr dirty="0" err="1"/>
              <a:t>ya</a:t>
            </a:r>
            <a:r>
              <a:rPr dirty="0"/>
              <a:t> sea de forma </a:t>
            </a:r>
            <a:r>
              <a:rPr dirty="0" err="1"/>
              <a:t>más</a:t>
            </a:r>
            <a:r>
              <a:rPr dirty="0"/>
              <a:t> </a:t>
            </a:r>
            <a:r>
              <a:rPr dirty="0" err="1"/>
              <a:t>eficientes</a:t>
            </a:r>
            <a:r>
              <a:rPr dirty="0"/>
              <a:t> o </a:t>
            </a:r>
            <a:r>
              <a:rPr dirty="0" err="1"/>
              <a:t>más</a:t>
            </a:r>
            <a:r>
              <a:rPr dirty="0"/>
              <a:t> </a:t>
            </a:r>
            <a:r>
              <a:rPr dirty="0" err="1"/>
              <a:t>productivas</a:t>
            </a:r>
            <a:r>
              <a:rPr dirty="0"/>
              <a:t>, y </a:t>
            </a:r>
            <a:r>
              <a:rPr dirty="0" err="1"/>
              <a:t>cómo</a:t>
            </a:r>
            <a:r>
              <a:rPr dirty="0"/>
              <a:t> </a:t>
            </a:r>
            <a:r>
              <a:rPr dirty="0" err="1"/>
              <a:t>los</a:t>
            </a:r>
            <a:r>
              <a:rPr dirty="0"/>
              <a:t> </a:t>
            </a:r>
            <a:r>
              <a:rPr dirty="0" err="1"/>
              <a:t>individuos</a:t>
            </a:r>
            <a:r>
              <a:rPr dirty="0"/>
              <a:t> </a:t>
            </a:r>
            <a:r>
              <a:rPr dirty="0" err="1"/>
              <a:t>pueden</a:t>
            </a:r>
            <a:r>
              <a:rPr dirty="0"/>
              <a:t> </a:t>
            </a:r>
            <a:r>
              <a:rPr dirty="0" err="1"/>
              <a:t>ser</a:t>
            </a:r>
            <a:r>
              <a:rPr dirty="0"/>
              <a:t> </a:t>
            </a:r>
            <a:r>
              <a:rPr dirty="0" err="1"/>
              <a:t>capaces</a:t>
            </a:r>
            <a:r>
              <a:rPr dirty="0"/>
              <a:t> de </a:t>
            </a:r>
            <a:r>
              <a:rPr dirty="0" err="1"/>
              <a:t>coordinar</a:t>
            </a:r>
            <a:r>
              <a:rPr dirty="0"/>
              <a:t> y </a:t>
            </a:r>
            <a:r>
              <a:rPr dirty="0" err="1"/>
              <a:t>cooperar</a:t>
            </a:r>
            <a:r>
              <a:rPr dirty="0"/>
              <a:t> </a:t>
            </a:r>
            <a:r>
              <a:rPr dirty="0" err="1"/>
              <a:t>mejor</a:t>
            </a:r>
            <a:r>
              <a:rPr dirty="0"/>
              <a:t> entre </a:t>
            </a:r>
            <a:r>
              <a:rPr dirty="0" err="1"/>
              <a:t>ellos</a:t>
            </a:r>
            <a:r>
              <a:rPr dirty="0"/>
              <a:t> </a:t>
            </a:r>
            <a:r>
              <a:rPr dirty="0" err="1"/>
              <a:t>mismos</a:t>
            </a:r>
            <a:r>
              <a:rPr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png" descr="image.png"/>
          <p:cNvPicPr>
            <a:picLocks noChangeAspect="1"/>
          </p:cNvPicPr>
          <p:nvPr/>
        </p:nvPicPr>
        <p:blipFill>
          <a:blip r:embed="rId2"/>
          <a:stretch>
            <a:fillRect/>
          </a:stretch>
        </p:blipFill>
        <p:spPr>
          <a:xfrm>
            <a:off x="-6350" y="0"/>
            <a:ext cx="12193588" cy="6858000"/>
          </a:xfrm>
          <a:prstGeom prst="rect">
            <a:avLst/>
          </a:prstGeom>
          <a:ln w="12700">
            <a:miter lim="400000"/>
          </a:ln>
        </p:spPr>
      </p:pic>
      <p:sp>
        <p:nvSpPr>
          <p:cNvPr id="39" name="Una vez que los gerentes definen las metas de la determinación de precios, deben establecer precios específicos para alcanzarlas.…"/>
          <p:cNvSpPr txBox="1"/>
          <p:nvPr/>
        </p:nvSpPr>
        <p:spPr>
          <a:xfrm>
            <a:off x="407987" y="1638300"/>
            <a:ext cx="6540501"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a:t>Una </a:t>
            </a:r>
            <a:r>
              <a:rPr dirty="0" err="1"/>
              <a:t>vez</a:t>
            </a:r>
            <a:r>
              <a:rPr dirty="0"/>
              <a:t> que </a:t>
            </a:r>
            <a:r>
              <a:rPr lang="es-MX" dirty="0"/>
              <a:t>las empresa</a:t>
            </a:r>
            <a:r>
              <a:rPr dirty="0"/>
              <a:t>s </a:t>
            </a:r>
            <a:r>
              <a:rPr dirty="0" err="1"/>
              <a:t>definen</a:t>
            </a:r>
            <a:r>
              <a:rPr dirty="0"/>
              <a:t> las </a:t>
            </a:r>
            <a:r>
              <a:rPr dirty="0" err="1"/>
              <a:t>metas</a:t>
            </a:r>
            <a:r>
              <a:rPr dirty="0"/>
              <a:t> de la </a:t>
            </a:r>
            <a:r>
              <a:rPr dirty="0" err="1"/>
              <a:t>determinación</a:t>
            </a:r>
            <a:r>
              <a:rPr dirty="0"/>
              <a:t> de </a:t>
            </a:r>
            <a:r>
              <a:rPr dirty="0" err="1"/>
              <a:t>precios</a:t>
            </a:r>
            <a:r>
              <a:rPr dirty="0"/>
              <a:t>, </a:t>
            </a:r>
            <a:r>
              <a:rPr dirty="0" err="1"/>
              <a:t>deben</a:t>
            </a:r>
            <a:r>
              <a:rPr dirty="0"/>
              <a:t> </a:t>
            </a:r>
            <a:r>
              <a:rPr dirty="0" err="1"/>
              <a:t>establecer</a:t>
            </a:r>
            <a:r>
              <a:rPr dirty="0"/>
              <a:t> </a:t>
            </a:r>
            <a:r>
              <a:rPr lang="es-MX" dirty="0"/>
              <a:t>estrategias</a:t>
            </a:r>
            <a:r>
              <a:rPr dirty="0"/>
              <a:t> </a:t>
            </a:r>
            <a:r>
              <a:rPr dirty="0" err="1"/>
              <a:t>específic</a:t>
            </a:r>
            <a:r>
              <a:rPr lang="es-MX" dirty="0"/>
              <a:t>a</a:t>
            </a:r>
            <a:r>
              <a:rPr dirty="0"/>
              <a:t>s para </a:t>
            </a:r>
            <a:r>
              <a:rPr dirty="0" err="1"/>
              <a:t>alcanzarlas</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El </a:t>
            </a:r>
            <a:r>
              <a:rPr dirty="0" err="1"/>
              <a:t>precio</a:t>
            </a:r>
            <a:r>
              <a:rPr dirty="0"/>
              <a:t> que se </a:t>
            </a:r>
            <a:r>
              <a:rPr dirty="0" err="1"/>
              <a:t>establezca</a:t>
            </a:r>
            <a:r>
              <a:rPr dirty="0"/>
              <a:t> para </a:t>
            </a:r>
            <a:r>
              <a:rPr dirty="0" err="1"/>
              <a:t>cada</a:t>
            </a:r>
            <a:r>
              <a:rPr dirty="0"/>
              <a:t> </a:t>
            </a:r>
            <a:r>
              <a:rPr dirty="0" err="1"/>
              <a:t>producto</a:t>
            </a:r>
            <a:r>
              <a:rPr dirty="0"/>
              <a:t> </a:t>
            </a:r>
            <a:r>
              <a:rPr dirty="0" err="1"/>
              <a:t>depende</a:t>
            </a:r>
            <a:r>
              <a:rPr dirty="0"/>
              <a:t> </a:t>
            </a:r>
            <a:r>
              <a:rPr dirty="0" err="1"/>
              <a:t>sobre</a:t>
            </a:r>
            <a:r>
              <a:rPr dirty="0"/>
              <a:t> </a:t>
            </a:r>
            <a:r>
              <a:rPr dirty="0" err="1"/>
              <a:t>todo</a:t>
            </a:r>
            <a:r>
              <a:rPr dirty="0"/>
              <a:t> de dos </a:t>
            </a:r>
            <a:r>
              <a:rPr dirty="0" err="1"/>
              <a:t>factores</a:t>
            </a:r>
            <a:r>
              <a:rPr dirty="0"/>
              <a:t>: la </a:t>
            </a:r>
            <a:r>
              <a:rPr dirty="0" err="1"/>
              <a:t>demanda</a:t>
            </a:r>
            <a:r>
              <a:rPr dirty="0"/>
              <a:t> del </a:t>
            </a:r>
            <a:r>
              <a:rPr dirty="0" err="1"/>
              <a:t>bien</a:t>
            </a:r>
            <a:r>
              <a:rPr dirty="0"/>
              <a:t> o </a:t>
            </a:r>
            <a:r>
              <a:rPr dirty="0" err="1"/>
              <a:t>servicio</a:t>
            </a:r>
            <a:r>
              <a:rPr dirty="0"/>
              <a:t> y el </a:t>
            </a:r>
            <a:r>
              <a:rPr dirty="0" err="1"/>
              <a:t>costo</a:t>
            </a:r>
            <a:r>
              <a:rPr dirty="0"/>
              <a:t> para el </a:t>
            </a:r>
            <a:r>
              <a:rPr dirty="0" err="1"/>
              <a:t>vendedor</a:t>
            </a:r>
            <a:r>
              <a:rPr dirty="0"/>
              <a:t> de ese </a:t>
            </a:r>
            <a:r>
              <a:rPr dirty="0" err="1"/>
              <a:t>bien</a:t>
            </a:r>
            <a:r>
              <a:rPr dirty="0"/>
              <a:t> o </a:t>
            </a:r>
            <a:r>
              <a:rPr dirty="0" err="1"/>
              <a:t>servicio</a:t>
            </a:r>
            <a:endParaRPr dirty="0"/>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err="1"/>
              <a:t>Cuando</a:t>
            </a:r>
            <a:r>
              <a:rPr dirty="0"/>
              <a:t> las </a:t>
            </a:r>
            <a:r>
              <a:rPr dirty="0" err="1"/>
              <a:t>metas</a:t>
            </a:r>
            <a:r>
              <a:rPr dirty="0"/>
              <a:t> de </a:t>
            </a:r>
            <a:r>
              <a:rPr dirty="0" err="1"/>
              <a:t>precios</a:t>
            </a:r>
            <a:r>
              <a:rPr dirty="0"/>
              <a:t> se </a:t>
            </a:r>
            <a:r>
              <a:rPr dirty="0" err="1"/>
              <a:t>orientan</a:t>
            </a:r>
            <a:r>
              <a:rPr dirty="0"/>
              <a:t> </a:t>
            </a:r>
            <a:r>
              <a:rPr dirty="0" err="1"/>
              <a:t>principalmente</a:t>
            </a:r>
            <a:r>
              <a:rPr dirty="0"/>
              <a:t> a las </a:t>
            </a:r>
            <a:r>
              <a:rPr dirty="0" err="1"/>
              <a:t>ventas</a:t>
            </a:r>
            <a:r>
              <a:rPr dirty="0"/>
              <a:t>, las </a:t>
            </a:r>
            <a:r>
              <a:rPr dirty="0" err="1"/>
              <a:t>consideraciones</a:t>
            </a:r>
            <a:r>
              <a:rPr dirty="0"/>
              <a:t> de la </a:t>
            </a:r>
            <a:r>
              <a:rPr dirty="0" err="1"/>
              <a:t>demanda</a:t>
            </a:r>
            <a:r>
              <a:rPr dirty="0"/>
              <a:t> son las </a:t>
            </a:r>
            <a:r>
              <a:rPr dirty="0" err="1"/>
              <a:t>dominantes</a:t>
            </a:r>
            <a:r>
              <a:rPr dirty="0"/>
              <a:t>.</a:t>
            </a:r>
          </a:p>
        </p:txBody>
      </p:sp>
      <p:pic>
        <p:nvPicPr>
          <p:cNvPr id="40" name="PEOPL018" descr="PEOPL018"/>
          <p:cNvPicPr>
            <a:picLocks noChangeAspect="1"/>
          </p:cNvPicPr>
          <p:nvPr/>
        </p:nvPicPr>
        <p:blipFill>
          <a:blip r:embed="rId3"/>
          <a:stretch>
            <a:fillRect/>
          </a:stretch>
        </p:blipFill>
        <p:spPr>
          <a:xfrm>
            <a:off x="8472487" y="2725737"/>
            <a:ext cx="2895601" cy="1981201"/>
          </a:xfrm>
          <a:prstGeom prst="rect">
            <a:avLst/>
          </a:prstGeom>
          <a:ln w="12700">
            <a:miter lim="400000"/>
          </a:ln>
        </p:spPr>
      </p:pic>
      <p:sp>
        <p:nvSpPr>
          <p:cNvPr id="41" name="Antecedentes"/>
          <p:cNvSpPr txBox="1"/>
          <p:nvPr/>
        </p:nvSpPr>
        <p:spPr>
          <a:xfrm>
            <a:off x="4362450" y="404812"/>
            <a:ext cx="346710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40663">
              <a:defRPr sz="4131" b="1">
                <a:ln w="6249">
                  <a:solidFill>
                    <a:srgbClr val="000000"/>
                  </a:solidFill>
                </a:ln>
                <a:solidFill>
                  <a:srgbClr val="FFFFFF"/>
                </a:solidFill>
                <a:latin typeface="Arial"/>
                <a:ea typeface="Arial"/>
                <a:cs typeface="Arial"/>
                <a:sym typeface="Arial"/>
              </a:defRPr>
            </a:lvl1pPr>
          </a:lstStyle>
          <a:p>
            <a:r>
              <a:t>Antecedentes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jpeg" descr="image.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4" name="¿Qué es la Demanda?"/>
          <p:cNvSpPr txBox="1"/>
          <p:nvPr/>
        </p:nvSpPr>
        <p:spPr>
          <a:xfrm>
            <a:off x="2881312" y="350837"/>
            <a:ext cx="6286501"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lnSpcReduction="10000"/>
          </a:bodyPr>
          <a:lstStyle>
            <a:lvl1pPr defTabSz="813816">
              <a:defRPr sz="4539" b="1">
                <a:ln w="7544">
                  <a:solidFill>
                    <a:srgbClr val="000000"/>
                  </a:solidFill>
                </a:ln>
                <a:solidFill>
                  <a:srgbClr val="FFFFFF"/>
                </a:solidFill>
                <a:latin typeface="Arial"/>
                <a:ea typeface="Arial"/>
                <a:cs typeface="Arial"/>
                <a:sym typeface="Arial"/>
              </a:defRPr>
            </a:lvl1pPr>
          </a:lstStyle>
          <a:p>
            <a:r>
              <a:t>¿Qué es la Demanda?</a:t>
            </a:r>
          </a:p>
        </p:txBody>
      </p:sp>
      <p:sp>
        <p:nvSpPr>
          <p:cNvPr id="45" name="Es la cantidad de producto que se venderá en el mercado a varios precios durante un período específico. La cantidad de producto que la gente compra depende de su precio.…"/>
          <p:cNvSpPr txBox="1"/>
          <p:nvPr/>
        </p:nvSpPr>
        <p:spPr>
          <a:xfrm>
            <a:off x="1416050" y="1349374"/>
            <a:ext cx="9217025"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err="1"/>
              <a:t>Es</a:t>
            </a:r>
            <a:r>
              <a:rPr dirty="0"/>
              <a:t> la </a:t>
            </a:r>
            <a:r>
              <a:rPr dirty="0" err="1"/>
              <a:t>cantidad</a:t>
            </a:r>
            <a:r>
              <a:rPr dirty="0"/>
              <a:t> de </a:t>
            </a:r>
            <a:r>
              <a:rPr dirty="0" err="1"/>
              <a:t>producto</a:t>
            </a:r>
            <a:r>
              <a:rPr dirty="0"/>
              <a:t> que se </a:t>
            </a:r>
            <a:r>
              <a:rPr dirty="0" err="1"/>
              <a:t>venderá</a:t>
            </a:r>
            <a:r>
              <a:rPr dirty="0"/>
              <a:t> </a:t>
            </a:r>
            <a:r>
              <a:rPr dirty="0" err="1"/>
              <a:t>en</a:t>
            </a:r>
            <a:r>
              <a:rPr dirty="0"/>
              <a:t> el </a:t>
            </a:r>
            <a:r>
              <a:rPr dirty="0" err="1"/>
              <a:t>mercado</a:t>
            </a:r>
            <a:r>
              <a:rPr dirty="0"/>
              <a:t> a </a:t>
            </a:r>
            <a:r>
              <a:rPr dirty="0" err="1"/>
              <a:t>varios</a:t>
            </a:r>
            <a:r>
              <a:rPr dirty="0"/>
              <a:t> </a:t>
            </a:r>
            <a:r>
              <a:rPr dirty="0" err="1"/>
              <a:t>precios</a:t>
            </a:r>
            <a:r>
              <a:rPr dirty="0"/>
              <a:t> </a:t>
            </a:r>
            <a:r>
              <a:rPr dirty="0" err="1"/>
              <a:t>durante</a:t>
            </a:r>
            <a:r>
              <a:rPr dirty="0"/>
              <a:t> un </a:t>
            </a:r>
            <a:r>
              <a:rPr dirty="0" err="1"/>
              <a:t>período</a:t>
            </a:r>
            <a:r>
              <a:rPr dirty="0"/>
              <a:t> </a:t>
            </a:r>
            <a:r>
              <a:rPr dirty="0" err="1"/>
              <a:t>específico</a:t>
            </a:r>
            <a:r>
              <a:rPr dirty="0"/>
              <a:t>. </a:t>
            </a:r>
            <a:endParaRPr lang="es-MX" dirty="0"/>
          </a:p>
          <a:p>
            <a:pPr algn="just">
              <a:defRPr sz="2200">
                <a:latin typeface="Arial"/>
                <a:ea typeface="Arial"/>
                <a:cs typeface="Arial"/>
                <a:sym typeface="Arial"/>
              </a:defRPr>
            </a:pPr>
            <a:r>
              <a:rPr dirty="0"/>
              <a:t>La </a:t>
            </a:r>
            <a:r>
              <a:rPr dirty="0" err="1"/>
              <a:t>cantidad</a:t>
            </a:r>
            <a:r>
              <a:rPr dirty="0"/>
              <a:t> de </a:t>
            </a:r>
            <a:r>
              <a:rPr dirty="0" err="1"/>
              <a:t>producto</a:t>
            </a:r>
            <a:r>
              <a:rPr dirty="0"/>
              <a:t> que la </a:t>
            </a:r>
            <a:r>
              <a:rPr dirty="0" err="1"/>
              <a:t>gente</a:t>
            </a:r>
            <a:r>
              <a:rPr dirty="0"/>
              <a:t> </a:t>
            </a:r>
            <a:r>
              <a:rPr dirty="0" err="1"/>
              <a:t>compra</a:t>
            </a:r>
            <a:r>
              <a:rPr dirty="0"/>
              <a:t> </a:t>
            </a:r>
            <a:r>
              <a:rPr dirty="0" err="1"/>
              <a:t>depende</a:t>
            </a:r>
            <a:r>
              <a:rPr dirty="0"/>
              <a:t> de </a:t>
            </a:r>
            <a:r>
              <a:rPr dirty="0" err="1"/>
              <a:t>su</a:t>
            </a:r>
            <a:r>
              <a:rPr dirty="0"/>
              <a:t> </a:t>
            </a:r>
            <a:r>
              <a:rPr dirty="0" err="1"/>
              <a:t>precio</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dirty="0"/>
              <a:t>A mayor </a:t>
            </a:r>
            <a:r>
              <a:rPr dirty="0" err="1"/>
              <a:t>precio</a:t>
            </a:r>
            <a:r>
              <a:rPr dirty="0"/>
              <a:t>, </a:t>
            </a:r>
            <a:r>
              <a:rPr dirty="0" err="1"/>
              <a:t>menor</a:t>
            </a:r>
            <a:r>
              <a:rPr dirty="0"/>
              <a:t> la </a:t>
            </a:r>
            <a:r>
              <a:rPr dirty="0" err="1"/>
              <a:t>demanda</a:t>
            </a:r>
            <a:r>
              <a:rPr dirty="0"/>
              <a:t> de </a:t>
            </a:r>
            <a:r>
              <a:rPr dirty="0" err="1"/>
              <a:t>bienes</a:t>
            </a:r>
            <a:r>
              <a:rPr dirty="0"/>
              <a:t> o </a:t>
            </a:r>
            <a:r>
              <a:rPr dirty="0" err="1"/>
              <a:t>servicios</a:t>
            </a:r>
            <a:r>
              <a:rPr dirty="0"/>
              <a:t> </a:t>
            </a:r>
            <a:r>
              <a:rPr dirty="0" err="1"/>
              <a:t>por</a:t>
            </a:r>
            <a:r>
              <a:rPr dirty="0"/>
              <a:t> parte de </a:t>
            </a:r>
            <a:r>
              <a:rPr dirty="0" err="1"/>
              <a:t>los</a:t>
            </a:r>
            <a:r>
              <a:rPr dirty="0"/>
              <a:t> </a:t>
            </a:r>
            <a:r>
              <a:rPr dirty="0" err="1"/>
              <a:t>consumidores</a:t>
            </a:r>
            <a:r>
              <a:rPr dirty="0"/>
              <a:t>, </a:t>
            </a:r>
            <a:r>
              <a:rPr dirty="0" err="1"/>
              <a:t>en</a:t>
            </a:r>
            <a:r>
              <a:rPr dirty="0"/>
              <a:t> </a:t>
            </a:r>
            <a:r>
              <a:rPr dirty="0" err="1"/>
              <a:t>sentido</a:t>
            </a:r>
            <a:r>
              <a:rPr dirty="0"/>
              <a:t> </a:t>
            </a:r>
            <a:r>
              <a:rPr dirty="0" err="1"/>
              <a:t>contrario</a:t>
            </a:r>
            <a:r>
              <a:rPr dirty="0"/>
              <a:t>, a </a:t>
            </a:r>
            <a:r>
              <a:rPr dirty="0" err="1"/>
              <a:t>menor</a:t>
            </a:r>
            <a:r>
              <a:rPr dirty="0"/>
              <a:t> </a:t>
            </a:r>
            <a:r>
              <a:rPr dirty="0" err="1"/>
              <a:t>precio</a:t>
            </a:r>
            <a:r>
              <a:rPr dirty="0"/>
              <a:t>, mayor la </a:t>
            </a:r>
            <a:r>
              <a:rPr dirty="0" err="1"/>
              <a:t>demanda</a:t>
            </a:r>
            <a:r>
              <a:rPr dirty="0"/>
              <a:t> de </a:t>
            </a:r>
            <a:r>
              <a:rPr dirty="0" err="1"/>
              <a:t>bienes</a:t>
            </a:r>
            <a:r>
              <a:rPr dirty="0"/>
              <a:t> o </a:t>
            </a:r>
            <a:r>
              <a:rPr dirty="0" err="1"/>
              <a:t>servicios</a:t>
            </a:r>
            <a:r>
              <a:rPr dirty="0"/>
              <a:t>. (Ley de la </a:t>
            </a:r>
            <a:r>
              <a:rPr dirty="0" err="1"/>
              <a:t>Demanda</a:t>
            </a:r>
            <a:r>
              <a:rPr dirty="0"/>
              <a:t>).</a:t>
            </a:r>
          </a:p>
        </p:txBody>
      </p:sp>
      <p:pic>
        <p:nvPicPr>
          <p:cNvPr id="46" name="CAR024" descr="CAR024"/>
          <p:cNvPicPr>
            <a:picLocks noChangeAspect="1"/>
          </p:cNvPicPr>
          <p:nvPr/>
        </p:nvPicPr>
        <p:blipFill>
          <a:blip r:embed="rId3"/>
          <a:stretch>
            <a:fillRect/>
          </a:stretch>
        </p:blipFill>
        <p:spPr>
          <a:xfrm>
            <a:off x="2895600" y="3935412"/>
            <a:ext cx="6400800" cy="23812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png" descr="image.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9" name="Rhvf."/>
          <p:cNvSpPr txBox="1"/>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sz="1200">
                <a:solidFill>
                  <a:srgbClr val="898989"/>
                </a:solidFill>
              </a:defRPr>
            </a:lvl1pPr>
          </a:lstStyle>
          <a:p>
            <a:r>
              <a:t>Rhvf.</a:t>
            </a:r>
          </a:p>
        </p:txBody>
      </p:sp>
      <p:sp>
        <p:nvSpPr>
          <p:cNvPr id="50" name="Ley de la Demanda"/>
          <p:cNvSpPr txBox="1"/>
          <p:nvPr/>
        </p:nvSpPr>
        <p:spPr>
          <a:xfrm>
            <a:off x="3724275" y="361950"/>
            <a:ext cx="4743450"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31520">
              <a:defRPr sz="4080" b="1">
                <a:ln w="6096">
                  <a:solidFill>
                    <a:srgbClr val="000000"/>
                  </a:solidFill>
                </a:ln>
                <a:solidFill>
                  <a:srgbClr val="FFFFFF"/>
                </a:solidFill>
                <a:latin typeface="Arial"/>
                <a:ea typeface="Arial"/>
                <a:cs typeface="Arial"/>
                <a:sym typeface="Arial"/>
              </a:defRPr>
            </a:lvl1pPr>
          </a:lstStyle>
          <a:p>
            <a:r>
              <a:t>Ley de la Demanda</a:t>
            </a:r>
          </a:p>
        </p:txBody>
      </p:sp>
      <p:sp>
        <p:nvSpPr>
          <p:cNvPr id="51" name="Si la demanda es la relación que muestra las cantidades de un bien que el consumidor está dispuesto y en posibilidades de comprar a varios precios durante un período dado estando otros factores constantes, la Ley de la Demanda es la cantidad de un bien demandado relacionado inversamente a su precio, es decir, a mayor precio, menor la cantidad demandada, a menor precio, mayor la cantidad demandada."/>
          <p:cNvSpPr txBox="1"/>
          <p:nvPr/>
        </p:nvSpPr>
        <p:spPr>
          <a:xfrm>
            <a:off x="1487487" y="1547812"/>
            <a:ext cx="9217026"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200">
                <a:latin typeface="Arial"/>
                <a:ea typeface="Arial"/>
                <a:cs typeface="Arial"/>
                <a:sym typeface="Arial"/>
              </a:defRPr>
            </a:lvl1pPr>
          </a:lstStyle>
          <a:p>
            <a:r>
              <a:rPr dirty="0"/>
              <a:t>Si la </a:t>
            </a:r>
            <a:r>
              <a:rPr dirty="0" err="1"/>
              <a:t>demanda</a:t>
            </a:r>
            <a:r>
              <a:rPr dirty="0"/>
              <a:t> </a:t>
            </a:r>
            <a:r>
              <a:rPr dirty="0" err="1"/>
              <a:t>es</a:t>
            </a:r>
            <a:r>
              <a:rPr dirty="0"/>
              <a:t> la </a:t>
            </a:r>
            <a:r>
              <a:rPr dirty="0" err="1"/>
              <a:t>relación</a:t>
            </a:r>
            <a:r>
              <a:rPr dirty="0"/>
              <a:t> que </a:t>
            </a:r>
            <a:r>
              <a:rPr dirty="0" err="1"/>
              <a:t>muestra</a:t>
            </a:r>
            <a:r>
              <a:rPr dirty="0"/>
              <a:t> las </a:t>
            </a:r>
            <a:r>
              <a:rPr dirty="0" err="1"/>
              <a:t>cantidades</a:t>
            </a:r>
            <a:r>
              <a:rPr dirty="0"/>
              <a:t> de un </a:t>
            </a:r>
            <a:r>
              <a:rPr dirty="0" err="1"/>
              <a:t>bien</a:t>
            </a:r>
            <a:r>
              <a:rPr dirty="0"/>
              <a:t> que el </a:t>
            </a:r>
            <a:r>
              <a:rPr dirty="0" err="1"/>
              <a:t>consumidor</a:t>
            </a:r>
            <a:r>
              <a:rPr dirty="0"/>
              <a:t> </a:t>
            </a:r>
            <a:r>
              <a:rPr dirty="0" err="1"/>
              <a:t>está</a:t>
            </a:r>
            <a:r>
              <a:rPr dirty="0"/>
              <a:t> </a:t>
            </a:r>
            <a:r>
              <a:rPr dirty="0" err="1"/>
              <a:t>dispuesto</a:t>
            </a:r>
            <a:r>
              <a:rPr dirty="0"/>
              <a:t> y </a:t>
            </a:r>
            <a:r>
              <a:rPr dirty="0" err="1"/>
              <a:t>en</a:t>
            </a:r>
            <a:r>
              <a:rPr dirty="0"/>
              <a:t> </a:t>
            </a:r>
            <a:r>
              <a:rPr dirty="0" err="1"/>
              <a:t>posibilidades</a:t>
            </a:r>
            <a:r>
              <a:rPr dirty="0"/>
              <a:t> de </a:t>
            </a:r>
            <a:r>
              <a:rPr dirty="0" err="1"/>
              <a:t>comprar</a:t>
            </a:r>
            <a:r>
              <a:rPr dirty="0"/>
              <a:t> a </a:t>
            </a:r>
            <a:r>
              <a:rPr dirty="0" err="1"/>
              <a:t>varios</a:t>
            </a:r>
            <a:r>
              <a:rPr dirty="0"/>
              <a:t> </a:t>
            </a:r>
            <a:r>
              <a:rPr dirty="0" err="1"/>
              <a:t>precios</a:t>
            </a:r>
            <a:r>
              <a:rPr dirty="0"/>
              <a:t> </a:t>
            </a:r>
            <a:r>
              <a:rPr dirty="0" err="1"/>
              <a:t>durante</a:t>
            </a:r>
            <a:r>
              <a:rPr dirty="0"/>
              <a:t> un </a:t>
            </a:r>
            <a:r>
              <a:rPr dirty="0" err="1"/>
              <a:t>período</a:t>
            </a:r>
            <a:r>
              <a:rPr dirty="0"/>
              <a:t> dado </a:t>
            </a:r>
            <a:r>
              <a:rPr dirty="0" err="1"/>
              <a:t>estando</a:t>
            </a:r>
            <a:r>
              <a:rPr dirty="0"/>
              <a:t> </a:t>
            </a:r>
            <a:r>
              <a:rPr dirty="0" err="1"/>
              <a:t>otros</a:t>
            </a:r>
            <a:r>
              <a:rPr dirty="0"/>
              <a:t> </a:t>
            </a:r>
            <a:r>
              <a:rPr dirty="0" err="1"/>
              <a:t>factores</a:t>
            </a:r>
            <a:r>
              <a:rPr dirty="0"/>
              <a:t> </a:t>
            </a:r>
            <a:r>
              <a:rPr dirty="0" err="1"/>
              <a:t>constantes</a:t>
            </a:r>
            <a:r>
              <a:rPr lang="es-MX" dirty="0"/>
              <a:t>.</a:t>
            </a:r>
          </a:p>
          <a:p>
            <a:endParaRPr lang="es-MX" dirty="0"/>
          </a:p>
          <a:p>
            <a:r>
              <a:rPr lang="es-MX" dirty="0" err="1"/>
              <a:t>Así,l</a:t>
            </a:r>
            <a:r>
              <a:rPr dirty="0"/>
              <a:t>a Ley de la </a:t>
            </a:r>
            <a:r>
              <a:rPr dirty="0" err="1"/>
              <a:t>Demanda</a:t>
            </a:r>
            <a:r>
              <a:rPr dirty="0"/>
              <a:t> </a:t>
            </a:r>
            <a:r>
              <a:rPr dirty="0" err="1"/>
              <a:t>es</a:t>
            </a:r>
            <a:r>
              <a:rPr lang="es-MX" dirty="0"/>
              <a:t>:</a:t>
            </a:r>
            <a:r>
              <a:rPr dirty="0"/>
              <a:t> la </a:t>
            </a:r>
            <a:r>
              <a:rPr dirty="0" err="1"/>
              <a:t>cantidad</a:t>
            </a:r>
            <a:r>
              <a:rPr dirty="0"/>
              <a:t> de un </a:t>
            </a:r>
            <a:r>
              <a:rPr dirty="0" err="1"/>
              <a:t>bien</a:t>
            </a:r>
            <a:r>
              <a:rPr dirty="0"/>
              <a:t> </a:t>
            </a:r>
            <a:r>
              <a:rPr dirty="0" err="1"/>
              <a:t>demandado</a:t>
            </a:r>
            <a:r>
              <a:rPr dirty="0"/>
              <a:t> </a:t>
            </a:r>
            <a:r>
              <a:rPr dirty="0" err="1"/>
              <a:t>relacionado</a:t>
            </a:r>
            <a:r>
              <a:rPr dirty="0"/>
              <a:t> </a:t>
            </a:r>
            <a:r>
              <a:rPr dirty="0" err="1"/>
              <a:t>inversamente</a:t>
            </a:r>
            <a:r>
              <a:rPr dirty="0"/>
              <a:t> a </a:t>
            </a:r>
            <a:r>
              <a:rPr dirty="0" err="1"/>
              <a:t>su</a:t>
            </a:r>
            <a:r>
              <a:rPr dirty="0"/>
              <a:t> </a:t>
            </a:r>
            <a:r>
              <a:rPr dirty="0" err="1"/>
              <a:t>precio</a:t>
            </a:r>
            <a:r>
              <a:rPr dirty="0"/>
              <a:t>, </a:t>
            </a:r>
            <a:r>
              <a:rPr dirty="0" err="1"/>
              <a:t>es</a:t>
            </a:r>
            <a:r>
              <a:rPr dirty="0"/>
              <a:t> </a:t>
            </a:r>
            <a:r>
              <a:rPr dirty="0" err="1"/>
              <a:t>decir</a:t>
            </a:r>
            <a:r>
              <a:rPr dirty="0"/>
              <a:t>, a mayor </a:t>
            </a:r>
            <a:r>
              <a:rPr dirty="0" err="1"/>
              <a:t>precio</a:t>
            </a:r>
            <a:r>
              <a:rPr dirty="0"/>
              <a:t>, </a:t>
            </a:r>
            <a:r>
              <a:rPr dirty="0" err="1"/>
              <a:t>menor</a:t>
            </a:r>
            <a:r>
              <a:rPr dirty="0"/>
              <a:t> la </a:t>
            </a:r>
            <a:r>
              <a:rPr dirty="0" err="1"/>
              <a:t>cantidad</a:t>
            </a:r>
            <a:r>
              <a:rPr dirty="0"/>
              <a:t> </a:t>
            </a:r>
            <a:r>
              <a:rPr dirty="0" err="1"/>
              <a:t>demandada</a:t>
            </a:r>
            <a:r>
              <a:rPr dirty="0"/>
              <a:t>, a </a:t>
            </a:r>
            <a:r>
              <a:rPr dirty="0" err="1"/>
              <a:t>menor</a:t>
            </a:r>
            <a:r>
              <a:rPr dirty="0"/>
              <a:t> </a:t>
            </a:r>
            <a:r>
              <a:rPr dirty="0" err="1"/>
              <a:t>precio</a:t>
            </a:r>
            <a:r>
              <a:rPr dirty="0"/>
              <a:t>, mayor la </a:t>
            </a:r>
            <a:r>
              <a:rPr dirty="0" err="1"/>
              <a:t>cantidad</a:t>
            </a:r>
            <a:r>
              <a:rPr dirty="0"/>
              <a:t> </a:t>
            </a:r>
            <a:r>
              <a:rPr dirty="0" err="1"/>
              <a:t>demandada</a:t>
            </a:r>
            <a:r>
              <a:rPr dirty="0"/>
              <a:t>.</a:t>
            </a:r>
          </a:p>
        </p:txBody>
      </p:sp>
      <p:pic>
        <p:nvPicPr>
          <p:cNvPr id="52" name="MENO073" descr="MENO073"/>
          <p:cNvPicPr>
            <a:picLocks noChangeAspect="1"/>
          </p:cNvPicPr>
          <p:nvPr/>
        </p:nvPicPr>
        <p:blipFill>
          <a:blip r:embed="rId3"/>
          <a:stretch>
            <a:fillRect/>
          </a:stretch>
        </p:blipFill>
        <p:spPr>
          <a:xfrm>
            <a:off x="7391400" y="4368800"/>
            <a:ext cx="2819400" cy="19812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png" descr="image.png"/>
          <p:cNvPicPr>
            <a:picLocks noChangeAspect="1"/>
          </p:cNvPicPr>
          <p:nvPr/>
        </p:nvPicPr>
        <p:blipFill>
          <a:blip r:embed="rId2"/>
          <a:stretch>
            <a:fillRect/>
          </a:stretch>
        </p:blipFill>
        <p:spPr>
          <a:xfrm>
            <a:off x="0" y="0"/>
            <a:ext cx="12193588" cy="6858000"/>
          </a:xfrm>
          <a:prstGeom prst="rect">
            <a:avLst/>
          </a:prstGeom>
          <a:ln w="12700">
            <a:miter lim="400000"/>
          </a:ln>
        </p:spPr>
      </p:pic>
      <p:sp>
        <p:nvSpPr>
          <p:cNvPr id="55" name="Ejemplo: Programa de demanda"/>
          <p:cNvSpPr txBox="1"/>
          <p:nvPr/>
        </p:nvSpPr>
        <p:spPr>
          <a:xfrm>
            <a:off x="2244725" y="404812"/>
            <a:ext cx="770413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04087">
              <a:defRPr sz="3927" b="1">
                <a:ln w="5647">
                  <a:solidFill>
                    <a:srgbClr val="000000"/>
                  </a:solidFill>
                </a:ln>
                <a:solidFill>
                  <a:srgbClr val="FFFFFF"/>
                </a:solidFill>
                <a:latin typeface="Arial"/>
                <a:ea typeface="Arial"/>
                <a:cs typeface="Arial"/>
                <a:sym typeface="Arial"/>
              </a:defRPr>
            </a:lvl1pPr>
          </a:lstStyle>
          <a:p>
            <a:r>
              <a:t>Ejemplo: Programa de demanda</a:t>
            </a:r>
          </a:p>
        </p:txBody>
      </p:sp>
      <p:graphicFrame>
        <p:nvGraphicFramePr>
          <p:cNvPr id="56" name="Tabla"/>
          <p:cNvGraphicFramePr/>
          <p:nvPr>
            <p:extLst>
              <p:ext uri="{D42A27DB-BD31-4B8C-83A1-F6EECF244321}">
                <p14:modId xmlns:p14="http://schemas.microsoft.com/office/powerpoint/2010/main" val="2725197552"/>
              </p:ext>
            </p:extLst>
          </p:nvPr>
        </p:nvGraphicFramePr>
        <p:xfrm>
          <a:off x="3863975" y="1844675"/>
          <a:ext cx="4267200" cy="4087811"/>
        </p:xfrm>
        <a:graphic>
          <a:graphicData uri="http://schemas.openxmlformats.org/drawingml/2006/table">
            <a:tbl>
              <a:tblPr>
                <a:tableStyleId>{4C3C2611-4C71-4FC5-86AE-919BDF0F9419}</a:tableStyleId>
              </a:tblPr>
              <a:tblGrid>
                <a:gridCol w="1371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701675">
                <a:tc>
                  <a:txBody>
                    <a:bodyPr/>
                    <a:lstStyle/>
                    <a:p>
                      <a:pPr algn="l">
                        <a:spcBef>
                          <a:spcPts val="400"/>
                        </a:spcBef>
                        <a:defRPr sz="1800"/>
                      </a:pPr>
                      <a:r>
                        <a:rPr sz="2000"/>
                        <a:t>Precio por unidad</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rPr sz="2000"/>
                        <a:t>Cantidad demandada por semana (paquetes)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676275">
                <a:tc>
                  <a:txBody>
                    <a:bodyPr/>
                    <a:lstStyle/>
                    <a:p>
                      <a:pPr>
                        <a:spcBef>
                          <a:spcPts val="400"/>
                        </a:spcBef>
                        <a:defRPr sz="1800"/>
                      </a:pPr>
                      <a:r>
                        <a:rPr sz="2000"/>
                        <a:t>$ 3.00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100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77862">
                <a:tc>
                  <a:txBody>
                    <a:bodyPr/>
                    <a:lstStyle/>
                    <a:p>
                      <a:pPr>
                        <a:spcBef>
                          <a:spcPts val="400"/>
                        </a:spcBef>
                        <a:defRPr sz="1800"/>
                      </a:pPr>
                      <a:r>
                        <a:rPr sz="2000"/>
                        <a:t>$ 4.50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85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677862">
                <a:tc>
                  <a:txBody>
                    <a:bodyPr/>
                    <a:lstStyle/>
                    <a:p>
                      <a:pPr>
                        <a:spcBef>
                          <a:spcPts val="400"/>
                        </a:spcBef>
                        <a:defRPr sz="1800"/>
                      </a:pPr>
                      <a:r>
                        <a:rPr sz="2000"/>
                        <a:t>$ 6.00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75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676275">
                <a:tc>
                  <a:txBody>
                    <a:bodyPr/>
                    <a:lstStyle/>
                    <a:p>
                      <a:pPr>
                        <a:spcBef>
                          <a:spcPts val="400"/>
                        </a:spcBef>
                        <a:defRPr sz="1800"/>
                      </a:pPr>
                      <a:r>
                        <a:rPr sz="2000"/>
                        <a:t>$ 7.50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400"/>
                        </a:spcBef>
                        <a:defRPr sz="1800"/>
                      </a:pPr>
                      <a:r>
                        <a:rPr sz="2000"/>
                        <a:t>60</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677862">
                <a:tc>
                  <a:txBody>
                    <a:bodyPr/>
                    <a:lstStyle/>
                    <a:p>
                      <a:pPr>
                        <a:spcBef>
                          <a:spcPts val="400"/>
                        </a:spcBef>
                        <a:defRPr sz="1800"/>
                      </a:pPr>
                      <a:r>
                        <a:rPr sz="2000"/>
                        <a:t>$ 10.00</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spcBef>
                          <a:spcPts val="400"/>
                        </a:spcBef>
                        <a:defRPr sz="1800"/>
                      </a:pPr>
                      <a:r>
                        <a:rPr sz="2000" dirty="0"/>
                        <a:t>50</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5"/>
                  </a:ext>
                </a:extLst>
              </a:tr>
            </a:tbl>
          </a:graphicData>
        </a:graphic>
      </p:graphicFrame>
      <p:sp>
        <p:nvSpPr>
          <p:cNvPr id="57" name="Demanda semanal de paquetes de palomitas a varios precios:"/>
          <p:cNvSpPr txBox="1"/>
          <p:nvPr/>
        </p:nvSpPr>
        <p:spPr>
          <a:xfrm>
            <a:off x="2093912" y="1265237"/>
            <a:ext cx="7838664"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200">
                <a:latin typeface="Arial"/>
                <a:ea typeface="Arial"/>
                <a:cs typeface="Arial"/>
                <a:sym typeface="Arial"/>
              </a:defRPr>
            </a:lvl1pPr>
          </a:lstStyle>
          <a:p>
            <a:r>
              <a:t>Demanda semanal de paquetes de palomitas a varios precios:</a:t>
            </a:r>
          </a:p>
        </p:txBody>
      </p:sp>
      <p:pic>
        <p:nvPicPr>
          <p:cNvPr id="2" name="Imagen 1"/>
          <p:cNvPicPr>
            <a:picLocks noChangeAspect="1"/>
          </p:cNvPicPr>
          <p:nvPr/>
        </p:nvPicPr>
        <p:blipFill>
          <a:blip r:embed="rId3"/>
          <a:stretch>
            <a:fillRect/>
          </a:stretch>
        </p:blipFill>
        <p:spPr>
          <a:xfrm>
            <a:off x="9807940" y="2208897"/>
            <a:ext cx="2108323" cy="2563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png" descr="image.png"/>
          <p:cNvPicPr>
            <a:picLocks noChangeAspect="1"/>
          </p:cNvPicPr>
          <p:nvPr/>
        </p:nvPicPr>
        <p:blipFill>
          <a:blip r:embed="rId2"/>
          <a:stretch>
            <a:fillRect/>
          </a:stretch>
        </p:blipFill>
        <p:spPr>
          <a:xfrm>
            <a:off x="-1588" y="-4763"/>
            <a:ext cx="12193588" cy="6858001"/>
          </a:xfrm>
          <a:prstGeom prst="rect">
            <a:avLst/>
          </a:prstGeom>
          <a:ln w="12700">
            <a:miter lim="400000"/>
          </a:ln>
        </p:spPr>
      </p:pic>
      <p:sp>
        <p:nvSpPr>
          <p:cNvPr id="60" name="Curva de demanda"/>
          <p:cNvSpPr txBox="1"/>
          <p:nvPr/>
        </p:nvSpPr>
        <p:spPr>
          <a:xfrm>
            <a:off x="3776662" y="323850"/>
            <a:ext cx="4638676" cy="64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731520">
              <a:defRPr sz="4080" b="1">
                <a:ln w="6096">
                  <a:solidFill>
                    <a:srgbClr val="000000"/>
                  </a:solidFill>
                </a:ln>
                <a:solidFill>
                  <a:srgbClr val="FFFFFF"/>
                </a:solidFill>
                <a:latin typeface="Arial"/>
                <a:ea typeface="Arial"/>
                <a:cs typeface="Arial"/>
                <a:sym typeface="Arial"/>
              </a:defRPr>
            </a:lvl1pPr>
          </a:lstStyle>
          <a:p>
            <a:r>
              <a:t>Curva de demanda</a:t>
            </a:r>
          </a:p>
        </p:txBody>
      </p:sp>
      <p:sp>
        <p:nvSpPr>
          <p:cNvPr id="61" name="Línea"/>
          <p:cNvSpPr/>
          <p:nvPr/>
        </p:nvSpPr>
        <p:spPr>
          <a:xfrm flipH="1">
            <a:off x="4495799" y="1524000"/>
            <a:ext cx="1" cy="3886200"/>
          </a:xfrm>
          <a:prstGeom prst="line">
            <a:avLst/>
          </a:prstGeom>
          <a:ln w="28575" cap="sq">
            <a:solidFill>
              <a:srgbClr val="000000"/>
            </a:solidFill>
          </a:ln>
        </p:spPr>
        <p:txBody>
          <a:bodyPr lIns="45719" rIns="45719"/>
          <a:lstStyle/>
          <a:p>
            <a:endParaRPr/>
          </a:p>
        </p:txBody>
      </p:sp>
      <p:sp>
        <p:nvSpPr>
          <p:cNvPr id="62" name="Línea"/>
          <p:cNvSpPr/>
          <p:nvPr/>
        </p:nvSpPr>
        <p:spPr>
          <a:xfrm>
            <a:off x="4495800" y="5410200"/>
            <a:ext cx="4800600" cy="0"/>
          </a:xfrm>
          <a:prstGeom prst="line">
            <a:avLst/>
          </a:prstGeom>
          <a:ln w="28575" cap="sq">
            <a:solidFill>
              <a:srgbClr val="000000"/>
            </a:solidFill>
          </a:ln>
        </p:spPr>
        <p:txBody>
          <a:bodyPr lIns="45719" rIns="45719"/>
          <a:lstStyle/>
          <a:p>
            <a:endParaRPr/>
          </a:p>
        </p:txBody>
      </p:sp>
      <p:sp>
        <p:nvSpPr>
          <p:cNvPr id="63" name="$"/>
          <p:cNvSpPr txBox="1"/>
          <p:nvPr/>
        </p:nvSpPr>
        <p:spPr>
          <a:xfrm>
            <a:off x="4191000" y="1219200"/>
            <a:ext cx="224022"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a:t>
            </a:r>
          </a:p>
        </p:txBody>
      </p:sp>
      <p:sp>
        <p:nvSpPr>
          <p:cNvPr id="64" name="Q"/>
          <p:cNvSpPr txBox="1"/>
          <p:nvPr/>
        </p:nvSpPr>
        <p:spPr>
          <a:xfrm>
            <a:off x="9204325" y="5299075"/>
            <a:ext cx="258624"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Q</a:t>
            </a:r>
          </a:p>
        </p:txBody>
      </p:sp>
      <p:sp>
        <p:nvSpPr>
          <p:cNvPr id="65" name="Línea"/>
          <p:cNvSpPr/>
          <p:nvPr/>
        </p:nvSpPr>
        <p:spPr>
          <a:xfrm>
            <a:off x="4267200" y="4800600"/>
            <a:ext cx="228600" cy="0"/>
          </a:xfrm>
          <a:prstGeom prst="line">
            <a:avLst/>
          </a:prstGeom>
          <a:ln w="12700" cap="sq">
            <a:solidFill>
              <a:srgbClr val="000000"/>
            </a:solidFill>
          </a:ln>
        </p:spPr>
        <p:txBody>
          <a:bodyPr lIns="45719" rIns="45719"/>
          <a:lstStyle/>
          <a:p>
            <a:endParaRPr/>
          </a:p>
        </p:txBody>
      </p:sp>
      <p:sp>
        <p:nvSpPr>
          <p:cNvPr id="66" name="Línea"/>
          <p:cNvSpPr/>
          <p:nvPr/>
        </p:nvSpPr>
        <p:spPr>
          <a:xfrm>
            <a:off x="4267200" y="4114800"/>
            <a:ext cx="228600" cy="0"/>
          </a:xfrm>
          <a:prstGeom prst="line">
            <a:avLst/>
          </a:prstGeom>
          <a:ln w="12700" cap="sq">
            <a:solidFill>
              <a:srgbClr val="000000"/>
            </a:solidFill>
          </a:ln>
        </p:spPr>
        <p:txBody>
          <a:bodyPr lIns="45719" rIns="45719"/>
          <a:lstStyle/>
          <a:p>
            <a:endParaRPr/>
          </a:p>
        </p:txBody>
      </p:sp>
      <p:sp>
        <p:nvSpPr>
          <p:cNvPr id="67" name="Línea"/>
          <p:cNvSpPr/>
          <p:nvPr/>
        </p:nvSpPr>
        <p:spPr>
          <a:xfrm>
            <a:off x="4267200" y="3352800"/>
            <a:ext cx="228600" cy="0"/>
          </a:xfrm>
          <a:prstGeom prst="line">
            <a:avLst/>
          </a:prstGeom>
          <a:ln w="12700" cap="sq">
            <a:solidFill>
              <a:srgbClr val="000000"/>
            </a:solidFill>
          </a:ln>
        </p:spPr>
        <p:txBody>
          <a:bodyPr lIns="45719" rIns="45719"/>
          <a:lstStyle/>
          <a:p>
            <a:endParaRPr/>
          </a:p>
        </p:txBody>
      </p:sp>
      <p:sp>
        <p:nvSpPr>
          <p:cNvPr id="68" name="Línea"/>
          <p:cNvSpPr/>
          <p:nvPr/>
        </p:nvSpPr>
        <p:spPr>
          <a:xfrm>
            <a:off x="4267200" y="2667000"/>
            <a:ext cx="228600" cy="0"/>
          </a:xfrm>
          <a:prstGeom prst="line">
            <a:avLst/>
          </a:prstGeom>
          <a:ln w="12700" cap="sq">
            <a:solidFill>
              <a:srgbClr val="000000"/>
            </a:solidFill>
          </a:ln>
        </p:spPr>
        <p:txBody>
          <a:bodyPr lIns="45719" rIns="45719"/>
          <a:lstStyle/>
          <a:p>
            <a:endParaRPr/>
          </a:p>
        </p:txBody>
      </p:sp>
      <p:sp>
        <p:nvSpPr>
          <p:cNvPr id="69" name="Línea"/>
          <p:cNvSpPr/>
          <p:nvPr/>
        </p:nvSpPr>
        <p:spPr>
          <a:xfrm>
            <a:off x="4267200" y="2057400"/>
            <a:ext cx="228600" cy="0"/>
          </a:xfrm>
          <a:prstGeom prst="line">
            <a:avLst/>
          </a:prstGeom>
          <a:ln w="12700" cap="sq">
            <a:solidFill>
              <a:srgbClr val="000000"/>
            </a:solidFill>
          </a:ln>
        </p:spPr>
        <p:txBody>
          <a:bodyPr lIns="45719" rIns="45719"/>
          <a:lstStyle/>
          <a:p>
            <a:endParaRPr/>
          </a:p>
        </p:txBody>
      </p:sp>
      <p:sp>
        <p:nvSpPr>
          <p:cNvPr id="70" name="10.00"/>
          <p:cNvSpPr txBox="1"/>
          <p:nvPr/>
        </p:nvSpPr>
        <p:spPr>
          <a:xfrm>
            <a:off x="3794125" y="1766887"/>
            <a:ext cx="73021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10.00</a:t>
            </a:r>
          </a:p>
        </p:txBody>
      </p:sp>
      <p:sp>
        <p:nvSpPr>
          <p:cNvPr id="71" name="7.50"/>
          <p:cNvSpPr txBox="1"/>
          <p:nvPr/>
        </p:nvSpPr>
        <p:spPr>
          <a:xfrm>
            <a:off x="3886200" y="23622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7.50</a:t>
            </a:r>
          </a:p>
        </p:txBody>
      </p:sp>
      <p:sp>
        <p:nvSpPr>
          <p:cNvPr id="72" name="6.00"/>
          <p:cNvSpPr txBox="1"/>
          <p:nvPr/>
        </p:nvSpPr>
        <p:spPr>
          <a:xfrm>
            <a:off x="3886200" y="3048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6.00</a:t>
            </a:r>
          </a:p>
        </p:txBody>
      </p:sp>
      <p:sp>
        <p:nvSpPr>
          <p:cNvPr id="73" name="4.50"/>
          <p:cNvSpPr txBox="1"/>
          <p:nvPr/>
        </p:nvSpPr>
        <p:spPr>
          <a:xfrm>
            <a:off x="3886200" y="38100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4.50</a:t>
            </a:r>
          </a:p>
        </p:txBody>
      </p:sp>
      <p:sp>
        <p:nvSpPr>
          <p:cNvPr id="74" name="3.00"/>
          <p:cNvSpPr txBox="1"/>
          <p:nvPr/>
        </p:nvSpPr>
        <p:spPr>
          <a:xfrm>
            <a:off x="3886200" y="4495800"/>
            <a:ext cx="597010"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2000"/>
            </a:lvl1pPr>
          </a:lstStyle>
          <a:p>
            <a:r>
              <a:t>3.00</a:t>
            </a:r>
          </a:p>
        </p:txBody>
      </p:sp>
      <p:sp>
        <p:nvSpPr>
          <p:cNvPr id="75" name="Línea"/>
          <p:cNvSpPr/>
          <p:nvPr/>
        </p:nvSpPr>
        <p:spPr>
          <a:xfrm>
            <a:off x="5334000" y="5410200"/>
            <a:ext cx="0" cy="152400"/>
          </a:xfrm>
          <a:prstGeom prst="line">
            <a:avLst/>
          </a:prstGeom>
          <a:ln w="12700" cap="sq">
            <a:solidFill>
              <a:srgbClr val="000000"/>
            </a:solidFill>
          </a:ln>
        </p:spPr>
        <p:txBody>
          <a:bodyPr lIns="45719" rIns="45719"/>
          <a:lstStyle/>
          <a:p>
            <a:endParaRPr/>
          </a:p>
        </p:txBody>
      </p:sp>
      <p:sp>
        <p:nvSpPr>
          <p:cNvPr id="76" name="Línea"/>
          <p:cNvSpPr/>
          <p:nvPr/>
        </p:nvSpPr>
        <p:spPr>
          <a:xfrm>
            <a:off x="6172200" y="5410200"/>
            <a:ext cx="0" cy="152400"/>
          </a:xfrm>
          <a:prstGeom prst="line">
            <a:avLst/>
          </a:prstGeom>
          <a:ln w="12700" cap="sq">
            <a:solidFill>
              <a:srgbClr val="000000"/>
            </a:solidFill>
          </a:ln>
        </p:spPr>
        <p:txBody>
          <a:bodyPr lIns="45719" rIns="45719"/>
          <a:lstStyle/>
          <a:p>
            <a:endParaRPr/>
          </a:p>
        </p:txBody>
      </p:sp>
      <p:sp>
        <p:nvSpPr>
          <p:cNvPr id="77" name="Línea"/>
          <p:cNvSpPr/>
          <p:nvPr/>
        </p:nvSpPr>
        <p:spPr>
          <a:xfrm>
            <a:off x="7086600" y="5410200"/>
            <a:ext cx="0" cy="152400"/>
          </a:xfrm>
          <a:prstGeom prst="line">
            <a:avLst/>
          </a:prstGeom>
          <a:ln w="12700" cap="sq">
            <a:solidFill>
              <a:srgbClr val="000000"/>
            </a:solidFill>
          </a:ln>
        </p:spPr>
        <p:txBody>
          <a:bodyPr lIns="45719" rIns="45719"/>
          <a:lstStyle/>
          <a:p>
            <a:endParaRPr/>
          </a:p>
        </p:txBody>
      </p:sp>
      <p:sp>
        <p:nvSpPr>
          <p:cNvPr id="78" name="Línea"/>
          <p:cNvSpPr/>
          <p:nvPr/>
        </p:nvSpPr>
        <p:spPr>
          <a:xfrm>
            <a:off x="7924800" y="5410200"/>
            <a:ext cx="0" cy="152400"/>
          </a:xfrm>
          <a:prstGeom prst="line">
            <a:avLst/>
          </a:prstGeom>
          <a:ln w="12700" cap="sq">
            <a:solidFill>
              <a:srgbClr val="000000"/>
            </a:solidFill>
          </a:ln>
        </p:spPr>
        <p:txBody>
          <a:bodyPr lIns="45719" rIns="45719"/>
          <a:lstStyle/>
          <a:p>
            <a:endParaRPr/>
          </a:p>
        </p:txBody>
      </p:sp>
      <p:sp>
        <p:nvSpPr>
          <p:cNvPr id="79" name="Línea"/>
          <p:cNvSpPr/>
          <p:nvPr/>
        </p:nvSpPr>
        <p:spPr>
          <a:xfrm>
            <a:off x="8763000" y="5410200"/>
            <a:ext cx="0" cy="152400"/>
          </a:xfrm>
          <a:prstGeom prst="line">
            <a:avLst/>
          </a:prstGeom>
          <a:ln w="12700" cap="sq">
            <a:solidFill>
              <a:srgbClr val="000000"/>
            </a:solidFill>
          </a:ln>
        </p:spPr>
        <p:txBody>
          <a:bodyPr lIns="45719" rIns="45719"/>
          <a:lstStyle/>
          <a:p>
            <a:endParaRPr/>
          </a:p>
        </p:txBody>
      </p:sp>
      <p:sp>
        <p:nvSpPr>
          <p:cNvPr id="80" name="50"/>
          <p:cNvSpPr txBox="1"/>
          <p:nvPr/>
        </p:nvSpPr>
        <p:spPr>
          <a:xfrm>
            <a:off x="51054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50</a:t>
            </a:r>
          </a:p>
        </p:txBody>
      </p:sp>
      <p:sp>
        <p:nvSpPr>
          <p:cNvPr id="81" name="60"/>
          <p:cNvSpPr txBox="1"/>
          <p:nvPr/>
        </p:nvSpPr>
        <p:spPr>
          <a:xfrm>
            <a:off x="59436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60</a:t>
            </a:r>
          </a:p>
        </p:txBody>
      </p:sp>
      <p:sp>
        <p:nvSpPr>
          <p:cNvPr id="82" name="75"/>
          <p:cNvSpPr txBox="1"/>
          <p:nvPr/>
        </p:nvSpPr>
        <p:spPr>
          <a:xfrm>
            <a:off x="68580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75</a:t>
            </a:r>
          </a:p>
        </p:txBody>
      </p:sp>
      <p:sp>
        <p:nvSpPr>
          <p:cNvPr id="83" name="85"/>
          <p:cNvSpPr txBox="1"/>
          <p:nvPr/>
        </p:nvSpPr>
        <p:spPr>
          <a:xfrm>
            <a:off x="7696200" y="5486400"/>
            <a:ext cx="343903"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vl1pPr>
          </a:lstStyle>
          <a:p>
            <a:r>
              <a:t>85</a:t>
            </a:r>
          </a:p>
        </p:txBody>
      </p:sp>
      <p:sp>
        <p:nvSpPr>
          <p:cNvPr id="84" name="100"/>
          <p:cNvSpPr txBox="1"/>
          <p:nvPr/>
        </p:nvSpPr>
        <p:spPr>
          <a:xfrm>
            <a:off x="8458200" y="5486400"/>
            <a:ext cx="685800"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800"/>
            </a:lvl1pPr>
          </a:lstStyle>
          <a:p>
            <a:r>
              <a:t>100</a:t>
            </a:r>
          </a:p>
        </p:txBody>
      </p:sp>
      <p:sp>
        <p:nvSpPr>
          <p:cNvPr id="85" name="Línea"/>
          <p:cNvSpPr/>
          <p:nvPr/>
        </p:nvSpPr>
        <p:spPr>
          <a:xfrm>
            <a:off x="5333999" y="1984375"/>
            <a:ext cx="3886202" cy="3124200"/>
          </a:xfrm>
          <a:prstGeom prst="line">
            <a:avLst/>
          </a:prstGeom>
          <a:ln w="38100" cap="sq">
            <a:solidFill>
              <a:srgbClr val="000000"/>
            </a:solidFill>
          </a:ln>
        </p:spPr>
        <p:txBody>
          <a:bodyPr lIns="45719" rIns="45719"/>
          <a:lstStyle/>
          <a:p>
            <a:endParaRPr/>
          </a:p>
        </p:txBody>
      </p:sp>
      <p:sp>
        <p:nvSpPr>
          <p:cNvPr id="86" name="Línea"/>
          <p:cNvSpPr/>
          <p:nvPr/>
        </p:nvSpPr>
        <p:spPr>
          <a:xfrm flipV="1">
            <a:off x="5334000" y="1981200"/>
            <a:ext cx="0" cy="3429000"/>
          </a:xfrm>
          <a:prstGeom prst="line">
            <a:avLst/>
          </a:prstGeom>
          <a:ln w="38100">
            <a:solidFill>
              <a:srgbClr val="000000"/>
            </a:solidFill>
            <a:prstDash val="sysDot"/>
            <a:tailEnd type="triangle"/>
          </a:ln>
        </p:spPr>
        <p:txBody>
          <a:bodyPr lIns="45719" rIns="45719"/>
          <a:lstStyle/>
          <a:p>
            <a:endParaRPr/>
          </a:p>
        </p:txBody>
      </p:sp>
      <p:sp>
        <p:nvSpPr>
          <p:cNvPr id="87" name="Es importante recordar estás dos afirmaciones:…"/>
          <p:cNvSpPr txBox="1"/>
          <p:nvPr/>
        </p:nvSpPr>
        <p:spPr>
          <a:xfrm>
            <a:off x="7696200" y="1347787"/>
            <a:ext cx="4038600" cy="1835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lgn="just">
              <a:defRPr sz="2000">
                <a:latin typeface="Arial"/>
                <a:ea typeface="Arial"/>
                <a:cs typeface="Arial"/>
                <a:sym typeface="Arial"/>
              </a:defRPr>
            </a:pPr>
            <a:r>
              <a:t>Es importante recordar estás dos afirmaciones:</a:t>
            </a:r>
          </a:p>
          <a:p>
            <a:pPr marL="457200" indent="-457200" algn="just">
              <a:buSzPct val="100000"/>
              <a:buAutoNum type="arabicPeriod"/>
              <a:defRPr sz="2000">
                <a:latin typeface="Arial"/>
                <a:ea typeface="Arial"/>
                <a:cs typeface="Arial"/>
                <a:sym typeface="Arial"/>
              </a:defRPr>
            </a:pPr>
            <a:r>
              <a:t>Cuando el $ aumenta, la Q disminuye.</a:t>
            </a:r>
          </a:p>
          <a:p>
            <a:pPr marL="457200" indent="-457200" algn="just">
              <a:buSzPct val="100000"/>
              <a:buAutoNum type="arabicPeriod"/>
              <a:defRPr sz="2000">
                <a:latin typeface="Arial"/>
                <a:ea typeface="Arial"/>
                <a:cs typeface="Arial"/>
                <a:sym typeface="Arial"/>
              </a:defRPr>
            </a:pPr>
            <a:r>
              <a:t>Las curvas de demanda tienen pendiente descendente.</a:t>
            </a:r>
          </a:p>
        </p:txBody>
      </p:sp>
      <p:sp>
        <p:nvSpPr>
          <p:cNvPr id="88" name="Línea"/>
          <p:cNvSpPr/>
          <p:nvPr/>
        </p:nvSpPr>
        <p:spPr>
          <a:xfrm flipV="1">
            <a:off x="8763000" y="4800600"/>
            <a:ext cx="0" cy="609600"/>
          </a:xfrm>
          <a:prstGeom prst="line">
            <a:avLst/>
          </a:prstGeom>
          <a:ln w="38100">
            <a:solidFill>
              <a:srgbClr val="000000"/>
            </a:solidFill>
            <a:prstDash val="dashDot"/>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png" descr="image.png"/>
          <p:cNvPicPr>
            <a:picLocks noChangeAspect="1"/>
          </p:cNvPicPr>
          <p:nvPr/>
        </p:nvPicPr>
        <p:blipFill>
          <a:blip r:embed="rId2"/>
          <a:stretch>
            <a:fillRect/>
          </a:stretch>
        </p:blipFill>
        <p:spPr>
          <a:xfrm>
            <a:off x="28575" y="-4763"/>
            <a:ext cx="12192000" cy="6858001"/>
          </a:xfrm>
          <a:prstGeom prst="rect">
            <a:avLst/>
          </a:prstGeom>
          <a:ln w="12700">
            <a:miter lim="400000"/>
          </a:ln>
        </p:spPr>
      </p:pic>
      <p:sp>
        <p:nvSpPr>
          <p:cNvPr id="91" name="Interpretación"/>
          <p:cNvSpPr txBox="1"/>
          <p:nvPr/>
        </p:nvSpPr>
        <p:spPr>
          <a:xfrm>
            <a:off x="4194175" y="309562"/>
            <a:ext cx="3803650" cy="78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658368">
              <a:defRPr sz="4464" b="1">
                <a:ln w="4937">
                  <a:solidFill>
                    <a:srgbClr val="000000"/>
                  </a:solidFill>
                </a:ln>
                <a:solidFill>
                  <a:srgbClr val="FFFFFF"/>
                </a:solidFill>
                <a:latin typeface="Arial"/>
                <a:ea typeface="Arial"/>
                <a:cs typeface="Arial"/>
                <a:sym typeface="Arial"/>
              </a:defRPr>
            </a:lvl1pPr>
          </a:lstStyle>
          <a:p>
            <a:r>
              <a:t>Interpretación</a:t>
            </a:r>
          </a:p>
        </p:txBody>
      </p:sp>
      <p:sp>
        <p:nvSpPr>
          <p:cNvPr id="92" name="Decimos que cuando el precio es de $3.00 pesos por paquete, la cantidad demandada es de 100 paquetes a la semana.…"/>
          <p:cNvSpPr txBox="1"/>
          <p:nvPr/>
        </p:nvSpPr>
        <p:spPr>
          <a:xfrm>
            <a:off x="1379537" y="1700212"/>
            <a:ext cx="9432926" cy="3816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rPr dirty="0" err="1"/>
              <a:t>Decimos</a:t>
            </a:r>
            <a:r>
              <a:rPr dirty="0"/>
              <a:t> que </a:t>
            </a:r>
            <a:r>
              <a:rPr dirty="0" err="1"/>
              <a:t>cuando</a:t>
            </a:r>
            <a:r>
              <a:rPr dirty="0"/>
              <a:t> el </a:t>
            </a:r>
            <a:r>
              <a:rPr dirty="0" err="1"/>
              <a:t>precio</a:t>
            </a:r>
            <a:r>
              <a:rPr dirty="0"/>
              <a:t> </a:t>
            </a:r>
            <a:r>
              <a:rPr dirty="0" err="1"/>
              <a:t>es</a:t>
            </a:r>
            <a:r>
              <a:rPr dirty="0"/>
              <a:t> de $3.00 pesos </a:t>
            </a:r>
            <a:r>
              <a:rPr dirty="0" err="1"/>
              <a:t>por</a:t>
            </a:r>
            <a:r>
              <a:rPr dirty="0"/>
              <a:t> </a:t>
            </a:r>
            <a:r>
              <a:rPr dirty="0" err="1"/>
              <a:t>paquete</a:t>
            </a:r>
            <a:r>
              <a:rPr dirty="0"/>
              <a:t>, </a:t>
            </a:r>
            <a:r>
              <a:rPr i="1" dirty="0"/>
              <a:t>la </a:t>
            </a:r>
            <a:r>
              <a:rPr i="1" dirty="0" err="1"/>
              <a:t>cantidad</a:t>
            </a:r>
            <a:r>
              <a:rPr i="1" dirty="0"/>
              <a:t> </a:t>
            </a:r>
            <a:r>
              <a:rPr i="1" dirty="0" err="1"/>
              <a:t>demandada</a:t>
            </a:r>
            <a:r>
              <a:rPr i="1" dirty="0"/>
              <a:t> </a:t>
            </a:r>
            <a:r>
              <a:rPr dirty="0" err="1"/>
              <a:t>es</a:t>
            </a:r>
            <a:r>
              <a:rPr dirty="0"/>
              <a:t> de 100 </a:t>
            </a:r>
            <a:r>
              <a:rPr dirty="0" err="1"/>
              <a:t>paquetes</a:t>
            </a:r>
            <a:r>
              <a:rPr dirty="0"/>
              <a:t> a la </a:t>
            </a:r>
            <a:r>
              <a:rPr dirty="0" err="1"/>
              <a:t>semana</a:t>
            </a:r>
            <a:r>
              <a:rPr dirty="0"/>
              <a:t>.</a:t>
            </a:r>
          </a:p>
          <a:p>
            <a:pPr algn="just">
              <a:defRPr sz="2200">
                <a:latin typeface="Arial"/>
                <a:ea typeface="Arial"/>
                <a:cs typeface="Arial"/>
                <a:sym typeface="Arial"/>
              </a:defRPr>
            </a:pPr>
            <a:endParaRPr dirty="0"/>
          </a:p>
          <a:p>
            <a:pPr algn="just">
              <a:defRPr sz="2200" b="1">
                <a:latin typeface="Arial"/>
                <a:ea typeface="Arial"/>
                <a:cs typeface="Arial"/>
                <a:sym typeface="Arial"/>
              </a:defRPr>
            </a:pPr>
            <a:r>
              <a:rPr dirty="0" err="1"/>
              <a:t>Cantidad</a:t>
            </a:r>
            <a:r>
              <a:rPr dirty="0"/>
              <a:t> </a:t>
            </a:r>
            <a:r>
              <a:rPr dirty="0" err="1"/>
              <a:t>demandada</a:t>
            </a:r>
            <a:r>
              <a:rPr dirty="0"/>
              <a:t> </a:t>
            </a:r>
            <a:r>
              <a:rPr b="0" dirty="0" err="1"/>
              <a:t>es</a:t>
            </a:r>
            <a:r>
              <a:rPr b="0" dirty="0"/>
              <a:t> la </a:t>
            </a:r>
            <a:r>
              <a:rPr b="0" dirty="0" err="1"/>
              <a:t>cantidad</a:t>
            </a:r>
            <a:r>
              <a:rPr b="0" dirty="0"/>
              <a:t> de un </a:t>
            </a:r>
            <a:r>
              <a:rPr b="0" dirty="0" err="1"/>
              <a:t>bien</a:t>
            </a:r>
            <a:r>
              <a:rPr b="0" dirty="0"/>
              <a:t> que  </a:t>
            </a:r>
            <a:r>
              <a:rPr b="0" dirty="0" err="1"/>
              <a:t>determinado</a:t>
            </a:r>
            <a:r>
              <a:rPr b="0" dirty="0"/>
              <a:t> </a:t>
            </a:r>
            <a:r>
              <a:rPr b="0" dirty="0" err="1"/>
              <a:t>individuo</a:t>
            </a:r>
            <a:r>
              <a:rPr b="0" dirty="0"/>
              <a:t> o </a:t>
            </a:r>
            <a:r>
              <a:rPr b="0" dirty="0" err="1"/>
              <a:t>grupo</a:t>
            </a:r>
            <a:r>
              <a:rPr b="0" dirty="0"/>
              <a:t> de </a:t>
            </a:r>
            <a:r>
              <a:rPr b="0" dirty="0" err="1"/>
              <a:t>individuos</a:t>
            </a:r>
            <a:r>
              <a:rPr b="0" dirty="0"/>
              <a:t> </a:t>
            </a:r>
            <a:r>
              <a:rPr b="0" dirty="0" err="1"/>
              <a:t>elige</a:t>
            </a:r>
            <a:r>
              <a:rPr b="0" dirty="0"/>
              <a:t> </a:t>
            </a:r>
            <a:r>
              <a:rPr b="0" dirty="0" err="1"/>
              <a:t>consumir</a:t>
            </a:r>
            <a:r>
              <a:rPr b="0" dirty="0"/>
              <a:t> con un </a:t>
            </a:r>
            <a:r>
              <a:rPr b="0" dirty="0" err="1"/>
              <a:t>precio</a:t>
            </a:r>
            <a:r>
              <a:rPr b="0" dirty="0"/>
              <a:t> dado.</a:t>
            </a:r>
          </a:p>
          <a:p>
            <a:pPr algn="just">
              <a:defRPr sz="2200">
                <a:latin typeface="Arial"/>
                <a:ea typeface="Arial"/>
                <a:cs typeface="Arial"/>
                <a:sym typeface="Arial"/>
              </a:defRPr>
            </a:pPr>
            <a:endParaRPr b="0" dirty="0"/>
          </a:p>
          <a:p>
            <a:pPr algn="just">
              <a:defRPr sz="2200">
                <a:latin typeface="Arial"/>
                <a:ea typeface="Arial"/>
                <a:cs typeface="Arial"/>
                <a:sym typeface="Arial"/>
              </a:defRPr>
            </a:pPr>
            <a:r>
              <a:rPr dirty="0"/>
              <a:t>A </a:t>
            </a:r>
            <a:r>
              <a:rPr dirty="0" err="1"/>
              <a:t>toda</a:t>
            </a:r>
            <a:r>
              <a:rPr dirty="0"/>
              <a:t> la </a:t>
            </a:r>
            <a:r>
              <a:rPr dirty="0" err="1"/>
              <a:t>información</a:t>
            </a:r>
            <a:r>
              <a:rPr dirty="0"/>
              <a:t> de la </a:t>
            </a:r>
            <a:r>
              <a:rPr dirty="0" err="1"/>
              <a:t>tabla</a:t>
            </a:r>
            <a:r>
              <a:rPr dirty="0"/>
              <a:t> se llama </a:t>
            </a:r>
            <a:r>
              <a:rPr i="1" dirty="0" err="1"/>
              <a:t>demanda</a:t>
            </a:r>
            <a:r>
              <a:rPr dirty="0"/>
              <a:t> de </a:t>
            </a:r>
            <a:r>
              <a:rPr dirty="0" err="1"/>
              <a:t>paquetes</a:t>
            </a:r>
            <a:r>
              <a:rPr dirty="0"/>
              <a:t> de </a:t>
            </a:r>
            <a:r>
              <a:rPr dirty="0" err="1"/>
              <a:t>palomitas</a:t>
            </a:r>
            <a:r>
              <a:rPr dirty="0"/>
              <a:t>.</a:t>
            </a:r>
          </a:p>
          <a:p>
            <a:pPr algn="just">
              <a:defRPr sz="2200">
                <a:latin typeface="Arial"/>
                <a:ea typeface="Arial"/>
                <a:cs typeface="Arial"/>
                <a:sym typeface="Arial"/>
              </a:defRPr>
            </a:pPr>
            <a:endParaRPr dirty="0"/>
          </a:p>
          <a:p>
            <a:pPr algn="just">
              <a:defRPr sz="2200" b="1">
                <a:latin typeface="Arial"/>
                <a:ea typeface="Arial"/>
                <a:cs typeface="Arial"/>
                <a:sym typeface="Arial"/>
              </a:defRPr>
            </a:pPr>
            <a:r>
              <a:rPr lang="es-MX" dirty="0"/>
              <a:t>Tabla de </a:t>
            </a:r>
            <a:r>
              <a:rPr dirty="0" err="1"/>
              <a:t>Demanda</a:t>
            </a:r>
            <a:r>
              <a:rPr lang="es-MX" dirty="0"/>
              <a:t>:</a:t>
            </a:r>
            <a:r>
              <a:rPr dirty="0"/>
              <a:t> </a:t>
            </a:r>
            <a:r>
              <a:rPr lang="es-MX" b="0" dirty="0"/>
              <a:t>Conjunto </a:t>
            </a:r>
            <a:r>
              <a:rPr b="0" dirty="0"/>
              <a:t>de </a:t>
            </a:r>
            <a:r>
              <a:rPr b="0" dirty="0" err="1"/>
              <a:t>números</a:t>
            </a:r>
            <a:r>
              <a:rPr b="0" dirty="0"/>
              <a:t> que </a:t>
            </a:r>
            <a:r>
              <a:rPr b="0" dirty="0" err="1"/>
              <a:t>indican</a:t>
            </a:r>
            <a:r>
              <a:rPr b="0" dirty="0"/>
              <a:t> la </a:t>
            </a:r>
            <a:r>
              <a:rPr b="0" dirty="0" err="1"/>
              <a:t>cantidad</a:t>
            </a:r>
            <a:r>
              <a:rPr b="0" dirty="0"/>
              <a:t> </a:t>
            </a:r>
            <a:r>
              <a:rPr b="0" dirty="0" err="1"/>
              <a:t>demandada</a:t>
            </a:r>
            <a:r>
              <a:rPr b="0" dirty="0"/>
              <a:t> que </a:t>
            </a:r>
            <a:r>
              <a:rPr b="0" dirty="0" err="1"/>
              <a:t>corresponde</a:t>
            </a:r>
            <a:r>
              <a:rPr b="0" dirty="0"/>
              <a:t> a </a:t>
            </a:r>
            <a:r>
              <a:rPr b="0" dirty="0" err="1"/>
              <a:t>cada</a:t>
            </a:r>
            <a:r>
              <a:rPr b="0" dirty="0"/>
              <a:t> </a:t>
            </a:r>
            <a:r>
              <a:rPr b="0" dirty="0" err="1"/>
              <a:t>precio</a:t>
            </a:r>
            <a:r>
              <a:rPr b="0" dirty="0"/>
              <a:t> </a:t>
            </a:r>
            <a:r>
              <a:rPr b="0" dirty="0" err="1"/>
              <a:t>posible</a:t>
            </a:r>
            <a:r>
              <a:rPr b="0"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Orientación del empleado">
  <a:themeElements>
    <a:clrScheme name="Orientación del empleado">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rientación del empleado">
      <a:majorFont>
        <a:latin typeface="Times New Roman"/>
        <a:ea typeface="Times New Roman"/>
        <a:cs typeface="Times New Roman"/>
      </a:majorFont>
      <a:minorFont>
        <a:latin typeface="Helvetica"/>
        <a:ea typeface="Helvetica"/>
        <a:cs typeface="Helvetica"/>
      </a:minorFont>
    </a:fontScheme>
    <a:fmtScheme name="Orientación del emple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entación del empleado">
  <a:themeElements>
    <a:clrScheme name="Orientación del empleado">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rientación del empleado">
      <a:majorFont>
        <a:latin typeface="Times New Roman"/>
        <a:ea typeface="Times New Roman"/>
        <a:cs typeface="Times New Roman"/>
      </a:majorFont>
      <a:minorFont>
        <a:latin typeface="Helvetica"/>
        <a:ea typeface="Helvetica"/>
        <a:cs typeface="Helvetica"/>
      </a:minorFont>
    </a:fontScheme>
    <a:fmtScheme name="Orientación del emple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TotalTime>
  <Words>2435</Words>
  <Application>Microsoft Office PowerPoint</Application>
  <PresentationFormat>Panorámica</PresentationFormat>
  <Paragraphs>308</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Algerian</vt:lpstr>
      <vt:lpstr>Arial</vt:lpstr>
      <vt:lpstr>Arial Black</vt:lpstr>
      <vt:lpstr>Calibri</vt:lpstr>
      <vt:lpstr>Calibri Light</vt:lpstr>
      <vt:lpstr>Times New Roman</vt:lpstr>
      <vt:lpstr>Orientación del empleado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Ange Bc</cp:lastModifiedBy>
  <cp:revision>23</cp:revision>
  <dcterms:modified xsi:type="dcterms:W3CDTF">2023-02-26T23:38:39Z</dcterms:modified>
</cp:coreProperties>
</file>