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4"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5" r:id="rId2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p:cViewPr varScale="1">
        <p:scale>
          <a:sx n="72" d="100"/>
          <a:sy n="72"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2F339-F9C7-42AB-BC2E-805BFEA4A454}"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s-ES"/>
        </a:p>
      </dgm:t>
    </dgm:pt>
    <dgm:pt modelId="{209BD122-2271-4E45-B116-1A1ED9E00AD9}">
      <dgm:prSet phldrT="[Texto]"/>
      <dgm:spPr>
        <a:solidFill>
          <a:srgbClr val="002060"/>
        </a:solidFill>
      </dgm:spPr>
      <dgm:t>
        <a:bodyPr/>
        <a:lstStyle/>
        <a:p>
          <a:r>
            <a:rPr lang="es-ES" dirty="0" smtClean="0"/>
            <a:t>Reparto Proporcional</a:t>
          </a:r>
          <a:endParaRPr lang="es-ES" dirty="0"/>
        </a:p>
      </dgm:t>
    </dgm:pt>
    <dgm:pt modelId="{E438A61E-63CC-41BE-90EA-7A8C05D6B53E}" type="parTrans" cxnId="{D214CF6D-0A67-4ADB-B99D-F9FF5111313D}">
      <dgm:prSet/>
      <dgm:spPr/>
      <dgm:t>
        <a:bodyPr/>
        <a:lstStyle/>
        <a:p>
          <a:endParaRPr lang="es-ES"/>
        </a:p>
      </dgm:t>
    </dgm:pt>
    <dgm:pt modelId="{517853E3-C455-4064-AA21-D43D795BB610}" type="sibTrans" cxnId="{D214CF6D-0A67-4ADB-B99D-F9FF5111313D}">
      <dgm:prSet/>
      <dgm:spPr/>
      <dgm:t>
        <a:bodyPr/>
        <a:lstStyle/>
        <a:p>
          <a:endParaRPr lang="es-ES"/>
        </a:p>
      </dgm:t>
    </dgm:pt>
    <dgm:pt modelId="{46B7F41A-D174-4C32-ACE9-01612F861055}">
      <dgm:prSet phldrT="[Texto]"/>
      <dgm:spPr>
        <a:solidFill>
          <a:srgbClr val="002060"/>
        </a:solidFill>
      </dgm:spPr>
      <dgm:t>
        <a:bodyPr/>
        <a:lstStyle/>
        <a:p>
          <a:r>
            <a:rPr lang="es-ES" dirty="0" smtClean="0"/>
            <a:t>Simple Directo</a:t>
          </a:r>
          <a:endParaRPr lang="es-ES" dirty="0"/>
        </a:p>
      </dgm:t>
    </dgm:pt>
    <dgm:pt modelId="{FE7BCCBE-A033-4711-965F-A9A06038BD5A}" type="parTrans" cxnId="{93D23CBE-CD7E-4E0E-9933-4E1DAFBD520E}">
      <dgm:prSet/>
      <dgm:spPr>
        <a:solidFill>
          <a:srgbClr val="002060"/>
        </a:solidFill>
      </dgm:spPr>
      <dgm:t>
        <a:bodyPr/>
        <a:lstStyle/>
        <a:p>
          <a:endParaRPr lang="es-ES"/>
        </a:p>
      </dgm:t>
    </dgm:pt>
    <dgm:pt modelId="{A220680B-A64E-4308-A498-023874B63771}" type="sibTrans" cxnId="{93D23CBE-CD7E-4E0E-9933-4E1DAFBD520E}">
      <dgm:prSet/>
      <dgm:spPr/>
      <dgm:t>
        <a:bodyPr/>
        <a:lstStyle/>
        <a:p>
          <a:endParaRPr lang="es-ES"/>
        </a:p>
      </dgm:t>
    </dgm:pt>
    <dgm:pt modelId="{7841A5B0-2995-4ADF-9FF9-F11765803B59}">
      <dgm:prSet phldrT="[Texto]"/>
      <dgm:spPr>
        <a:solidFill>
          <a:srgbClr val="002060"/>
        </a:solidFill>
      </dgm:spPr>
      <dgm:t>
        <a:bodyPr/>
        <a:lstStyle/>
        <a:p>
          <a:r>
            <a:rPr lang="es-ES" dirty="0" smtClean="0"/>
            <a:t>Método de Proporciones</a:t>
          </a:r>
          <a:endParaRPr lang="es-ES" dirty="0"/>
        </a:p>
      </dgm:t>
    </dgm:pt>
    <dgm:pt modelId="{9D6BDF3E-8FC7-4393-814D-EC9ABC566F53}" type="parTrans" cxnId="{949C04BD-9627-4021-851B-7AC27BE0A1C8}">
      <dgm:prSet/>
      <dgm:spPr/>
      <dgm:t>
        <a:bodyPr/>
        <a:lstStyle/>
        <a:p>
          <a:endParaRPr lang="es-ES"/>
        </a:p>
      </dgm:t>
    </dgm:pt>
    <dgm:pt modelId="{EEFA8560-D5E4-4670-8270-FB0993F5C18C}" type="sibTrans" cxnId="{949C04BD-9627-4021-851B-7AC27BE0A1C8}">
      <dgm:prSet/>
      <dgm:spPr/>
      <dgm:t>
        <a:bodyPr/>
        <a:lstStyle/>
        <a:p>
          <a:endParaRPr lang="es-ES"/>
        </a:p>
      </dgm:t>
    </dgm:pt>
    <dgm:pt modelId="{74B13FDC-9A61-4258-A673-585E993EF966}">
      <dgm:prSet phldrT="[Texto]"/>
      <dgm:spPr>
        <a:solidFill>
          <a:srgbClr val="002060"/>
        </a:solidFill>
      </dgm:spPr>
      <dgm:t>
        <a:bodyPr/>
        <a:lstStyle/>
        <a:p>
          <a:r>
            <a:rPr lang="es-ES" dirty="0" smtClean="0"/>
            <a:t>Método de Reducción a la unidad</a:t>
          </a:r>
          <a:endParaRPr lang="es-ES" dirty="0"/>
        </a:p>
      </dgm:t>
    </dgm:pt>
    <dgm:pt modelId="{F45E3084-9F55-43B6-B07E-24144837C0C3}" type="parTrans" cxnId="{746BACF7-BBB5-4B45-852D-1C61030D847B}">
      <dgm:prSet/>
      <dgm:spPr/>
      <dgm:t>
        <a:bodyPr/>
        <a:lstStyle/>
        <a:p>
          <a:endParaRPr lang="es-ES"/>
        </a:p>
      </dgm:t>
    </dgm:pt>
    <dgm:pt modelId="{D9EBD20D-E489-4F44-BA3E-6AD8288634BD}" type="sibTrans" cxnId="{746BACF7-BBB5-4B45-852D-1C61030D847B}">
      <dgm:prSet/>
      <dgm:spPr/>
      <dgm:t>
        <a:bodyPr/>
        <a:lstStyle/>
        <a:p>
          <a:endParaRPr lang="es-ES"/>
        </a:p>
      </dgm:t>
    </dgm:pt>
    <dgm:pt modelId="{97CED55C-B5DC-4CF5-A2F8-67946D6897D4}">
      <dgm:prSet phldrT="[Texto]"/>
      <dgm:spPr>
        <a:solidFill>
          <a:srgbClr val="002060"/>
        </a:solidFill>
      </dgm:spPr>
      <dgm:t>
        <a:bodyPr/>
        <a:lstStyle/>
        <a:p>
          <a:r>
            <a:rPr lang="es-ES" dirty="0" smtClean="0"/>
            <a:t>Simple Inverso</a:t>
          </a:r>
          <a:endParaRPr lang="es-ES" dirty="0"/>
        </a:p>
      </dgm:t>
    </dgm:pt>
    <dgm:pt modelId="{7672AD8C-1D8F-4BA2-A048-661E232DD55C}" type="parTrans" cxnId="{2CBF59B2-5819-43FE-9156-D2B1DD370F7D}">
      <dgm:prSet/>
      <dgm:spPr>
        <a:solidFill>
          <a:srgbClr val="002060"/>
        </a:solidFill>
      </dgm:spPr>
      <dgm:t>
        <a:bodyPr/>
        <a:lstStyle/>
        <a:p>
          <a:endParaRPr lang="es-ES"/>
        </a:p>
      </dgm:t>
    </dgm:pt>
    <dgm:pt modelId="{580716C4-F363-42CD-AB0B-6C80F194E37E}" type="sibTrans" cxnId="{2CBF59B2-5819-43FE-9156-D2B1DD370F7D}">
      <dgm:prSet/>
      <dgm:spPr/>
      <dgm:t>
        <a:bodyPr/>
        <a:lstStyle/>
        <a:p>
          <a:endParaRPr lang="es-ES"/>
        </a:p>
      </dgm:t>
    </dgm:pt>
    <dgm:pt modelId="{A0FC892D-F2F4-48F6-8769-6876344DEBA3}">
      <dgm:prSet phldrT="[Texto]"/>
      <dgm:spPr/>
      <dgm:t>
        <a:bodyPr/>
        <a:lstStyle/>
        <a:p>
          <a:endParaRPr lang="es-ES" dirty="0"/>
        </a:p>
      </dgm:t>
    </dgm:pt>
    <dgm:pt modelId="{B195F8B4-AF69-4E8B-A62F-38FE8158D5BD}" type="parTrans" cxnId="{4F39198E-C259-417B-B62C-8C0A377A124D}">
      <dgm:prSet/>
      <dgm:spPr/>
      <dgm:t>
        <a:bodyPr/>
        <a:lstStyle/>
        <a:p>
          <a:endParaRPr lang="es-ES"/>
        </a:p>
      </dgm:t>
    </dgm:pt>
    <dgm:pt modelId="{8246E1E8-A0AD-45C0-98BD-D54B9FED4BC9}" type="sibTrans" cxnId="{4F39198E-C259-417B-B62C-8C0A377A124D}">
      <dgm:prSet/>
      <dgm:spPr/>
      <dgm:t>
        <a:bodyPr/>
        <a:lstStyle/>
        <a:p>
          <a:endParaRPr lang="es-ES"/>
        </a:p>
      </dgm:t>
    </dgm:pt>
    <dgm:pt modelId="{D29BAC33-52A7-4104-A07E-B59531FB8B0D}" type="pres">
      <dgm:prSet presAssocID="{AAE2F339-F9C7-42AB-BC2E-805BFEA4A454}" presName="Name0" presStyleCnt="0">
        <dgm:presLayoutVars>
          <dgm:chMax val="1"/>
          <dgm:dir/>
          <dgm:animLvl val="ctr"/>
          <dgm:resizeHandles val="exact"/>
        </dgm:presLayoutVars>
      </dgm:prSet>
      <dgm:spPr/>
      <dgm:t>
        <a:bodyPr/>
        <a:lstStyle/>
        <a:p>
          <a:endParaRPr lang="es-ES"/>
        </a:p>
      </dgm:t>
    </dgm:pt>
    <dgm:pt modelId="{532CA55C-B363-48EC-950B-EB264813210E}" type="pres">
      <dgm:prSet presAssocID="{209BD122-2271-4E45-B116-1A1ED9E00AD9}" presName="centerShape" presStyleLbl="node0" presStyleIdx="0" presStyleCnt="1" custScaleX="214512" custScaleY="214512" custLinFactNeighborX="1001" custLinFactNeighborY="-33570"/>
      <dgm:spPr/>
      <dgm:t>
        <a:bodyPr/>
        <a:lstStyle/>
        <a:p>
          <a:endParaRPr lang="es-ES"/>
        </a:p>
      </dgm:t>
    </dgm:pt>
    <dgm:pt modelId="{6DFEFED2-4A8E-49A4-A81B-55CFE15BB9C0}" type="pres">
      <dgm:prSet presAssocID="{FE7BCCBE-A033-4711-965F-A9A06038BD5A}" presName="parTrans" presStyleLbl="sibTrans2D1" presStyleIdx="0" presStyleCnt="2"/>
      <dgm:spPr/>
      <dgm:t>
        <a:bodyPr/>
        <a:lstStyle/>
        <a:p>
          <a:endParaRPr lang="es-ES"/>
        </a:p>
      </dgm:t>
    </dgm:pt>
    <dgm:pt modelId="{4CF0E74C-7AC6-411B-9944-907D965791F4}" type="pres">
      <dgm:prSet presAssocID="{FE7BCCBE-A033-4711-965F-A9A06038BD5A}" presName="connectorText" presStyleLbl="sibTrans2D1" presStyleIdx="0" presStyleCnt="2"/>
      <dgm:spPr/>
      <dgm:t>
        <a:bodyPr/>
        <a:lstStyle/>
        <a:p>
          <a:endParaRPr lang="es-ES"/>
        </a:p>
      </dgm:t>
    </dgm:pt>
    <dgm:pt modelId="{1C77343D-9DDE-413A-9732-BDD69BC0830C}" type="pres">
      <dgm:prSet presAssocID="{46B7F41A-D174-4C32-ACE9-01612F861055}" presName="node" presStyleLbl="node1" presStyleIdx="0" presStyleCnt="2" custScaleX="214512" custScaleY="214512" custRadScaleRad="158428" custRadScaleInc="-124384">
        <dgm:presLayoutVars>
          <dgm:bulletEnabled val="1"/>
        </dgm:presLayoutVars>
      </dgm:prSet>
      <dgm:spPr/>
      <dgm:t>
        <a:bodyPr/>
        <a:lstStyle/>
        <a:p>
          <a:endParaRPr lang="es-ES"/>
        </a:p>
      </dgm:t>
    </dgm:pt>
    <dgm:pt modelId="{40D34DB0-3E89-4555-9A64-0C1B3328AF20}" type="pres">
      <dgm:prSet presAssocID="{7672AD8C-1D8F-4BA2-A048-661E232DD55C}" presName="parTrans" presStyleLbl="sibTrans2D1" presStyleIdx="1" presStyleCnt="2"/>
      <dgm:spPr/>
      <dgm:t>
        <a:bodyPr/>
        <a:lstStyle/>
        <a:p>
          <a:endParaRPr lang="es-ES"/>
        </a:p>
      </dgm:t>
    </dgm:pt>
    <dgm:pt modelId="{C86B1C57-6722-4E9F-BFBF-5A30E222CB6E}" type="pres">
      <dgm:prSet presAssocID="{7672AD8C-1D8F-4BA2-A048-661E232DD55C}" presName="connectorText" presStyleLbl="sibTrans2D1" presStyleIdx="1" presStyleCnt="2"/>
      <dgm:spPr/>
      <dgm:t>
        <a:bodyPr/>
        <a:lstStyle/>
        <a:p>
          <a:endParaRPr lang="es-ES"/>
        </a:p>
      </dgm:t>
    </dgm:pt>
    <dgm:pt modelId="{8614D22C-C66D-424B-A245-99B85D77E348}" type="pres">
      <dgm:prSet presAssocID="{97CED55C-B5DC-4CF5-A2F8-67946D6897D4}" presName="node" presStyleLbl="node1" presStyleIdx="1" presStyleCnt="2" custScaleX="214512" custScaleY="214512" custRadScaleRad="159984" custRadScaleInc="-75595">
        <dgm:presLayoutVars>
          <dgm:bulletEnabled val="1"/>
        </dgm:presLayoutVars>
      </dgm:prSet>
      <dgm:spPr/>
      <dgm:t>
        <a:bodyPr/>
        <a:lstStyle/>
        <a:p>
          <a:endParaRPr lang="es-ES"/>
        </a:p>
      </dgm:t>
    </dgm:pt>
  </dgm:ptLst>
  <dgm:cxnLst>
    <dgm:cxn modelId="{8B0AB7ED-69B4-4E1B-938D-EBA667115702}" type="presOf" srcId="{46B7F41A-D174-4C32-ACE9-01612F861055}" destId="{1C77343D-9DDE-413A-9732-BDD69BC0830C}" srcOrd="0" destOrd="0" presId="urn:microsoft.com/office/officeart/2005/8/layout/radial5"/>
    <dgm:cxn modelId="{BB23BA8D-6B15-40DD-8009-943B661C2D5B}" type="presOf" srcId="{97CED55C-B5DC-4CF5-A2F8-67946D6897D4}" destId="{8614D22C-C66D-424B-A245-99B85D77E348}" srcOrd="0" destOrd="0" presId="urn:microsoft.com/office/officeart/2005/8/layout/radial5"/>
    <dgm:cxn modelId="{746BACF7-BBB5-4B45-852D-1C61030D847B}" srcId="{46B7F41A-D174-4C32-ACE9-01612F861055}" destId="{74B13FDC-9A61-4258-A673-585E993EF966}" srcOrd="1" destOrd="0" parTransId="{F45E3084-9F55-43B6-B07E-24144837C0C3}" sibTransId="{D9EBD20D-E489-4F44-BA3E-6AD8288634BD}"/>
    <dgm:cxn modelId="{0F8879FF-2B43-462F-9C41-92C0283D5E47}" type="presOf" srcId="{74B13FDC-9A61-4258-A673-585E993EF966}" destId="{1C77343D-9DDE-413A-9732-BDD69BC0830C}" srcOrd="0" destOrd="2" presId="urn:microsoft.com/office/officeart/2005/8/layout/radial5"/>
    <dgm:cxn modelId="{949C04BD-9627-4021-851B-7AC27BE0A1C8}" srcId="{46B7F41A-D174-4C32-ACE9-01612F861055}" destId="{7841A5B0-2995-4ADF-9FF9-F11765803B59}" srcOrd="0" destOrd="0" parTransId="{9D6BDF3E-8FC7-4393-814D-EC9ABC566F53}" sibTransId="{EEFA8560-D5E4-4670-8270-FB0993F5C18C}"/>
    <dgm:cxn modelId="{B6C7640F-E797-4AE7-A1C4-3FA3EED8B670}" type="presOf" srcId="{AAE2F339-F9C7-42AB-BC2E-805BFEA4A454}" destId="{D29BAC33-52A7-4104-A07E-B59531FB8B0D}" srcOrd="0" destOrd="0" presId="urn:microsoft.com/office/officeart/2005/8/layout/radial5"/>
    <dgm:cxn modelId="{2CBF59B2-5819-43FE-9156-D2B1DD370F7D}" srcId="{209BD122-2271-4E45-B116-1A1ED9E00AD9}" destId="{97CED55C-B5DC-4CF5-A2F8-67946D6897D4}" srcOrd="1" destOrd="0" parTransId="{7672AD8C-1D8F-4BA2-A048-661E232DD55C}" sibTransId="{580716C4-F363-42CD-AB0B-6C80F194E37E}"/>
    <dgm:cxn modelId="{481BB428-5EDF-4AA7-8D2C-964DDF4FAD5E}" type="presOf" srcId="{FE7BCCBE-A033-4711-965F-A9A06038BD5A}" destId="{4CF0E74C-7AC6-411B-9944-907D965791F4}" srcOrd="1" destOrd="0" presId="urn:microsoft.com/office/officeart/2005/8/layout/radial5"/>
    <dgm:cxn modelId="{1E10B181-DA88-4AB7-8722-8EA19674BAC2}" type="presOf" srcId="{7672AD8C-1D8F-4BA2-A048-661E232DD55C}" destId="{40D34DB0-3E89-4555-9A64-0C1B3328AF20}" srcOrd="0" destOrd="0" presId="urn:microsoft.com/office/officeart/2005/8/layout/radial5"/>
    <dgm:cxn modelId="{D214CF6D-0A67-4ADB-B99D-F9FF5111313D}" srcId="{AAE2F339-F9C7-42AB-BC2E-805BFEA4A454}" destId="{209BD122-2271-4E45-B116-1A1ED9E00AD9}" srcOrd="0" destOrd="0" parTransId="{E438A61E-63CC-41BE-90EA-7A8C05D6B53E}" sibTransId="{517853E3-C455-4064-AA21-D43D795BB610}"/>
    <dgm:cxn modelId="{3615F330-BC1F-45F5-A4FB-01418CF05946}" type="presOf" srcId="{7672AD8C-1D8F-4BA2-A048-661E232DD55C}" destId="{C86B1C57-6722-4E9F-BFBF-5A30E222CB6E}" srcOrd="1" destOrd="0" presId="urn:microsoft.com/office/officeart/2005/8/layout/radial5"/>
    <dgm:cxn modelId="{4F39198E-C259-417B-B62C-8C0A377A124D}" srcId="{AAE2F339-F9C7-42AB-BC2E-805BFEA4A454}" destId="{A0FC892D-F2F4-48F6-8769-6876344DEBA3}" srcOrd="1" destOrd="0" parTransId="{B195F8B4-AF69-4E8B-A62F-38FE8158D5BD}" sibTransId="{8246E1E8-A0AD-45C0-98BD-D54B9FED4BC9}"/>
    <dgm:cxn modelId="{93D23CBE-CD7E-4E0E-9933-4E1DAFBD520E}" srcId="{209BD122-2271-4E45-B116-1A1ED9E00AD9}" destId="{46B7F41A-D174-4C32-ACE9-01612F861055}" srcOrd="0" destOrd="0" parTransId="{FE7BCCBE-A033-4711-965F-A9A06038BD5A}" sibTransId="{A220680B-A64E-4308-A498-023874B63771}"/>
    <dgm:cxn modelId="{F690E755-D872-4A78-A40A-AA0D786CEB18}" type="presOf" srcId="{FE7BCCBE-A033-4711-965F-A9A06038BD5A}" destId="{6DFEFED2-4A8E-49A4-A81B-55CFE15BB9C0}" srcOrd="0" destOrd="0" presId="urn:microsoft.com/office/officeart/2005/8/layout/radial5"/>
    <dgm:cxn modelId="{34A07E43-AA41-4181-A5DD-230F8ED29D27}" type="presOf" srcId="{7841A5B0-2995-4ADF-9FF9-F11765803B59}" destId="{1C77343D-9DDE-413A-9732-BDD69BC0830C}" srcOrd="0" destOrd="1" presId="urn:microsoft.com/office/officeart/2005/8/layout/radial5"/>
    <dgm:cxn modelId="{899C43AF-9431-4D3A-8B8C-23A2E16EFC79}" type="presOf" srcId="{209BD122-2271-4E45-B116-1A1ED9E00AD9}" destId="{532CA55C-B363-48EC-950B-EB264813210E}" srcOrd="0" destOrd="0" presId="urn:microsoft.com/office/officeart/2005/8/layout/radial5"/>
    <dgm:cxn modelId="{CFBE10E1-488C-4CC6-8D6E-E0AB21535281}" type="presParOf" srcId="{D29BAC33-52A7-4104-A07E-B59531FB8B0D}" destId="{532CA55C-B363-48EC-950B-EB264813210E}" srcOrd="0" destOrd="0" presId="urn:microsoft.com/office/officeart/2005/8/layout/radial5"/>
    <dgm:cxn modelId="{BCF88CD9-95F1-4FE1-AEDC-BC3E0DBBC03E}" type="presParOf" srcId="{D29BAC33-52A7-4104-A07E-B59531FB8B0D}" destId="{6DFEFED2-4A8E-49A4-A81B-55CFE15BB9C0}" srcOrd="1" destOrd="0" presId="urn:microsoft.com/office/officeart/2005/8/layout/radial5"/>
    <dgm:cxn modelId="{D2D00B27-7229-4441-B745-592C28D7E463}" type="presParOf" srcId="{6DFEFED2-4A8E-49A4-A81B-55CFE15BB9C0}" destId="{4CF0E74C-7AC6-411B-9944-907D965791F4}" srcOrd="0" destOrd="0" presId="urn:microsoft.com/office/officeart/2005/8/layout/radial5"/>
    <dgm:cxn modelId="{82FCCBC3-6E01-482C-AAC3-FFB626FFCF6E}" type="presParOf" srcId="{D29BAC33-52A7-4104-A07E-B59531FB8B0D}" destId="{1C77343D-9DDE-413A-9732-BDD69BC0830C}" srcOrd="2" destOrd="0" presId="urn:microsoft.com/office/officeart/2005/8/layout/radial5"/>
    <dgm:cxn modelId="{4EF35A72-B25F-4CD1-8C3B-5A0283E3F044}" type="presParOf" srcId="{D29BAC33-52A7-4104-A07E-B59531FB8B0D}" destId="{40D34DB0-3E89-4555-9A64-0C1B3328AF20}" srcOrd="3" destOrd="0" presId="urn:microsoft.com/office/officeart/2005/8/layout/radial5"/>
    <dgm:cxn modelId="{AA042D86-689F-47D5-8C33-987C6E1EE0DA}" type="presParOf" srcId="{40D34DB0-3E89-4555-9A64-0C1B3328AF20}" destId="{C86B1C57-6722-4E9F-BFBF-5A30E222CB6E}" srcOrd="0" destOrd="0" presId="urn:microsoft.com/office/officeart/2005/8/layout/radial5"/>
    <dgm:cxn modelId="{E25F019C-AE56-44FE-BE40-40CD652E21A0}" type="presParOf" srcId="{D29BAC33-52A7-4104-A07E-B59531FB8B0D}" destId="{8614D22C-C66D-424B-A245-99B85D77E348}"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CA55C-B363-48EC-950B-EB264813210E}">
      <dsp:nvSpPr>
        <dsp:cNvPr id="0" name=""/>
        <dsp:cNvSpPr/>
      </dsp:nvSpPr>
      <dsp:spPr>
        <a:xfrm>
          <a:off x="3095476" y="16004"/>
          <a:ext cx="2656761" cy="2656761"/>
        </a:xfrm>
        <a:prstGeom prst="ellipse">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S" sz="2700" kern="1200" dirty="0" smtClean="0"/>
            <a:t>Reparto Proporcional</a:t>
          </a:r>
          <a:endParaRPr lang="es-ES" sz="2700" kern="1200" dirty="0"/>
        </a:p>
      </dsp:txBody>
      <dsp:txXfrm>
        <a:off x="3484550" y="405078"/>
        <a:ext cx="1878613" cy="1878613"/>
      </dsp:txXfrm>
    </dsp:sp>
    <dsp:sp modelId="{6DFEFED2-4A8E-49A4-A81B-55CFE15BB9C0}">
      <dsp:nvSpPr>
        <dsp:cNvPr id="0" name=""/>
        <dsp:cNvSpPr/>
      </dsp:nvSpPr>
      <dsp:spPr>
        <a:xfrm rot="8381617">
          <a:off x="2781435" y="2277049"/>
          <a:ext cx="525445" cy="475338"/>
        </a:xfrm>
        <a:prstGeom prst="rightArrow">
          <a:avLst>
            <a:gd name="adj1" fmla="val 60000"/>
            <a:gd name="adj2" fmla="val 5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rot="10800000">
        <a:off x="2907109" y="2325995"/>
        <a:ext cx="382844" cy="285202"/>
      </dsp:txXfrm>
    </dsp:sp>
    <dsp:sp modelId="{1C77343D-9DDE-413A-9732-BDD69BC0830C}">
      <dsp:nvSpPr>
        <dsp:cNvPr id="0" name=""/>
        <dsp:cNvSpPr/>
      </dsp:nvSpPr>
      <dsp:spPr>
        <a:xfrm>
          <a:off x="11788" y="2315486"/>
          <a:ext cx="2998994" cy="2998994"/>
        </a:xfrm>
        <a:prstGeom prst="ellipse">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35000"/>
            </a:spcAft>
          </a:pPr>
          <a:r>
            <a:rPr lang="es-ES" sz="2700" kern="1200" dirty="0" smtClean="0"/>
            <a:t>Simple Directo</a:t>
          </a:r>
          <a:endParaRPr lang="es-ES" sz="2700" kern="1200" dirty="0"/>
        </a:p>
        <a:p>
          <a:pPr marL="228600" lvl="1" indent="-228600" algn="l" defTabSz="933450">
            <a:lnSpc>
              <a:spcPct val="90000"/>
            </a:lnSpc>
            <a:spcBef>
              <a:spcPct val="0"/>
            </a:spcBef>
            <a:spcAft>
              <a:spcPct val="15000"/>
            </a:spcAft>
            <a:buChar char="••"/>
          </a:pPr>
          <a:r>
            <a:rPr lang="es-ES" sz="2100" kern="1200" dirty="0" smtClean="0"/>
            <a:t>Método de Proporciones</a:t>
          </a:r>
          <a:endParaRPr lang="es-ES" sz="2100" kern="1200" dirty="0"/>
        </a:p>
        <a:p>
          <a:pPr marL="228600" lvl="1" indent="-228600" algn="l" defTabSz="933450">
            <a:lnSpc>
              <a:spcPct val="90000"/>
            </a:lnSpc>
            <a:spcBef>
              <a:spcPct val="0"/>
            </a:spcBef>
            <a:spcAft>
              <a:spcPct val="15000"/>
            </a:spcAft>
            <a:buChar char="••"/>
          </a:pPr>
          <a:r>
            <a:rPr lang="es-ES" sz="2100" kern="1200" dirty="0" smtClean="0"/>
            <a:t>Método de Reducción a la unidad</a:t>
          </a:r>
          <a:endParaRPr lang="es-ES" sz="2100" kern="1200" dirty="0"/>
        </a:p>
      </dsp:txBody>
      <dsp:txXfrm>
        <a:off x="450981" y="2754679"/>
        <a:ext cx="2120608" cy="2120608"/>
      </dsp:txXfrm>
    </dsp:sp>
    <dsp:sp modelId="{40D34DB0-3E89-4555-9A64-0C1B3328AF20}">
      <dsp:nvSpPr>
        <dsp:cNvPr id="0" name=""/>
        <dsp:cNvSpPr/>
      </dsp:nvSpPr>
      <dsp:spPr>
        <a:xfrm rot="2466116">
          <a:off x="5520194" y="2282586"/>
          <a:ext cx="502992" cy="475338"/>
        </a:xfrm>
        <a:prstGeom prst="rightArrow">
          <a:avLst>
            <a:gd name="adj1" fmla="val 60000"/>
            <a:gd name="adj2" fmla="val 5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5537767" y="2330781"/>
        <a:ext cx="360391" cy="285202"/>
      </dsp:txXfrm>
    </dsp:sp>
    <dsp:sp modelId="{8614D22C-C66D-424B-A245-99B85D77E348}">
      <dsp:nvSpPr>
        <dsp:cNvPr id="0" name=""/>
        <dsp:cNvSpPr/>
      </dsp:nvSpPr>
      <dsp:spPr>
        <a:xfrm>
          <a:off x="5770425" y="2327837"/>
          <a:ext cx="2998994" cy="2998994"/>
        </a:xfrm>
        <a:prstGeom prst="ellipse">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S" sz="2700" kern="1200" dirty="0" smtClean="0"/>
            <a:t>Simple Inverso</a:t>
          </a:r>
          <a:endParaRPr lang="es-ES" sz="2700" kern="1200" dirty="0"/>
        </a:p>
      </dsp:txBody>
      <dsp:txXfrm>
        <a:off x="6209618" y="2767030"/>
        <a:ext cx="2120608" cy="212060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1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5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5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3.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2.png"/><Relationship Id="rId5" Type="http://schemas.openxmlformats.org/officeDocument/2006/relationships/image" Target="../media/image115.png"/><Relationship Id="rId10" Type="http://schemas.openxmlformats.org/officeDocument/2006/relationships/image" Target="../media/image121.png"/><Relationship Id="rId4" Type="http://schemas.openxmlformats.org/officeDocument/2006/relationships/image" Target="../media/image114.png"/><Relationship Id="rId9" Type="http://schemas.openxmlformats.org/officeDocument/2006/relationships/image" Target="../media/image119.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10.png"/><Relationship Id="rId7" Type="http://schemas.openxmlformats.org/officeDocument/2006/relationships/image" Target="../media/image6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5.png"/><Relationship Id="rId4" Type="http://schemas.openxmlformats.org/officeDocument/2006/relationships/image" Target="../media/image370.png"/></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71.xml.rels><?xml version="1.0" encoding="UTF-8" standalone="yes"?>
<Relationships xmlns="http://schemas.openxmlformats.org/package/2006/relationships"><Relationship Id="rId3" Type="http://schemas.openxmlformats.org/officeDocument/2006/relationships/image" Target="../media/image211.png"/><Relationship Id="rId7" Type="http://schemas.openxmlformats.org/officeDocument/2006/relationships/image" Target="../media/image250.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89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484632"/>
            <a:ext cx="4588830" cy="1609344"/>
          </a:xfrm>
        </p:spPr>
        <p:txBody>
          <a:bodyPr/>
          <a:lstStyle/>
          <a:p>
            <a:r>
              <a:rPr lang="es-MX" dirty="0" smtClean="0"/>
              <a:t>Elementos de un Término</a:t>
            </a:r>
            <a:endParaRPr lang="es-MX" dirty="0"/>
          </a:p>
        </p:txBody>
      </p:sp>
      <mc:AlternateContent xmlns:mc="http://schemas.openxmlformats.org/markup-compatibility/2006" xmlns:a14="http://schemas.microsoft.com/office/drawing/2010/main">
        <mc:Choice Requires="a14">
          <p:sp>
            <p:nvSpPr>
              <p:cNvPr id="5" name="Rectángulo 4"/>
              <p:cNvSpPr/>
              <p:nvPr/>
            </p:nvSpPr>
            <p:spPr>
              <a:xfrm>
                <a:off x="2954419" y="2084832"/>
                <a:ext cx="5859489" cy="2704587"/>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p>
                        <m:sSupPr>
                          <m:ctrlPr>
                            <a:rPr lang="es-ES" sz="16600" b="1" i="1" cap="none" spc="0" smtClean="0">
                              <a:ln w="12700" cmpd="sng">
                                <a:solidFill>
                                  <a:schemeClr val="accent4"/>
                                </a:solidFill>
                                <a:prstDash val="solid"/>
                              </a:ln>
                              <a:solidFill>
                                <a:srgbClr val="F5300F"/>
                              </a:solidFill>
                              <a:effectLst/>
                              <a:latin typeface="Cambria Math" panose="02040503050406030204" pitchFamily="18" charset="0"/>
                            </a:rPr>
                          </m:ctrlPr>
                        </m:sSupPr>
                        <m:e>
                          <m:r>
                            <a:rPr lang="es-ES" sz="16600" b="1" i="1" cap="none" spc="0" smtClean="0">
                              <a:ln w="12700" cmpd="sng">
                                <a:solidFill>
                                  <a:schemeClr val="accent4"/>
                                </a:solidFill>
                                <a:prstDash val="solid"/>
                              </a:ln>
                              <a:solidFill>
                                <a:srgbClr val="F5300F"/>
                              </a:solidFill>
                              <a:effectLst/>
                              <a:latin typeface="Cambria Math" panose="02040503050406030204" pitchFamily="18" charset="0"/>
                            </a:rPr>
                            <m:t>−</m:t>
                          </m:r>
                          <m:r>
                            <a:rPr lang="es-ES" sz="16600" b="1" i="1" cap="none" spc="0" smtClean="0">
                              <a:ln w="12700" cmpd="sng">
                                <a:solidFill>
                                  <a:schemeClr val="accent4"/>
                                </a:solidFill>
                                <a:prstDash val="solid"/>
                              </a:ln>
                              <a:solidFill>
                                <a:srgbClr val="F5300F"/>
                              </a:solidFill>
                              <a:effectLst/>
                              <a:latin typeface="Cambria Math" panose="02040503050406030204" pitchFamily="18" charset="0"/>
                            </a:rPr>
                            <m:t>𝟓</m:t>
                          </m:r>
                          <m:r>
                            <a:rPr lang="es-ES" sz="16600" b="1" i="1" cap="none" spc="0" smtClean="0">
                              <a:ln w="12700" cmpd="sng">
                                <a:solidFill>
                                  <a:schemeClr val="accent4"/>
                                </a:solidFill>
                                <a:prstDash val="solid"/>
                              </a:ln>
                              <a:solidFill>
                                <a:srgbClr val="F5300F"/>
                              </a:solidFill>
                              <a:effectLst/>
                              <a:latin typeface="Cambria Math" panose="02040503050406030204" pitchFamily="18" charset="0"/>
                            </a:rPr>
                            <m:t>𝒙</m:t>
                          </m:r>
                        </m:e>
                        <m:sup>
                          <m:r>
                            <a:rPr lang="es-ES" sz="16600" b="1" i="1" cap="none" spc="0" smtClean="0">
                              <a:ln w="12700" cmpd="sng">
                                <a:solidFill>
                                  <a:schemeClr val="accent4"/>
                                </a:solidFill>
                                <a:prstDash val="solid"/>
                              </a:ln>
                              <a:solidFill>
                                <a:srgbClr val="F5300F"/>
                              </a:solidFill>
                              <a:effectLst/>
                              <a:latin typeface="Cambria Math" panose="02040503050406030204" pitchFamily="18" charset="0"/>
                            </a:rPr>
                            <m:t>𝟑</m:t>
                          </m:r>
                        </m:sup>
                      </m:sSup>
                    </m:oMath>
                  </m:oMathPara>
                </a14:m>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mc:Choice>
        <mc:Fallback xmlns="">
          <p:sp>
            <p:nvSpPr>
              <p:cNvPr id="5" name="Rectángulo 4"/>
              <p:cNvSpPr>
                <a:spLocks noRot="1" noChangeAspect="1" noMove="1" noResize="1" noEditPoints="1" noAdjustHandles="1" noChangeArrowheads="1" noChangeShapeType="1" noTextEdit="1"/>
              </p:cNvSpPr>
              <p:nvPr/>
            </p:nvSpPr>
            <p:spPr>
              <a:xfrm>
                <a:off x="2954419" y="2084832"/>
                <a:ext cx="5859489" cy="2704587"/>
              </a:xfrm>
              <a:prstGeom prst="rect">
                <a:avLst/>
              </a:prstGeom>
              <a:blipFill>
                <a:blip r:embed="rId2"/>
                <a:stretch>
                  <a:fillRect/>
                </a:stretch>
              </a:blipFill>
            </p:spPr>
            <p:txBody>
              <a:bodyPr/>
              <a:lstStyle/>
              <a:p>
                <a:r>
                  <a:rPr lang="es-MX">
                    <a:noFill/>
                  </a:rPr>
                  <a:t> </a:t>
                </a:r>
              </a:p>
            </p:txBody>
          </p:sp>
        </mc:Fallback>
      </mc:AlternateContent>
      <p:sp>
        <p:nvSpPr>
          <p:cNvPr id="6" name="Rectángulo 5"/>
          <p:cNvSpPr/>
          <p:nvPr/>
        </p:nvSpPr>
        <p:spPr>
          <a:xfrm>
            <a:off x="1024128" y="2084832"/>
            <a:ext cx="1794081"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Signo</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7" name="Flecha derecha 6"/>
          <p:cNvSpPr/>
          <p:nvPr/>
        </p:nvSpPr>
        <p:spPr>
          <a:xfrm rot="2308808">
            <a:off x="2830173" y="2734754"/>
            <a:ext cx="705395" cy="28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024127" y="4655601"/>
            <a:ext cx="3352200" cy="923330"/>
          </a:xfrm>
          <a:prstGeom prst="rect">
            <a:avLst/>
          </a:prstGeom>
          <a:noFill/>
        </p:spPr>
        <p:txBody>
          <a:bodyPr wrap="none" lIns="91440" tIns="45720" rIns="91440" bIns="45720">
            <a:spAutoFit/>
          </a:bodyPr>
          <a:lstStyle/>
          <a:p>
            <a:pPr algn="ctr"/>
            <a:r>
              <a:rPr lang="es-ES" sz="5400" b="1" cap="none" spc="0" dirty="0" smtClean="0">
                <a:ln w="22225">
                  <a:solidFill>
                    <a:srgbClr val="FF9933"/>
                  </a:solidFill>
                  <a:prstDash val="solid"/>
                </a:ln>
                <a:solidFill>
                  <a:srgbClr val="FF9933"/>
                </a:solidFill>
                <a:effectLst/>
              </a:rPr>
              <a:t>Coeficiente</a:t>
            </a:r>
            <a:endParaRPr lang="es-ES" sz="5400" b="1" cap="none" spc="0" dirty="0">
              <a:ln w="22225">
                <a:solidFill>
                  <a:srgbClr val="FF9933"/>
                </a:solidFill>
                <a:prstDash val="solid"/>
              </a:ln>
              <a:solidFill>
                <a:srgbClr val="FF9933"/>
              </a:solidFill>
              <a:effectLst/>
            </a:endParaRPr>
          </a:p>
        </p:txBody>
      </p:sp>
      <p:sp>
        <p:nvSpPr>
          <p:cNvPr id="9" name="Flecha derecha 8"/>
          <p:cNvSpPr/>
          <p:nvPr/>
        </p:nvSpPr>
        <p:spPr>
          <a:xfrm rot="18858365">
            <a:off x="4226531" y="4586892"/>
            <a:ext cx="705395" cy="239733"/>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6157435" y="4940566"/>
            <a:ext cx="1938672" cy="923330"/>
          </a:xfrm>
          <a:prstGeom prst="rect">
            <a:avLst/>
          </a:prstGeom>
          <a:noFill/>
        </p:spPr>
        <p:txBody>
          <a:bodyPr wrap="none" lIns="91440" tIns="45720" rIns="91440" bIns="45720">
            <a:spAutoFit/>
          </a:bodyPr>
          <a:lstStyle/>
          <a:p>
            <a:pPr algn="ctr"/>
            <a:r>
              <a:rPr lang="es-ES" sz="5400" b="1" cap="none" spc="0" dirty="0" smtClean="0">
                <a:ln w="22225">
                  <a:solidFill>
                    <a:srgbClr val="002060"/>
                  </a:solidFill>
                  <a:prstDash val="solid"/>
                </a:ln>
                <a:solidFill>
                  <a:srgbClr val="002060"/>
                </a:solidFill>
                <a:effectLst/>
              </a:rPr>
              <a:t>Literal</a:t>
            </a:r>
            <a:endParaRPr lang="es-ES" sz="5400" b="1" cap="none" spc="0" dirty="0">
              <a:ln w="22225">
                <a:solidFill>
                  <a:srgbClr val="002060"/>
                </a:solidFill>
                <a:prstDash val="solid"/>
              </a:ln>
              <a:solidFill>
                <a:srgbClr val="002060"/>
              </a:solidFill>
              <a:effectLst/>
            </a:endParaRPr>
          </a:p>
        </p:txBody>
      </p:sp>
      <p:sp>
        <p:nvSpPr>
          <p:cNvPr id="11" name="Flecha derecha 10"/>
          <p:cNvSpPr/>
          <p:nvPr/>
        </p:nvSpPr>
        <p:spPr>
          <a:xfrm rot="13900523">
            <a:off x="6774074" y="4586892"/>
            <a:ext cx="705395" cy="23973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7957580" y="781654"/>
            <a:ext cx="3195106" cy="923330"/>
          </a:xfrm>
          <a:prstGeom prst="rect">
            <a:avLst/>
          </a:prstGeom>
          <a:noFill/>
        </p:spPr>
        <p:txBody>
          <a:bodyPr wrap="none" lIns="91440" tIns="45720" rIns="91440" bIns="45720">
            <a:spAutoFit/>
          </a:bodyPr>
          <a:lstStyle/>
          <a:p>
            <a:pPr algn="ctr"/>
            <a:r>
              <a:rPr lang="es-ES" sz="5400" b="1" cap="none" spc="0" dirty="0" smtClean="0">
                <a:ln w="22225">
                  <a:solidFill>
                    <a:schemeClr val="accent6">
                      <a:lumMod val="60000"/>
                      <a:lumOff val="40000"/>
                    </a:schemeClr>
                  </a:solidFill>
                  <a:prstDash val="solid"/>
                </a:ln>
                <a:solidFill>
                  <a:schemeClr val="accent6">
                    <a:lumMod val="60000"/>
                    <a:lumOff val="40000"/>
                  </a:schemeClr>
                </a:solidFill>
                <a:effectLst/>
              </a:rPr>
              <a:t>Exponente</a:t>
            </a:r>
            <a:endParaRPr lang="es-ES" sz="5400" b="1" cap="none" spc="0" dirty="0">
              <a:ln w="22225">
                <a:solidFill>
                  <a:schemeClr val="accent6">
                    <a:lumMod val="60000"/>
                    <a:lumOff val="40000"/>
                  </a:schemeClr>
                </a:solidFill>
                <a:prstDash val="solid"/>
              </a:ln>
              <a:solidFill>
                <a:schemeClr val="accent6">
                  <a:lumMod val="60000"/>
                  <a:lumOff val="40000"/>
                </a:schemeClr>
              </a:solidFill>
              <a:effectLst/>
            </a:endParaRPr>
          </a:p>
        </p:txBody>
      </p:sp>
      <p:sp>
        <p:nvSpPr>
          <p:cNvPr id="13" name="Flecha derecha 12"/>
          <p:cNvSpPr/>
          <p:nvPr/>
        </p:nvSpPr>
        <p:spPr>
          <a:xfrm rot="7419987">
            <a:off x="7900166" y="1835805"/>
            <a:ext cx="705395" cy="239733"/>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288473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4.1 Despejes en Ecuaciones Lineales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26014844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Despejes</a:t>
            </a:r>
            <a:endParaRPr lang="es-MX" dirty="0"/>
          </a:p>
        </p:txBody>
      </p:sp>
      <p:sp>
        <p:nvSpPr>
          <p:cNvPr id="3" name="Marcador de contenido 2"/>
          <p:cNvSpPr>
            <a:spLocks noGrp="1"/>
          </p:cNvSpPr>
          <p:nvPr>
            <p:ph idx="1"/>
          </p:nvPr>
        </p:nvSpPr>
        <p:spPr/>
        <p:txBody>
          <a:bodyPr>
            <a:normAutofit/>
          </a:bodyPr>
          <a:lstStyle/>
          <a:p>
            <a:pPr marL="0" indent="0" algn="ctr">
              <a:buNone/>
            </a:pPr>
            <a:r>
              <a:rPr lang="es-MX" sz="3600" dirty="0"/>
              <a:t>El </a:t>
            </a:r>
            <a:r>
              <a:rPr lang="es-MX" sz="3600" b="1" dirty="0"/>
              <a:t>despeje</a:t>
            </a:r>
            <a:r>
              <a:rPr lang="es-MX" sz="3600" dirty="0"/>
              <a:t> en ecuaciones lineales consiste en reorganizar una ecuación para aislar una de las variables en términos de las demás. Esto es útil para resolver sistemas de ecuaciones o expresar una variable de manera explícita. </a:t>
            </a:r>
          </a:p>
        </p:txBody>
      </p:sp>
    </p:spTree>
    <p:extLst>
      <p:ext uri="{BB962C8B-B14F-4D97-AF65-F5344CB8AC3E}">
        <p14:creationId xmlns:p14="http://schemas.microsoft.com/office/powerpoint/2010/main" val="12943212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88812" y="1086679"/>
            <a:ext cx="10018713" cy="5049078"/>
          </a:xfrm>
        </p:spPr>
        <p:txBody>
          <a:bodyPr>
            <a:normAutofit/>
          </a:bodyPr>
          <a:lstStyle/>
          <a:p>
            <a:pPr algn="just"/>
            <a:r>
              <a:rPr lang="es-MX" dirty="0" smtClean="0"/>
              <a:t>La </a:t>
            </a:r>
            <a:r>
              <a:rPr lang="es-MX" u="sng" dirty="0" smtClean="0"/>
              <a:t>propiedad aditiva de la igualdad </a:t>
            </a:r>
            <a:r>
              <a:rPr lang="es-MX" dirty="0" smtClean="0"/>
              <a:t>afirma que, cuando el mismo número se suma a ambos lados de una ecuación, se produce una ecuación equivalente.</a:t>
            </a:r>
          </a:p>
          <a:p>
            <a:pPr marL="457200" lvl="1" indent="0">
              <a:buNone/>
            </a:pPr>
            <a:r>
              <a:rPr lang="es-MX" sz="2800" dirty="0"/>
              <a:t>Para todo número real a, b y c,</a:t>
            </a:r>
          </a:p>
          <a:p>
            <a:pPr marL="457200" lvl="1" indent="0" algn="ctr">
              <a:buNone/>
            </a:pPr>
            <a:r>
              <a:rPr lang="es-MX" sz="2800" b="1" dirty="0"/>
              <a:t>a = b </a:t>
            </a:r>
            <a:r>
              <a:rPr lang="es-MX" sz="2800" dirty="0"/>
              <a:t>si y solo si </a:t>
            </a:r>
            <a:r>
              <a:rPr lang="es-MX" sz="2800" b="1" dirty="0"/>
              <a:t>a + c = b + c</a:t>
            </a:r>
          </a:p>
          <a:p>
            <a:pPr algn="just"/>
            <a:endParaRPr lang="es-MX" dirty="0" smtClean="0"/>
          </a:p>
          <a:p>
            <a:pPr algn="just"/>
            <a:r>
              <a:rPr lang="es-MX" dirty="0" smtClean="0"/>
              <a:t> La </a:t>
            </a:r>
            <a:r>
              <a:rPr lang="es-MX" u="sng" dirty="0" smtClean="0"/>
              <a:t>propiedad multiplicativa de la igualdad</a:t>
            </a:r>
            <a:r>
              <a:rPr lang="es-MX" dirty="0" smtClean="0"/>
              <a:t> afirma que se obtiene una ecuación equivalente siempre que ambos lados de una ecuación se multipliquen por el mismo número real distintos de 0. </a:t>
            </a:r>
          </a:p>
          <a:p>
            <a:pPr marL="457200" lvl="1" indent="0">
              <a:buNone/>
            </a:pPr>
            <a:r>
              <a:rPr lang="es-MX" sz="2800" dirty="0"/>
              <a:t>Para todo número real a, b y c, donde c != 0,</a:t>
            </a:r>
          </a:p>
          <a:p>
            <a:pPr marL="457200" lvl="1" indent="0" algn="ctr">
              <a:buNone/>
            </a:pPr>
            <a:r>
              <a:rPr lang="es-MX" sz="2800" b="1" dirty="0"/>
              <a:t>a = b</a:t>
            </a:r>
            <a:r>
              <a:rPr lang="es-MX" sz="2800" dirty="0"/>
              <a:t> si y sólo si </a:t>
            </a:r>
            <a:r>
              <a:rPr lang="es-MX" sz="2800" b="1" dirty="0" err="1"/>
              <a:t>ac</a:t>
            </a:r>
            <a:r>
              <a:rPr lang="es-MX" sz="2800" b="1" dirty="0"/>
              <a:t> = </a:t>
            </a:r>
            <a:r>
              <a:rPr lang="es-MX" sz="2800" b="1" dirty="0" err="1"/>
              <a:t>bc</a:t>
            </a:r>
            <a:endParaRPr lang="es-MX" sz="2800" b="1" dirty="0"/>
          </a:p>
          <a:p>
            <a:pPr algn="just"/>
            <a:endParaRPr lang="es-MX" dirty="0"/>
          </a:p>
        </p:txBody>
      </p:sp>
    </p:spTree>
    <p:extLst>
      <p:ext uri="{BB962C8B-B14F-4D97-AF65-F5344CB8AC3E}">
        <p14:creationId xmlns:p14="http://schemas.microsoft.com/office/powerpoint/2010/main" val="12452612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Pasos para despejar una variable</a:t>
            </a:r>
            <a:endParaRPr lang="es-MX" dirty="0"/>
          </a:p>
        </p:txBody>
      </p:sp>
      <p:sp>
        <p:nvSpPr>
          <p:cNvPr id="3" name="Marcador de contenido 2"/>
          <p:cNvSpPr>
            <a:spLocks noGrp="1"/>
          </p:cNvSpPr>
          <p:nvPr>
            <p:ph idx="1"/>
          </p:nvPr>
        </p:nvSpPr>
        <p:spPr/>
        <p:txBody>
          <a:bodyPr/>
          <a:lstStyle/>
          <a:p>
            <a:pPr marL="514350" indent="-514350" algn="just">
              <a:buFont typeface="+mj-lt"/>
              <a:buAutoNum type="arabicPeriod"/>
            </a:pPr>
            <a:r>
              <a:rPr lang="es-MX" dirty="0"/>
              <a:t>Identifica la variable que deseas despejar</a:t>
            </a:r>
            <a:r>
              <a:rPr lang="es-MX" dirty="0" smtClean="0"/>
              <a:t>.</a:t>
            </a:r>
          </a:p>
          <a:p>
            <a:pPr marL="514350" indent="-514350" algn="just">
              <a:buFont typeface="+mj-lt"/>
              <a:buAutoNum type="arabicPeriod"/>
            </a:pPr>
            <a:endParaRPr lang="es-MX" dirty="0" smtClean="0"/>
          </a:p>
          <a:p>
            <a:pPr marL="514350" indent="-514350" algn="just">
              <a:buFont typeface="+mj-lt"/>
              <a:buAutoNum type="arabicPeriod"/>
            </a:pPr>
            <a:r>
              <a:rPr lang="es-MX" b="1" dirty="0"/>
              <a:t>Elimina términos que estén sumando o restando</a:t>
            </a:r>
            <a:r>
              <a:rPr lang="es-MX" dirty="0"/>
              <a:t> en el mismo lado de la variable que deseas despejar</a:t>
            </a:r>
            <a:r>
              <a:rPr lang="es-MX" dirty="0" smtClean="0"/>
              <a:t>.</a:t>
            </a:r>
          </a:p>
          <a:p>
            <a:pPr marL="514350" indent="-514350" algn="just">
              <a:buFont typeface="+mj-lt"/>
              <a:buAutoNum type="arabicPeriod"/>
            </a:pPr>
            <a:endParaRPr lang="es-MX" dirty="0" smtClean="0"/>
          </a:p>
          <a:p>
            <a:pPr marL="514350" indent="-514350" algn="just">
              <a:buFont typeface="+mj-lt"/>
              <a:buAutoNum type="arabicPeriod"/>
            </a:pPr>
            <a:r>
              <a:rPr lang="es-MX" b="1" dirty="0"/>
              <a:t>Elimina coeficientes que estén multiplicando o dividiendo</a:t>
            </a:r>
            <a:r>
              <a:rPr lang="es-MX" dirty="0"/>
              <a:t> la variable que estás despejando, utilizando operaciones inversas.</a:t>
            </a:r>
          </a:p>
        </p:txBody>
      </p:sp>
    </p:spTree>
    <p:extLst>
      <p:ext uri="{BB962C8B-B14F-4D97-AF65-F5344CB8AC3E}">
        <p14:creationId xmlns:p14="http://schemas.microsoft.com/office/powerpoint/2010/main" val="17916702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Ejemplo: Despejar </a:t>
            </a:r>
            <a:r>
              <a:rPr lang="es-MX" b="1" i="1" dirty="0" smtClean="0"/>
              <a:t>x</a:t>
            </a:r>
            <a:r>
              <a:rPr lang="es-MX" dirty="0" smtClean="0"/>
              <a:t> </a:t>
            </a:r>
            <a:r>
              <a:rPr lang="es-MX" dirty="0"/>
              <a:t>en la ecuación </a:t>
            </a:r>
            <a:r>
              <a:rPr lang="es-MX" dirty="0" smtClean="0"/>
              <a:t>lineal:</a:t>
            </a:r>
            <a:br>
              <a:rPr lang="es-MX" dirty="0" smtClean="0"/>
            </a:br>
            <a:r>
              <a:rPr lang="es-MX" b="1" i="1" dirty="0" smtClean="0"/>
              <a:t>2x + 3 = 7</a:t>
            </a:r>
            <a:endParaRPr lang="es-MX" b="1" i="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825624"/>
                <a:ext cx="10515600" cy="4588427"/>
              </a:xfrm>
            </p:spPr>
            <p:txBody>
              <a:bodyPr>
                <a:normAutofit/>
              </a:bodyPr>
              <a:lstStyle/>
              <a:p>
                <a:pPr algn="just"/>
                <a:r>
                  <a:rPr lang="es-MX" b="1" dirty="0" smtClean="0"/>
                  <a:t>Paso 1:</a:t>
                </a:r>
                <a:r>
                  <a:rPr lang="es-MX" dirty="0"/>
                  <a:t> Elimina el término constante que acompaña a </a:t>
                </a:r>
                <a:r>
                  <a:rPr lang="es-MX" b="1" i="1" dirty="0" smtClean="0"/>
                  <a:t>x</a:t>
                </a:r>
                <a:r>
                  <a:rPr lang="es-MX" dirty="0"/>
                  <a:t>. Para esto, resta 3 en ambos lados de la </a:t>
                </a:r>
                <a:r>
                  <a:rPr lang="es-MX" dirty="0" smtClean="0"/>
                  <a:t>ecuación:</a:t>
                </a:r>
              </a:p>
              <a:p>
                <a:pPr marL="0" indent="0" algn="ctr">
                  <a:buNone/>
                </a:pPr>
                <a:r>
                  <a:rPr lang="es-MX" i="1" dirty="0"/>
                  <a:t>2x+3−3=7−</a:t>
                </a:r>
                <a:r>
                  <a:rPr lang="es-MX" i="1" dirty="0" smtClean="0"/>
                  <a:t>3</a:t>
                </a:r>
                <a:endParaRPr lang="es-MX" dirty="0" smtClean="0"/>
              </a:p>
              <a:p>
                <a:pPr marL="0" indent="0" algn="ctr">
                  <a:buNone/>
                </a:pPr>
                <a:r>
                  <a:rPr lang="es-MX" i="1" dirty="0" smtClean="0"/>
                  <a:t>2x=4</a:t>
                </a:r>
                <a:endParaRPr lang="es-MX" dirty="0" smtClean="0"/>
              </a:p>
              <a:p>
                <a:pPr algn="just"/>
                <a:r>
                  <a:rPr lang="es-MX" b="1" dirty="0"/>
                  <a:t>Paso 2:</a:t>
                </a:r>
                <a:r>
                  <a:rPr lang="es-MX" dirty="0"/>
                  <a:t> Divide ambos lados entre el coeficiente </a:t>
                </a:r>
                <a:r>
                  <a:rPr lang="es-MX" dirty="0" smtClean="0"/>
                  <a:t>de </a:t>
                </a:r>
                <a:r>
                  <a:rPr lang="es-MX" b="1" i="1" dirty="0" smtClean="0"/>
                  <a:t>x</a:t>
                </a:r>
                <a:r>
                  <a:rPr lang="es-MX" dirty="0" smtClean="0"/>
                  <a:t> </a:t>
                </a:r>
                <a:r>
                  <a:rPr lang="es-MX" dirty="0"/>
                  <a:t>(2</a:t>
                </a:r>
                <a:r>
                  <a:rPr lang="es-MX" dirty="0" smtClean="0"/>
                  <a:t>):</a:t>
                </a:r>
              </a:p>
              <a:p>
                <a:pPr marL="0" indent="0" algn="just">
                  <a:buNone/>
                </a:pPr>
                <a:endParaRPr lang="es-MX" dirty="0" smtClean="0"/>
              </a:p>
              <a:p>
                <a:pPr marL="0" indent="0" algn="just">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𝑥</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4</m:t>
                          </m:r>
                        </m:num>
                        <m:den>
                          <m:r>
                            <a:rPr lang="es-MX" b="0" i="1" smtClean="0">
                              <a:latin typeface="Cambria Math" panose="02040503050406030204" pitchFamily="18" charset="0"/>
                            </a:rPr>
                            <m:t>2</m:t>
                          </m:r>
                        </m:den>
                      </m:f>
                    </m:oMath>
                  </m:oMathPara>
                </a14:m>
                <a:endParaRPr lang="es-MX" i="1" dirty="0" smtClean="0"/>
              </a:p>
              <a:p>
                <a:pPr marL="0" indent="0" algn="just">
                  <a:buNone/>
                </a:pPr>
                <a:endParaRPr lang="es-MX" i="1" dirty="0" smtClean="0"/>
              </a:p>
              <a:p>
                <a:pPr marL="0" indent="0" algn="just">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𝑥</m:t>
                      </m:r>
                      <m:r>
                        <a:rPr lang="es-MX" b="0" i="1" smtClean="0">
                          <a:latin typeface="Cambria Math" panose="02040503050406030204" pitchFamily="18" charset="0"/>
                        </a:rPr>
                        <m:t>=2</m:t>
                      </m:r>
                    </m:oMath>
                  </m:oMathPara>
                </a14:m>
                <a:endParaRPr lang="es-MX" i="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825624"/>
                <a:ext cx="10515600" cy="4588427"/>
              </a:xfrm>
              <a:blipFill>
                <a:blip r:embed="rId2"/>
                <a:stretch>
                  <a:fillRect l="-1043" t="-2125" r="-1159"/>
                </a:stretch>
              </a:blipFill>
            </p:spPr>
            <p:txBody>
              <a:bodyPr/>
              <a:lstStyle/>
              <a:p>
                <a:r>
                  <a:rPr lang="es-MX">
                    <a:noFill/>
                  </a:rPr>
                  <a:t> </a:t>
                </a:r>
              </a:p>
            </p:txBody>
          </p:sp>
        </mc:Fallback>
      </mc:AlternateContent>
    </p:spTree>
    <p:extLst>
      <p:ext uri="{BB962C8B-B14F-4D97-AF65-F5344CB8AC3E}">
        <p14:creationId xmlns:p14="http://schemas.microsoft.com/office/powerpoint/2010/main" val="36496062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Reglas básicas para despejes</a:t>
            </a:r>
            <a:endParaRPr lang="es-MX" dirty="0"/>
          </a:p>
        </p:txBody>
      </p:sp>
      <p:sp>
        <p:nvSpPr>
          <p:cNvPr id="3" name="Marcador de contenido 2"/>
          <p:cNvSpPr>
            <a:spLocks noGrp="1"/>
          </p:cNvSpPr>
          <p:nvPr>
            <p:ph idx="1"/>
          </p:nvPr>
        </p:nvSpPr>
        <p:spPr/>
        <p:txBody>
          <a:bodyPr>
            <a:normAutofit fontScale="92500" lnSpcReduction="10000"/>
          </a:bodyPr>
          <a:lstStyle/>
          <a:p>
            <a:pPr algn="just"/>
            <a:r>
              <a:rPr lang="es-MX" b="1" dirty="0"/>
              <a:t>Sumar y restar:</a:t>
            </a:r>
            <a:r>
              <a:rPr lang="es-MX" dirty="0"/>
              <a:t> Para eliminar un término que está sumando, restamos el mismo valor en ambos lados (y viceversa</a:t>
            </a:r>
            <a:r>
              <a:rPr lang="es-MX" dirty="0" smtClean="0"/>
              <a:t>).</a:t>
            </a:r>
          </a:p>
          <a:p>
            <a:pPr algn="just"/>
            <a:endParaRPr lang="es-MX" dirty="0" smtClean="0"/>
          </a:p>
          <a:p>
            <a:pPr algn="just"/>
            <a:r>
              <a:rPr lang="es-MX" b="1" dirty="0"/>
              <a:t>Multiplicar y dividir:</a:t>
            </a:r>
            <a:r>
              <a:rPr lang="es-MX" dirty="0"/>
              <a:t> Para eliminar un coeficiente que multiplica a la variable, dividimos ambos lados entre ese número (y viceversa</a:t>
            </a:r>
            <a:r>
              <a:rPr lang="es-MX" dirty="0" smtClean="0"/>
              <a:t>).</a:t>
            </a:r>
          </a:p>
          <a:p>
            <a:pPr algn="just"/>
            <a:endParaRPr lang="es-MX" dirty="0" smtClean="0"/>
          </a:p>
          <a:p>
            <a:pPr algn="just"/>
            <a:r>
              <a:rPr lang="es-MX" b="1" dirty="0"/>
              <a:t>Propiedad distributiva:</a:t>
            </a:r>
            <a:r>
              <a:rPr lang="es-MX" dirty="0"/>
              <a:t> Si hay paréntesis, distribuye los coeficientes sobre los términos dentro del paréntesis antes de seguir despejando. </a:t>
            </a:r>
            <a:endParaRPr lang="es-MX" dirty="0" smtClean="0"/>
          </a:p>
          <a:p>
            <a:pPr algn="just"/>
            <a:endParaRPr lang="es-MX" dirty="0"/>
          </a:p>
          <a:p>
            <a:pPr algn="just"/>
            <a:r>
              <a:rPr lang="es-MX" dirty="0" smtClean="0"/>
              <a:t>Estas </a:t>
            </a:r>
            <a:r>
              <a:rPr lang="es-MX" dirty="0"/>
              <a:t>reglas son fundamentales para resolver cualquier tipo de ecuación lineal y permiten llegar a la solución de manera sistemática.</a:t>
            </a:r>
          </a:p>
        </p:txBody>
      </p:sp>
    </p:spTree>
    <p:extLst>
      <p:ext uri="{BB962C8B-B14F-4D97-AF65-F5344CB8AC3E}">
        <p14:creationId xmlns:p14="http://schemas.microsoft.com/office/powerpoint/2010/main" val="1930904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4.2 Solución a Sistemas de Ecuaciones por el Método de Reducción y por Determinantes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20956005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Sistemas de 2 ecuaciones con 2 incógnitas</a:t>
            </a:r>
            <a:endParaRPr lang="es-MX" dirty="0"/>
          </a:p>
        </p:txBody>
      </p:sp>
      <p:sp>
        <p:nvSpPr>
          <p:cNvPr id="3" name="Marcador de contenido 2"/>
          <p:cNvSpPr>
            <a:spLocks noGrp="1"/>
          </p:cNvSpPr>
          <p:nvPr>
            <p:ph idx="1"/>
          </p:nvPr>
        </p:nvSpPr>
        <p:spPr/>
        <p:txBody>
          <a:bodyPr/>
          <a:lstStyle/>
          <a:p>
            <a:pPr algn="just"/>
            <a:r>
              <a:rPr lang="es-MX" dirty="0"/>
              <a:t>Un </a:t>
            </a:r>
            <a:r>
              <a:rPr lang="es-MX" b="1" dirty="0"/>
              <a:t>sistema de ecuaciones</a:t>
            </a:r>
            <a:r>
              <a:rPr lang="es-MX" dirty="0"/>
              <a:t> con dos incógnitas consiste en dos ecuaciones lineales que deben resolverse simultáneamente. La solución es el conjunto de valores de las incógnitas que satisface ambas ecuaciones al mismo tiempo. Estos sistemas pueden resolverse por diversos métodos: </a:t>
            </a:r>
            <a:r>
              <a:rPr lang="es-MX" b="1" dirty="0"/>
              <a:t>sustitución</a:t>
            </a:r>
            <a:r>
              <a:rPr lang="es-MX" dirty="0"/>
              <a:t>, </a:t>
            </a:r>
            <a:r>
              <a:rPr lang="es-MX" b="1" dirty="0"/>
              <a:t>igualación</a:t>
            </a:r>
            <a:r>
              <a:rPr lang="es-MX" dirty="0"/>
              <a:t>, </a:t>
            </a:r>
            <a:r>
              <a:rPr lang="es-MX" b="1" dirty="0"/>
              <a:t>eliminación</a:t>
            </a:r>
            <a:r>
              <a:rPr lang="es-MX" dirty="0"/>
              <a:t> (o reducción), y también gráficamente.</a:t>
            </a:r>
          </a:p>
        </p:txBody>
      </p:sp>
    </p:spTree>
    <p:extLst>
      <p:ext uri="{BB962C8B-B14F-4D97-AF65-F5344CB8AC3E}">
        <p14:creationId xmlns:p14="http://schemas.microsoft.com/office/powerpoint/2010/main" val="1129745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r>
              <a:rPr lang="es-MX" dirty="0"/>
              <a:t>Generalmente, un sistema de dos ecuaciones con dos incógnitas tiene la forma</a:t>
            </a:r>
            <a:r>
              <a:rPr lang="es-MX" dirty="0" smtClean="0"/>
              <a:t>:</a:t>
            </a:r>
          </a:p>
          <a:p>
            <a:endParaRPr lang="es-MX" dirty="0"/>
          </a:p>
          <a:p>
            <a:endParaRPr lang="es-MX" dirty="0" smtClean="0"/>
          </a:p>
          <a:p>
            <a:endParaRPr lang="es-MX" dirty="0" smtClean="0"/>
          </a:p>
          <a:p>
            <a:endParaRPr lang="es-MX" dirty="0"/>
          </a:p>
          <a:p>
            <a:endParaRPr lang="es-MX" dirty="0"/>
          </a:p>
        </p:txBody>
      </p:sp>
      <p:pic>
        <p:nvPicPr>
          <p:cNvPr id="5" name="Imagen 4"/>
          <p:cNvPicPr>
            <a:picLocks noChangeAspect="1"/>
          </p:cNvPicPr>
          <p:nvPr/>
        </p:nvPicPr>
        <p:blipFill>
          <a:blip r:embed="rId2"/>
          <a:stretch>
            <a:fillRect/>
          </a:stretch>
        </p:blipFill>
        <p:spPr>
          <a:xfrm>
            <a:off x="838200" y="2821347"/>
            <a:ext cx="6558597" cy="2810827"/>
          </a:xfrm>
          <a:prstGeom prst="rect">
            <a:avLst/>
          </a:prstGeom>
        </p:spPr>
      </p:pic>
    </p:spTree>
    <p:extLst>
      <p:ext uri="{BB962C8B-B14F-4D97-AF65-F5344CB8AC3E}">
        <p14:creationId xmlns:p14="http://schemas.microsoft.com/office/powerpoint/2010/main" val="31517892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Método de Resolución por Reducción</a:t>
            </a:r>
            <a:endParaRPr lang="es-MX" dirty="0"/>
          </a:p>
        </p:txBody>
      </p:sp>
      <p:sp>
        <p:nvSpPr>
          <p:cNvPr id="3" name="Marcador de contenido 2"/>
          <p:cNvSpPr>
            <a:spLocks noGrp="1"/>
          </p:cNvSpPr>
          <p:nvPr>
            <p:ph idx="1"/>
          </p:nvPr>
        </p:nvSpPr>
        <p:spPr/>
        <p:txBody>
          <a:bodyPr/>
          <a:lstStyle/>
          <a:p>
            <a:r>
              <a:rPr lang="es-MX" dirty="0"/>
              <a:t>Este método consiste en sumar o restar las ecuaciones de modo que se elimine una de las incógnitas</a:t>
            </a:r>
            <a:r>
              <a:rPr lang="es-MX" dirty="0" smtClean="0"/>
              <a:t>.</a:t>
            </a:r>
          </a:p>
          <a:p>
            <a:r>
              <a:rPr lang="es-MX" b="1" dirty="0"/>
              <a:t>Ejemplo:</a:t>
            </a:r>
            <a:r>
              <a:rPr lang="es-MX" dirty="0"/>
              <a:t> Resolver el siguiente sistema</a:t>
            </a:r>
            <a:r>
              <a:rPr lang="es-MX" dirty="0" smtClean="0"/>
              <a:t>:</a:t>
            </a:r>
          </a:p>
          <a:p>
            <a:endParaRPr lang="es-MX" dirty="0"/>
          </a:p>
          <a:p>
            <a:endParaRPr lang="es-MX" dirty="0" smtClean="0"/>
          </a:p>
          <a:p>
            <a:endParaRPr lang="es-MX" dirty="0"/>
          </a:p>
        </p:txBody>
      </p:sp>
      <p:pic>
        <p:nvPicPr>
          <p:cNvPr id="4" name="Imagen 3"/>
          <p:cNvPicPr>
            <a:picLocks noChangeAspect="1"/>
          </p:cNvPicPr>
          <p:nvPr/>
        </p:nvPicPr>
        <p:blipFill>
          <a:blip r:embed="rId2"/>
          <a:stretch>
            <a:fillRect/>
          </a:stretch>
        </p:blipFill>
        <p:spPr>
          <a:xfrm>
            <a:off x="4717770" y="3467439"/>
            <a:ext cx="2756460" cy="1356352"/>
          </a:xfrm>
          <a:prstGeom prst="rect">
            <a:avLst/>
          </a:prstGeom>
        </p:spPr>
      </p:pic>
    </p:spTree>
    <p:extLst>
      <p:ext uri="{BB962C8B-B14F-4D97-AF65-F5344CB8AC3E}">
        <p14:creationId xmlns:p14="http://schemas.microsoft.com/office/powerpoint/2010/main" val="241130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Signo</a:t>
            </a:r>
            <a:endParaRPr lang="es-MX"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lgn="just"/>
                <a:r>
                  <a:rPr lang="es-MX" sz="2800" dirty="0" smtClean="0"/>
                  <a:t>Por el signo, son términos positivos los que van precedidos del signo + </a:t>
                </a:r>
                <a:r>
                  <a:rPr lang="es-MX" sz="2800" dirty="0"/>
                  <a:t>y negativos los que van precedidos del signo - . </a:t>
                </a:r>
                <a:endParaRPr lang="es-MX" sz="2800" dirty="0" smtClean="0"/>
              </a:p>
              <a:p>
                <a:pPr algn="just"/>
                <a:r>
                  <a:rPr lang="es-MX" sz="2800" dirty="0" smtClean="0"/>
                  <a:t>Así</a:t>
                </a:r>
                <a:r>
                  <a:rPr lang="es-MX" sz="2800" dirty="0"/>
                  <a:t>, </a:t>
                </a:r>
                <a:r>
                  <a:rPr lang="es-MX" sz="2800" dirty="0" smtClean="0"/>
                  <a:t>+</a:t>
                </a:r>
                <a:r>
                  <a:rPr lang="es-MX" sz="2800" i="1" dirty="0" smtClean="0"/>
                  <a:t>a</a:t>
                </a:r>
                <a:r>
                  <a:rPr lang="es-MX" sz="2800" dirty="0"/>
                  <a:t>, </a:t>
                </a:r>
                <a:r>
                  <a:rPr lang="es-MX" sz="2800" dirty="0" smtClean="0"/>
                  <a:t>+8</a:t>
                </a:r>
                <a:r>
                  <a:rPr lang="es-MX" sz="2800" i="1" dirty="0" smtClean="0"/>
                  <a:t>x</a:t>
                </a:r>
                <a:r>
                  <a:rPr lang="es-MX" sz="2800" dirty="0"/>
                  <a:t>, </a:t>
                </a:r>
                <a:r>
                  <a:rPr lang="es-MX" sz="2800" dirty="0" smtClean="0"/>
                  <a:t>+9</a:t>
                </a:r>
                <a:r>
                  <a:rPr lang="es-MX" sz="2800" i="1" dirty="0" smtClean="0"/>
                  <a:t>ab</a:t>
                </a:r>
                <a:r>
                  <a:rPr lang="es-MX" sz="2800" dirty="0" smtClean="0"/>
                  <a:t> son </a:t>
                </a:r>
                <a:r>
                  <a:rPr lang="es-MX" sz="2800" dirty="0"/>
                  <a:t>términos positivos y </a:t>
                </a:r>
                <a:r>
                  <a:rPr lang="es-MX" sz="2800" i="1" dirty="0" smtClean="0"/>
                  <a:t>-x</a:t>
                </a:r>
                <a:r>
                  <a:rPr lang="es-MX" sz="2800" dirty="0"/>
                  <a:t>, - 5</a:t>
                </a:r>
                <a:r>
                  <a:rPr lang="es-MX" sz="2800" i="1" dirty="0"/>
                  <a:t>bc</a:t>
                </a:r>
                <a:r>
                  <a:rPr lang="es-MX" sz="2800" dirty="0"/>
                  <a:t> </a:t>
                </a:r>
                <a:r>
                  <a:rPr lang="es-MX" sz="2800" dirty="0" smtClean="0"/>
                  <a:t>y - </a:t>
                </a:r>
                <a14:m>
                  <m:oMath xmlns:m="http://schemas.openxmlformats.org/officeDocument/2006/math">
                    <m:f>
                      <m:fPr>
                        <m:ctrlPr>
                          <a:rPr lang="es-MX" sz="2800" i="1" smtClean="0">
                            <a:latin typeface="Cambria Math" panose="02040503050406030204" pitchFamily="18" charset="0"/>
                          </a:rPr>
                        </m:ctrlPr>
                      </m:fPr>
                      <m:num>
                        <m:r>
                          <a:rPr lang="es-MX" sz="2800" b="0" i="1" smtClean="0">
                            <a:latin typeface="Cambria Math"/>
                          </a:rPr>
                          <m:t>3</m:t>
                        </m:r>
                        <m:r>
                          <a:rPr lang="es-MX" sz="2800" b="0" i="1" smtClean="0">
                            <a:latin typeface="Cambria Math"/>
                          </a:rPr>
                          <m:t>𝑎</m:t>
                        </m:r>
                      </m:num>
                      <m:den>
                        <m:r>
                          <a:rPr lang="es-MX" sz="2800" b="0" i="1" smtClean="0">
                            <a:latin typeface="Cambria Math"/>
                          </a:rPr>
                          <m:t>2</m:t>
                        </m:r>
                        <m:r>
                          <a:rPr lang="es-MX" sz="2800" b="0" i="1" smtClean="0">
                            <a:latin typeface="Cambria Math"/>
                          </a:rPr>
                          <m:t>𝑏</m:t>
                        </m:r>
                      </m:den>
                    </m:f>
                  </m:oMath>
                </a14:m>
                <a:r>
                  <a:rPr lang="es-MX" sz="2800" dirty="0" smtClean="0"/>
                  <a:t> </a:t>
                </a:r>
                <a:r>
                  <a:rPr lang="es-MX" sz="2800" dirty="0"/>
                  <a:t>son términos negativos .</a:t>
                </a:r>
              </a:p>
              <a:p>
                <a:pPr algn="just"/>
                <a:r>
                  <a:rPr lang="es-MX" sz="2800" b="1" dirty="0">
                    <a:solidFill>
                      <a:srgbClr val="FF0000"/>
                    </a:solidFill>
                  </a:rPr>
                  <a:t>El signo + suele omitirse delante de los </a:t>
                </a:r>
                <a:r>
                  <a:rPr lang="es-MX" sz="2800" b="1" dirty="0" smtClean="0">
                    <a:solidFill>
                      <a:srgbClr val="FF0000"/>
                    </a:solidFill>
                  </a:rPr>
                  <a:t>primeros términos positivos de una expresión algebraica. Así, </a:t>
                </a:r>
                <a:r>
                  <a:rPr lang="pt-BR" sz="2800" b="1" i="1" dirty="0" smtClean="0">
                    <a:solidFill>
                      <a:srgbClr val="FF0000"/>
                    </a:solidFill>
                  </a:rPr>
                  <a:t>a</a:t>
                </a:r>
                <a:r>
                  <a:rPr lang="pt-BR" sz="2800" b="1" dirty="0" smtClean="0">
                    <a:solidFill>
                      <a:srgbClr val="FF0000"/>
                    </a:solidFill>
                  </a:rPr>
                  <a:t> </a:t>
                </a:r>
                <a:r>
                  <a:rPr lang="pt-BR" sz="2800" b="1" dirty="0">
                    <a:solidFill>
                      <a:srgbClr val="FF0000"/>
                    </a:solidFill>
                  </a:rPr>
                  <a:t>equivale a </a:t>
                </a:r>
                <a:r>
                  <a:rPr lang="pt-BR" sz="2800" b="1" i="1" dirty="0" smtClean="0">
                    <a:solidFill>
                      <a:srgbClr val="FF0000"/>
                    </a:solidFill>
                  </a:rPr>
                  <a:t>+a</a:t>
                </a:r>
                <a:r>
                  <a:rPr lang="pt-BR" sz="2800" b="1" dirty="0" smtClean="0">
                    <a:solidFill>
                      <a:srgbClr val="FF0000"/>
                    </a:solidFill>
                  </a:rPr>
                  <a:t> </a:t>
                </a:r>
                <a:r>
                  <a:rPr lang="pt-BR" sz="2800" b="1" dirty="0">
                    <a:solidFill>
                      <a:srgbClr val="FF0000"/>
                    </a:solidFill>
                  </a:rPr>
                  <a:t>; 3</a:t>
                </a:r>
                <a:r>
                  <a:rPr lang="pt-BR" sz="2800" b="1" i="1" dirty="0">
                    <a:solidFill>
                      <a:srgbClr val="FF0000"/>
                    </a:solidFill>
                  </a:rPr>
                  <a:t>ab</a:t>
                </a:r>
                <a:r>
                  <a:rPr lang="pt-BR" sz="2800" b="1" dirty="0">
                    <a:solidFill>
                      <a:srgbClr val="FF0000"/>
                    </a:solidFill>
                  </a:rPr>
                  <a:t> equivale a + 3</a:t>
                </a:r>
                <a:r>
                  <a:rPr lang="pt-BR" sz="2800" b="1" i="1" dirty="0">
                    <a:solidFill>
                      <a:srgbClr val="FF0000"/>
                    </a:solidFill>
                  </a:rPr>
                  <a:t>ab</a:t>
                </a:r>
                <a:r>
                  <a:rPr lang="pt-BR" sz="2800" b="1" dirty="0">
                    <a:solidFill>
                      <a:srgbClr val="FF0000"/>
                    </a:solidFill>
                  </a:rPr>
                  <a:t>.</a:t>
                </a:r>
              </a:p>
              <a:p>
                <a:pPr algn="just"/>
                <a:r>
                  <a:rPr lang="es-MX" sz="2800" dirty="0"/>
                  <a:t>Por tanto, cuando un término no va precedido de ningún signo </a:t>
                </a:r>
                <a:r>
                  <a:rPr lang="es-MX" sz="2800" dirty="0" smtClean="0"/>
                  <a:t>es positivo</a:t>
                </a:r>
                <a:r>
                  <a:rPr lang="es-MX" sz="2800" dirty="0"/>
                  <a:t>.</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27807791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b="1" dirty="0" smtClean="0"/>
                  <a:t>Paso 1:</a:t>
                </a:r>
                <a:r>
                  <a:rPr lang="es-MX" dirty="0"/>
                  <a:t> Multiplicamos la segunda ecuación por 2 para que los coeficientes de </a:t>
                </a:r>
                <a:r>
                  <a:rPr lang="es-MX" b="1" i="1" dirty="0" smtClean="0"/>
                  <a:t>y</a:t>
                </a:r>
                <a:r>
                  <a:rPr lang="es-MX" dirty="0" smtClean="0"/>
                  <a:t> </a:t>
                </a:r>
                <a:r>
                  <a:rPr lang="es-MX" dirty="0"/>
                  <a:t>sean opuestos</a:t>
                </a:r>
                <a:r>
                  <a:rPr lang="es-MX" dirty="0" smtClean="0"/>
                  <a:t>:</a:t>
                </a:r>
              </a:p>
              <a:p>
                <a:endParaRPr lang="es-MX" dirty="0"/>
              </a:p>
              <a:p>
                <a14:m>
                  <m:oMath xmlns:m="http://schemas.openxmlformats.org/officeDocument/2006/math">
                    <m:r>
                      <a:rPr lang="es-MX" b="0" i="1" smtClean="0">
                        <a:latin typeface="Cambria Math" panose="02040503050406030204" pitchFamily="18" charset="0"/>
                      </a:rPr>
                      <m:t>2</m:t>
                    </m:r>
                    <m:d>
                      <m:dPr>
                        <m:ctrlPr>
                          <a:rPr lang="es-MX" b="0" i="1" smtClean="0">
                            <a:latin typeface="Cambria Math" panose="02040503050406030204" pitchFamily="18" charset="0"/>
                          </a:rPr>
                        </m:ctrlPr>
                      </m:dPr>
                      <m:e>
                        <m:r>
                          <a:rPr lang="es-MX" b="0" i="1" smtClean="0">
                            <a:latin typeface="Cambria Math" panose="02040503050406030204" pitchFamily="18" charset="0"/>
                          </a:rPr>
                          <m:t>2</m:t>
                        </m:r>
                        <m:r>
                          <a:rPr lang="es-MX" b="0" i="1" smtClean="0">
                            <a:latin typeface="Cambria Math" panose="02040503050406030204" pitchFamily="18" charset="0"/>
                          </a:rPr>
                          <m:t>𝑥</m:t>
                        </m:r>
                        <m:r>
                          <a:rPr lang="es-MX" b="0" i="1" smtClean="0">
                            <a:latin typeface="Cambria Math" panose="02040503050406030204" pitchFamily="18" charset="0"/>
                          </a:rPr>
                          <m:t>−</m:t>
                        </m:r>
                        <m:r>
                          <a:rPr lang="es-MX" b="0" i="1" smtClean="0">
                            <a:latin typeface="Cambria Math" panose="02040503050406030204" pitchFamily="18" charset="0"/>
                          </a:rPr>
                          <m:t>𝑦</m:t>
                        </m:r>
                      </m:e>
                    </m:d>
                    <m:r>
                      <a:rPr lang="es-MX" b="0" i="1" smtClean="0">
                        <a:latin typeface="Cambria Math" panose="02040503050406030204" pitchFamily="18" charset="0"/>
                      </a:rPr>
                      <m:t>=2</m:t>
                    </m:r>
                    <m:d>
                      <m:dPr>
                        <m:ctrlPr>
                          <a:rPr lang="es-MX" b="0" i="1" smtClean="0">
                            <a:latin typeface="Cambria Math" panose="02040503050406030204" pitchFamily="18" charset="0"/>
                          </a:rPr>
                        </m:ctrlPr>
                      </m:dPr>
                      <m:e>
                        <m:r>
                          <a:rPr lang="es-MX" b="0" i="1" smtClean="0">
                            <a:latin typeface="Cambria Math" panose="02040503050406030204" pitchFamily="18" charset="0"/>
                          </a:rPr>
                          <m:t>1</m:t>
                        </m:r>
                      </m:e>
                    </m:d>
                    <m:r>
                      <a:rPr lang="es-MX" b="0" i="1" smtClean="0">
                        <a:latin typeface="Cambria Math" panose="02040503050406030204" pitchFamily="18" charset="0"/>
                      </a:rPr>
                      <m:t>⇒4</m:t>
                    </m:r>
                    <m:r>
                      <a:rPr lang="es-MX" b="0" i="1" smtClean="0">
                        <a:latin typeface="Cambria Math" panose="02040503050406030204" pitchFamily="18" charset="0"/>
                      </a:rPr>
                      <m:t>𝑥</m:t>
                    </m:r>
                    <m:r>
                      <a:rPr lang="es-MX" b="0" i="1" smtClean="0">
                        <a:latin typeface="Cambria Math" panose="02040503050406030204" pitchFamily="18" charset="0"/>
                      </a:rPr>
                      <m:t>−2</m:t>
                    </m:r>
                    <m:r>
                      <a:rPr lang="es-MX" b="0" i="1" smtClean="0">
                        <a:latin typeface="Cambria Math" panose="02040503050406030204" pitchFamily="18" charset="0"/>
                      </a:rPr>
                      <m:t>𝑦</m:t>
                    </m:r>
                    <m:r>
                      <a:rPr lang="es-MX" b="0" i="1" smtClean="0">
                        <a:latin typeface="Cambria Math" panose="02040503050406030204" pitchFamily="18" charset="0"/>
                      </a:rPr>
                      <m:t>=2</m:t>
                    </m:r>
                  </m:oMath>
                </a14:m>
                <a:endParaRPr lang="es-MX" b="0" dirty="0" smtClean="0"/>
              </a:p>
              <a:p>
                <a:endParaRPr lang="es-MX" dirty="0" smtClean="0"/>
              </a:p>
              <a:p>
                <a:r>
                  <a:rPr lang="es-MX" dirty="0" smtClean="0"/>
                  <a:t>Ahora tenemos el sistema:</a:t>
                </a:r>
              </a:p>
              <a:p>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pic>
        <p:nvPicPr>
          <p:cNvPr id="4" name="Imagen 3"/>
          <p:cNvPicPr>
            <a:picLocks noChangeAspect="1"/>
          </p:cNvPicPr>
          <p:nvPr/>
        </p:nvPicPr>
        <p:blipFill>
          <a:blip r:embed="rId3"/>
          <a:stretch>
            <a:fillRect/>
          </a:stretch>
        </p:blipFill>
        <p:spPr>
          <a:xfrm>
            <a:off x="5005034" y="4829962"/>
            <a:ext cx="2181931" cy="1065194"/>
          </a:xfrm>
          <a:prstGeom prst="rect">
            <a:avLst/>
          </a:prstGeom>
        </p:spPr>
      </p:pic>
    </p:spTree>
    <p:extLst>
      <p:ext uri="{BB962C8B-B14F-4D97-AF65-F5344CB8AC3E}">
        <p14:creationId xmlns:p14="http://schemas.microsoft.com/office/powerpoint/2010/main" val="30346383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272209"/>
                <a:ext cx="10515600" cy="4904754"/>
              </a:xfrm>
            </p:spPr>
            <p:txBody>
              <a:bodyPr/>
              <a:lstStyle/>
              <a:p>
                <a:r>
                  <a:rPr lang="es-MX" b="1" dirty="0" smtClean="0"/>
                  <a:t>Paso 2:</a:t>
                </a:r>
                <a:r>
                  <a:rPr lang="es-MX" dirty="0"/>
                  <a:t> Sumamos ambas ecuaciones para eliminar </a:t>
                </a:r>
                <a:r>
                  <a:rPr lang="es-MX" b="1" i="1" dirty="0" smtClean="0"/>
                  <a:t>y</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3</m:t>
                          </m:r>
                          <m:r>
                            <a:rPr lang="es-MX" b="0" i="1" smtClean="0">
                              <a:latin typeface="Cambria Math" panose="02040503050406030204" pitchFamily="18" charset="0"/>
                            </a:rPr>
                            <m:t>𝑥</m:t>
                          </m:r>
                          <m:r>
                            <a:rPr lang="es-MX" b="0" i="1" smtClean="0">
                              <a:latin typeface="Cambria Math" panose="02040503050406030204" pitchFamily="18" charset="0"/>
                            </a:rPr>
                            <m:t>+2</m:t>
                          </m:r>
                          <m:r>
                            <a:rPr lang="es-MX" b="0" i="1" smtClean="0">
                              <a:latin typeface="Cambria Math" panose="02040503050406030204" pitchFamily="18" charset="0"/>
                            </a:rPr>
                            <m:t>𝑦</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4</m:t>
                          </m:r>
                          <m:r>
                            <a:rPr lang="es-MX" b="0" i="1" smtClean="0">
                              <a:latin typeface="Cambria Math" panose="02040503050406030204" pitchFamily="18" charset="0"/>
                            </a:rPr>
                            <m:t>𝑥</m:t>
                          </m:r>
                          <m:r>
                            <a:rPr lang="es-MX" b="0" i="1" smtClean="0">
                              <a:latin typeface="Cambria Math" panose="02040503050406030204" pitchFamily="18" charset="0"/>
                            </a:rPr>
                            <m:t>−2</m:t>
                          </m:r>
                          <m:r>
                            <a:rPr lang="es-MX" b="0" i="1" smtClean="0">
                              <a:latin typeface="Cambria Math" panose="02040503050406030204" pitchFamily="18" charset="0"/>
                            </a:rPr>
                            <m:t>𝑦</m:t>
                          </m:r>
                        </m:e>
                      </m:d>
                      <m:r>
                        <a:rPr lang="es-MX" b="0" i="1" smtClean="0">
                          <a:latin typeface="Cambria Math" panose="02040503050406030204" pitchFamily="18" charset="0"/>
                        </a:rPr>
                        <m:t>=11+2</m:t>
                      </m:r>
                    </m:oMath>
                  </m:oMathPara>
                </a14:m>
                <a:endParaRPr lang="es-MX" dirty="0" smtClean="0"/>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7</m:t>
                      </m:r>
                      <m:r>
                        <a:rPr lang="es-MX" b="0" i="1" smtClean="0">
                          <a:latin typeface="Cambria Math" panose="02040503050406030204" pitchFamily="18" charset="0"/>
                        </a:rPr>
                        <m:t>𝑥</m:t>
                      </m:r>
                      <m:r>
                        <a:rPr lang="es-MX" b="0" i="1" smtClean="0">
                          <a:latin typeface="Cambria Math" panose="02040503050406030204" pitchFamily="18" charset="0"/>
                        </a:rPr>
                        <m:t>=13</m:t>
                      </m:r>
                    </m:oMath>
                  </m:oMathPara>
                </a14:m>
                <a:endParaRPr lang="es-MX" b="0" dirty="0" smtClean="0"/>
              </a:p>
              <a:p>
                <a:endParaRPr lang="es-MX" dirty="0" smtClean="0"/>
              </a:p>
              <a:p>
                <a:r>
                  <a:rPr lang="es-MX" b="1" dirty="0"/>
                  <a:t>Paso 3:</a:t>
                </a:r>
                <a:r>
                  <a:rPr lang="es-MX" dirty="0"/>
                  <a:t> Resolviendo para </a:t>
                </a:r>
                <a:r>
                  <a:rPr lang="es-MX" b="1" i="1" dirty="0" smtClean="0"/>
                  <a:t>x</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MX" b="1" i="1" smtClean="0">
                          <a:solidFill>
                            <a:srgbClr val="FF0000"/>
                          </a:solidFill>
                          <a:latin typeface="Cambria Math" panose="02040503050406030204" pitchFamily="18" charset="0"/>
                        </a:rPr>
                        <m:t>𝒙</m:t>
                      </m:r>
                      <m:r>
                        <a:rPr lang="es-MX" b="1" i="1" smtClean="0">
                          <a:solidFill>
                            <a:srgbClr val="FF0000"/>
                          </a:solidFill>
                          <a:latin typeface="Cambria Math" panose="02040503050406030204" pitchFamily="18" charset="0"/>
                        </a:rPr>
                        <m:t>=</m:t>
                      </m:r>
                      <m:f>
                        <m:fPr>
                          <m:ctrlPr>
                            <a:rPr lang="es-MX" b="1" i="1" smtClean="0">
                              <a:solidFill>
                                <a:srgbClr val="FF0000"/>
                              </a:solidFill>
                              <a:latin typeface="Cambria Math" panose="02040503050406030204" pitchFamily="18" charset="0"/>
                            </a:rPr>
                          </m:ctrlPr>
                        </m:fPr>
                        <m:num>
                          <m:r>
                            <a:rPr lang="es-MX" b="1" i="1" smtClean="0">
                              <a:solidFill>
                                <a:srgbClr val="FF0000"/>
                              </a:solidFill>
                              <a:latin typeface="Cambria Math" panose="02040503050406030204" pitchFamily="18" charset="0"/>
                            </a:rPr>
                            <m:t>𝟏𝟑</m:t>
                          </m:r>
                        </m:num>
                        <m:den>
                          <m:r>
                            <a:rPr lang="es-MX" b="1" i="1" smtClean="0">
                              <a:solidFill>
                                <a:srgbClr val="FF0000"/>
                              </a:solidFill>
                              <a:latin typeface="Cambria Math" panose="02040503050406030204" pitchFamily="18" charset="0"/>
                            </a:rPr>
                            <m:t>𝟕</m:t>
                          </m:r>
                        </m:den>
                      </m:f>
                    </m:oMath>
                  </m:oMathPara>
                </a14:m>
                <a:endParaRPr lang="es-MX" b="1" dirty="0" smtClean="0"/>
              </a:p>
              <a:p>
                <a:endParaRPr lang="es-MX" dirty="0"/>
              </a:p>
              <a:p>
                <a:pPr marL="0" indent="0">
                  <a:buNone/>
                </a:pPr>
                <a:endParaRPr lang="es-MX" dirty="0" smtClean="0"/>
              </a:p>
              <a:p>
                <a:endParaRPr lang="es-MX" dirty="0"/>
              </a:p>
              <a:p>
                <a:endParaRPr lang="es-MX" dirty="0" smtClean="0"/>
              </a:p>
              <a:p>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272209"/>
                <a:ext cx="10515600" cy="4904754"/>
              </a:xfrm>
              <a:blipFill>
                <a:blip r:embed="rId2"/>
                <a:stretch>
                  <a:fillRect l="-1043" t="-2114"/>
                </a:stretch>
              </a:blipFill>
            </p:spPr>
            <p:txBody>
              <a:bodyPr/>
              <a:lstStyle/>
              <a:p>
                <a:r>
                  <a:rPr lang="es-MX">
                    <a:noFill/>
                  </a:rPr>
                  <a:t> </a:t>
                </a:r>
              </a:p>
            </p:txBody>
          </p:sp>
        </mc:Fallback>
      </mc:AlternateContent>
    </p:spTree>
    <p:extLst>
      <p:ext uri="{BB962C8B-B14F-4D97-AF65-F5344CB8AC3E}">
        <p14:creationId xmlns:p14="http://schemas.microsoft.com/office/powerpoint/2010/main" val="8195022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318052"/>
                <a:ext cx="10515600" cy="6082748"/>
              </a:xfrm>
            </p:spPr>
            <p:txBody>
              <a:bodyPr>
                <a:normAutofit fontScale="92500"/>
              </a:bodyPr>
              <a:lstStyle/>
              <a:p>
                <a:r>
                  <a:rPr lang="es-MX" b="1" dirty="0" smtClean="0"/>
                  <a:t>Paso 4:</a:t>
                </a:r>
                <a:r>
                  <a:rPr lang="es-MX" dirty="0"/>
                  <a:t> Sustituimos </a:t>
                </a:r>
                <a14:m>
                  <m:oMath xmlns:m="http://schemas.openxmlformats.org/officeDocument/2006/math">
                    <m:r>
                      <m:rPr>
                        <m:sty m:val="p"/>
                      </m:rPr>
                      <a:rPr lang="es-MX" b="0" i="0" dirty="0" smtClean="0">
                        <a:latin typeface="Cambria Math" panose="02040503050406030204" pitchFamily="18" charset="0"/>
                      </a:rPr>
                      <m:t>x</m:t>
                    </m:r>
                    <m:r>
                      <a:rPr lang="es-MX" b="0" i="0" dirty="0" smtClean="0">
                        <a:latin typeface="Cambria Math" panose="02040503050406030204" pitchFamily="18" charset="0"/>
                      </a:rPr>
                      <m:t>=</m:t>
                    </m:r>
                    <m:f>
                      <m:fPr>
                        <m:ctrlPr>
                          <a:rPr lang="es-MX" i="1" dirty="0" smtClean="0">
                            <a:latin typeface="Cambria Math" panose="02040503050406030204" pitchFamily="18" charset="0"/>
                          </a:rPr>
                        </m:ctrlPr>
                      </m:fPr>
                      <m:num>
                        <m:r>
                          <a:rPr lang="es-MX" b="0" i="1" dirty="0" smtClean="0">
                            <a:latin typeface="Cambria Math" panose="02040503050406030204" pitchFamily="18" charset="0"/>
                          </a:rPr>
                          <m:t>13</m:t>
                        </m:r>
                      </m:num>
                      <m:den>
                        <m:r>
                          <a:rPr lang="es-MX" b="0" i="1" dirty="0" smtClean="0">
                            <a:latin typeface="Cambria Math" panose="02040503050406030204" pitchFamily="18" charset="0"/>
                          </a:rPr>
                          <m:t>7</m:t>
                        </m:r>
                      </m:den>
                    </m:f>
                  </m:oMath>
                </a14:m>
                <a:r>
                  <a:rPr lang="es-MX" dirty="0" smtClean="0"/>
                  <a:t>​ </a:t>
                </a:r>
                <a:r>
                  <a:rPr lang="es-MX" dirty="0"/>
                  <a:t>en una de las ecuaciones originales. Usamos </a:t>
                </a:r>
                <a:r>
                  <a:rPr lang="es-MX" i="1" dirty="0"/>
                  <a:t>2x−</a:t>
                </a:r>
                <a:r>
                  <a:rPr lang="es-MX" i="1" dirty="0" smtClean="0"/>
                  <a:t>y=1</a:t>
                </a:r>
                <a:r>
                  <a:rPr lang="es-MX" dirty="0" smtClean="0"/>
                  <a:t>:</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m:t>
                      </m:r>
                      <m:d>
                        <m:dPr>
                          <m:ctrlPr>
                            <a:rPr lang="es-MX" b="0" i="1" smtClean="0">
                              <a:latin typeface="Cambria Math" panose="02040503050406030204" pitchFamily="18" charset="0"/>
                            </a:rPr>
                          </m:ctrlPr>
                        </m:dPr>
                        <m:e>
                          <m:f>
                            <m:fPr>
                              <m:ctrlPr>
                                <a:rPr lang="es-MX" i="1">
                                  <a:latin typeface="Cambria Math" panose="02040503050406030204" pitchFamily="18" charset="0"/>
                                </a:rPr>
                              </m:ctrlPr>
                            </m:fPr>
                            <m:num>
                              <m:r>
                                <a:rPr lang="es-MX" i="1">
                                  <a:latin typeface="Cambria Math" panose="02040503050406030204" pitchFamily="18" charset="0"/>
                                </a:rPr>
                                <m:t>13</m:t>
                              </m:r>
                            </m:num>
                            <m:den>
                              <m:r>
                                <a:rPr lang="es-MX" i="1">
                                  <a:latin typeface="Cambria Math" panose="02040503050406030204" pitchFamily="18" charset="0"/>
                                </a:rPr>
                                <m:t>7</m:t>
                              </m:r>
                            </m:den>
                          </m:f>
                        </m:e>
                      </m:d>
                      <m:r>
                        <a:rPr lang="es-MX" b="0" i="1" smtClean="0">
                          <a:latin typeface="Cambria Math" panose="02040503050406030204" pitchFamily="18" charset="0"/>
                        </a:rPr>
                        <m:t>−</m:t>
                      </m:r>
                      <m:r>
                        <a:rPr lang="es-MX" b="0" i="1" smtClean="0">
                          <a:latin typeface="Cambria Math" panose="02040503050406030204" pitchFamily="18" charset="0"/>
                        </a:rPr>
                        <m:t>𝑦</m:t>
                      </m:r>
                      <m:r>
                        <a:rPr lang="es-MX" b="0" i="1" smtClean="0">
                          <a:latin typeface="Cambria Math" panose="02040503050406030204" pitchFamily="18" charset="0"/>
                        </a:rPr>
                        <m:t>=1</m:t>
                      </m:r>
                    </m:oMath>
                  </m:oMathPara>
                </a14:m>
                <a:endParaRPr lang="es-MX" dirty="0" smtClean="0"/>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26</m:t>
                          </m:r>
                        </m:num>
                        <m:den>
                          <m:r>
                            <a:rPr lang="es-MX" b="0" i="1" smtClean="0">
                              <a:latin typeface="Cambria Math" panose="02040503050406030204" pitchFamily="18" charset="0"/>
                            </a:rPr>
                            <m:t>7</m:t>
                          </m:r>
                        </m:den>
                      </m:f>
                      <m:r>
                        <a:rPr lang="es-MX" b="0" i="1" smtClean="0">
                          <a:latin typeface="Cambria Math" panose="02040503050406030204" pitchFamily="18" charset="0"/>
                        </a:rPr>
                        <m:t>−</m:t>
                      </m:r>
                      <m:r>
                        <a:rPr lang="es-MX" b="0" i="1" smtClean="0">
                          <a:latin typeface="Cambria Math" panose="02040503050406030204" pitchFamily="18" charset="0"/>
                        </a:rPr>
                        <m:t>𝑦</m:t>
                      </m:r>
                      <m:r>
                        <a:rPr lang="es-MX" b="0" i="1" smtClean="0">
                          <a:latin typeface="Cambria Math" panose="02040503050406030204" pitchFamily="18" charset="0"/>
                        </a:rPr>
                        <m:t>=1</m:t>
                      </m:r>
                    </m:oMath>
                  </m:oMathPara>
                </a14:m>
                <a:endParaRPr lang="es-MX" b="0" dirty="0" smtClean="0"/>
              </a:p>
              <a:p>
                <a:r>
                  <a:rPr lang="es-MX" dirty="0" smtClean="0"/>
                  <a:t>Restamos </a:t>
                </a:r>
                <a14:m>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26</m:t>
                        </m:r>
                      </m:num>
                      <m:den>
                        <m:r>
                          <a:rPr lang="es-MX" b="0" i="1" smtClean="0">
                            <a:latin typeface="Cambria Math" panose="02040503050406030204" pitchFamily="18" charset="0"/>
                          </a:rPr>
                          <m:t>7</m:t>
                        </m:r>
                      </m:den>
                    </m:f>
                  </m:oMath>
                </a14:m>
                <a:r>
                  <a:rPr lang="es-MX" dirty="0" smtClean="0"/>
                  <a:t> de ambos lados:</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m:t>
                      </m:r>
                      <m:r>
                        <a:rPr lang="es-MX" b="0" i="1" smtClean="0">
                          <a:latin typeface="Cambria Math" panose="02040503050406030204" pitchFamily="18" charset="0"/>
                        </a:rPr>
                        <m:t>𝑦</m:t>
                      </m:r>
                      <m:r>
                        <a:rPr lang="es-MX" b="0" i="1" smtClean="0">
                          <a:latin typeface="Cambria Math" panose="02040503050406030204" pitchFamily="18" charset="0"/>
                        </a:rPr>
                        <m:t>=1−</m:t>
                      </m:r>
                      <m:f>
                        <m:fPr>
                          <m:ctrlPr>
                            <a:rPr lang="es-MX" b="0" i="1" smtClean="0">
                              <a:latin typeface="Cambria Math" panose="02040503050406030204" pitchFamily="18" charset="0"/>
                            </a:rPr>
                          </m:ctrlPr>
                        </m:fPr>
                        <m:num>
                          <m:r>
                            <a:rPr lang="es-MX" b="0" i="1" smtClean="0">
                              <a:latin typeface="Cambria Math" panose="02040503050406030204" pitchFamily="18" charset="0"/>
                            </a:rPr>
                            <m:t>26</m:t>
                          </m:r>
                        </m:num>
                        <m:den>
                          <m:r>
                            <a:rPr lang="es-MX" b="0" i="1" smtClean="0">
                              <a:latin typeface="Cambria Math" panose="02040503050406030204" pitchFamily="18" charset="0"/>
                            </a:rPr>
                            <m:t>7</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7</m:t>
                          </m:r>
                        </m:num>
                        <m:den>
                          <m:r>
                            <a:rPr lang="es-MX" b="0" i="1" smtClean="0">
                              <a:latin typeface="Cambria Math" panose="02040503050406030204" pitchFamily="18" charset="0"/>
                            </a:rPr>
                            <m:t>7</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26</m:t>
                          </m:r>
                        </m:num>
                        <m:den>
                          <m:r>
                            <a:rPr lang="es-MX" b="0" i="1" smtClean="0">
                              <a:latin typeface="Cambria Math" panose="02040503050406030204" pitchFamily="18" charset="0"/>
                            </a:rPr>
                            <m:t>7</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19</m:t>
                          </m:r>
                        </m:num>
                        <m:den>
                          <m:r>
                            <a:rPr lang="es-MX" b="0" i="1" smtClean="0">
                              <a:latin typeface="Cambria Math" panose="02040503050406030204" pitchFamily="18" charset="0"/>
                            </a:rPr>
                            <m:t>7</m:t>
                          </m:r>
                        </m:den>
                      </m:f>
                    </m:oMath>
                  </m:oMathPara>
                </a14:m>
                <a:endParaRPr lang="es-MX" b="0" dirty="0" smtClean="0"/>
              </a:p>
              <a:p>
                <a:r>
                  <a:rPr lang="es-MX" dirty="0"/>
                  <a:t>Multiplicamos por </a:t>
                </a:r>
                <a:r>
                  <a:rPr lang="es-MX" i="1" dirty="0"/>
                  <a:t>−</a:t>
                </a:r>
                <a:r>
                  <a:rPr lang="es-MX" i="1" dirty="0" smtClean="0"/>
                  <a:t>1</a:t>
                </a:r>
                <a:r>
                  <a:rPr lang="es-MX" dirty="0" smtClean="0"/>
                  <a:t>:</a:t>
                </a:r>
              </a:p>
              <a:p>
                <a:pPr marL="0" indent="0">
                  <a:buNone/>
                </a:pPr>
                <a14:m>
                  <m:oMathPara xmlns:m="http://schemas.openxmlformats.org/officeDocument/2006/math">
                    <m:oMathParaPr>
                      <m:jc m:val="centerGroup"/>
                    </m:oMathParaPr>
                    <m:oMath xmlns:m="http://schemas.openxmlformats.org/officeDocument/2006/math">
                      <m:r>
                        <a:rPr lang="es-MX" b="1" i="1" smtClean="0">
                          <a:solidFill>
                            <a:srgbClr val="FF0000"/>
                          </a:solidFill>
                          <a:latin typeface="Cambria Math" panose="02040503050406030204" pitchFamily="18" charset="0"/>
                        </a:rPr>
                        <m:t>𝒚</m:t>
                      </m:r>
                      <m:r>
                        <a:rPr lang="es-MX" b="1" i="1" smtClean="0">
                          <a:solidFill>
                            <a:srgbClr val="FF0000"/>
                          </a:solidFill>
                          <a:latin typeface="Cambria Math" panose="02040503050406030204" pitchFamily="18" charset="0"/>
                        </a:rPr>
                        <m:t>=</m:t>
                      </m:r>
                      <m:f>
                        <m:fPr>
                          <m:ctrlPr>
                            <a:rPr lang="es-MX" b="1" i="1" smtClean="0">
                              <a:solidFill>
                                <a:srgbClr val="FF0000"/>
                              </a:solidFill>
                              <a:latin typeface="Cambria Math" panose="02040503050406030204" pitchFamily="18" charset="0"/>
                            </a:rPr>
                          </m:ctrlPr>
                        </m:fPr>
                        <m:num>
                          <m:r>
                            <a:rPr lang="es-MX" b="1" i="1" smtClean="0">
                              <a:solidFill>
                                <a:srgbClr val="FF0000"/>
                              </a:solidFill>
                              <a:latin typeface="Cambria Math" panose="02040503050406030204" pitchFamily="18" charset="0"/>
                            </a:rPr>
                            <m:t>𝟏𝟗</m:t>
                          </m:r>
                        </m:num>
                        <m:den>
                          <m:r>
                            <a:rPr lang="es-MX" b="1" i="1" smtClean="0">
                              <a:solidFill>
                                <a:srgbClr val="FF0000"/>
                              </a:solidFill>
                              <a:latin typeface="Cambria Math" panose="02040503050406030204" pitchFamily="18" charset="0"/>
                            </a:rPr>
                            <m:t>𝟕</m:t>
                          </m:r>
                        </m:den>
                      </m:f>
                    </m:oMath>
                  </m:oMathPara>
                </a14:m>
                <a:endParaRPr lang="es-MX" b="1" i="1" dirty="0" smtClean="0"/>
              </a:p>
              <a:p>
                <a:r>
                  <a:rPr lang="es-MX" sz="3000" dirty="0" smtClean="0"/>
                  <a:t>La solución es: </a:t>
                </a:r>
                <a14:m>
                  <m:oMath xmlns:m="http://schemas.openxmlformats.org/officeDocument/2006/math">
                    <m:r>
                      <a:rPr lang="es-MX" sz="3000" b="0" i="1" smtClean="0">
                        <a:latin typeface="Cambria Math" panose="02040503050406030204" pitchFamily="18" charset="0"/>
                      </a:rPr>
                      <m:t>𝑥</m:t>
                    </m:r>
                    <m:r>
                      <a:rPr lang="es-MX" sz="3000" b="0" i="1" smtClean="0">
                        <a:latin typeface="Cambria Math" panose="02040503050406030204" pitchFamily="18" charset="0"/>
                      </a:rPr>
                      <m:t>=</m:t>
                    </m:r>
                    <m:f>
                      <m:fPr>
                        <m:ctrlPr>
                          <a:rPr lang="es-MX" sz="3000" b="0" i="1" smtClean="0">
                            <a:latin typeface="Cambria Math" panose="02040503050406030204" pitchFamily="18" charset="0"/>
                          </a:rPr>
                        </m:ctrlPr>
                      </m:fPr>
                      <m:num>
                        <m:r>
                          <a:rPr lang="es-MX" sz="3000" b="0" i="1" smtClean="0">
                            <a:latin typeface="Cambria Math" panose="02040503050406030204" pitchFamily="18" charset="0"/>
                          </a:rPr>
                          <m:t>13</m:t>
                        </m:r>
                      </m:num>
                      <m:den>
                        <m:r>
                          <a:rPr lang="es-MX" sz="3000" b="0" i="1" smtClean="0">
                            <a:latin typeface="Cambria Math" panose="02040503050406030204" pitchFamily="18" charset="0"/>
                          </a:rPr>
                          <m:t>7</m:t>
                        </m:r>
                      </m:den>
                    </m:f>
                  </m:oMath>
                </a14:m>
                <a:r>
                  <a:rPr lang="es-MX" sz="3000" dirty="0" smtClean="0"/>
                  <a:t> y </a:t>
                </a:r>
                <a14:m>
                  <m:oMath xmlns:m="http://schemas.openxmlformats.org/officeDocument/2006/math">
                    <m:r>
                      <a:rPr lang="es-MX" sz="3000" b="0" i="1" smtClean="0">
                        <a:latin typeface="Cambria Math" panose="02040503050406030204" pitchFamily="18" charset="0"/>
                      </a:rPr>
                      <m:t>𝑦</m:t>
                    </m:r>
                    <m:r>
                      <a:rPr lang="es-MX" sz="3000" b="0" i="1" smtClean="0">
                        <a:latin typeface="Cambria Math" panose="02040503050406030204" pitchFamily="18" charset="0"/>
                      </a:rPr>
                      <m:t>=</m:t>
                    </m:r>
                    <m:f>
                      <m:fPr>
                        <m:ctrlPr>
                          <a:rPr lang="es-MX" sz="3000" b="0" i="1" smtClean="0">
                            <a:latin typeface="Cambria Math" panose="02040503050406030204" pitchFamily="18" charset="0"/>
                          </a:rPr>
                        </m:ctrlPr>
                      </m:fPr>
                      <m:num>
                        <m:r>
                          <a:rPr lang="es-MX" sz="3000" b="0" i="1" smtClean="0">
                            <a:latin typeface="Cambria Math" panose="02040503050406030204" pitchFamily="18" charset="0"/>
                          </a:rPr>
                          <m:t>19</m:t>
                        </m:r>
                      </m:num>
                      <m:den>
                        <m:r>
                          <a:rPr lang="es-MX" sz="3000" b="0" i="1" smtClean="0">
                            <a:latin typeface="Cambria Math" panose="02040503050406030204" pitchFamily="18" charset="0"/>
                          </a:rPr>
                          <m:t>7</m:t>
                        </m:r>
                      </m:den>
                    </m:f>
                  </m:oMath>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318052"/>
                <a:ext cx="10515600" cy="6082748"/>
              </a:xfrm>
              <a:blipFill>
                <a:blip r:embed="rId2"/>
                <a:stretch>
                  <a:fillRect l="-1043" t="-100" b="-802"/>
                </a:stretch>
              </a:blipFill>
            </p:spPr>
            <p:txBody>
              <a:bodyPr/>
              <a:lstStyle/>
              <a:p>
                <a:r>
                  <a:rPr lang="es-MX">
                    <a:noFill/>
                  </a:rPr>
                  <a:t> </a:t>
                </a:r>
              </a:p>
            </p:txBody>
          </p:sp>
        </mc:Fallback>
      </mc:AlternateContent>
    </p:spTree>
    <p:extLst>
      <p:ext uri="{BB962C8B-B14F-4D97-AF65-F5344CB8AC3E}">
        <p14:creationId xmlns:p14="http://schemas.microsoft.com/office/powerpoint/2010/main" val="3339968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Método de Resolución por </a:t>
            </a:r>
            <a:r>
              <a:rPr lang="es-MX" dirty="0" smtClean="0"/>
              <a:t>Determinantes</a:t>
            </a:r>
            <a:endParaRPr lang="es-MX" dirty="0"/>
          </a:p>
        </p:txBody>
      </p:sp>
      <p:sp>
        <p:nvSpPr>
          <p:cNvPr id="3" name="Marcador de contenido 2"/>
          <p:cNvSpPr>
            <a:spLocks noGrp="1"/>
          </p:cNvSpPr>
          <p:nvPr>
            <p:ph idx="1"/>
          </p:nvPr>
        </p:nvSpPr>
        <p:spPr/>
        <p:txBody>
          <a:bodyPr/>
          <a:lstStyle/>
          <a:p>
            <a:pPr algn="just"/>
            <a:r>
              <a:rPr lang="es-MX" dirty="0"/>
              <a:t>El </a:t>
            </a:r>
            <a:r>
              <a:rPr lang="es-MX" b="1" dirty="0"/>
              <a:t>método de determinantes</a:t>
            </a:r>
            <a:r>
              <a:rPr lang="es-MX" dirty="0"/>
              <a:t> para resolver sistemas de ecuaciones lineales se basa en la aplicación de la </a:t>
            </a:r>
            <a:r>
              <a:rPr lang="es-MX" b="1" dirty="0"/>
              <a:t>regla de </a:t>
            </a:r>
            <a:r>
              <a:rPr lang="es-MX" b="1" dirty="0" err="1"/>
              <a:t>Cramer</a:t>
            </a:r>
            <a:r>
              <a:rPr lang="es-MX" dirty="0"/>
              <a:t>. Este método es aplicable solo a sistemas lineales cuadrados, es decir, aquellos con el mismo número de ecuaciones y de incógnitas</a:t>
            </a:r>
            <a:r>
              <a:rPr lang="es-MX" dirty="0" smtClean="0"/>
              <a:t>.</a:t>
            </a:r>
          </a:p>
          <a:p>
            <a:endParaRPr lang="es-MX" dirty="0" smtClean="0"/>
          </a:p>
          <a:p>
            <a:pPr marL="0" indent="0">
              <a:buNone/>
            </a:pPr>
            <a:r>
              <a:rPr lang="es-MX" b="1" dirty="0"/>
              <a:t>Sistema de ecuaciones de dos incógnitas</a:t>
            </a:r>
          </a:p>
          <a:p>
            <a:pPr algn="just"/>
            <a:r>
              <a:rPr lang="es-MX" dirty="0"/>
              <a:t>Consideremos el siguiente sistema de ecuaciones lineales con dos incógnitas:</a:t>
            </a:r>
          </a:p>
          <a:p>
            <a:endParaRPr lang="es-MX" dirty="0"/>
          </a:p>
        </p:txBody>
      </p:sp>
      <p:pic>
        <p:nvPicPr>
          <p:cNvPr id="6" name="Imagen 5"/>
          <p:cNvPicPr>
            <a:picLocks noChangeAspect="1"/>
          </p:cNvPicPr>
          <p:nvPr/>
        </p:nvPicPr>
        <p:blipFill>
          <a:blip r:embed="rId2"/>
          <a:stretch>
            <a:fillRect/>
          </a:stretch>
        </p:blipFill>
        <p:spPr>
          <a:xfrm>
            <a:off x="4608135" y="5080628"/>
            <a:ext cx="2508282" cy="1096335"/>
          </a:xfrm>
          <a:prstGeom prst="rect">
            <a:avLst/>
          </a:prstGeom>
        </p:spPr>
      </p:pic>
    </p:spTree>
    <p:extLst>
      <p:ext uri="{BB962C8B-B14F-4D97-AF65-F5344CB8AC3E}">
        <p14:creationId xmlns:p14="http://schemas.microsoft.com/office/powerpoint/2010/main" val="30207191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MX" dirty="0" smtClean="0"/>
                  <a:t>Para aplicar la regla de </a:t>
                </a:r>
                <a:r>
                  <a:rPr lang="es-MX" dirty="0" err="1"/>
                  <a:t>Cramer</a:t>
                </a:r>
                <a:r>
                  <a:rPr lang="es-MX" dirty="0"/>
                  <a:t>, necesitamos calcular tres determinantes</a:t>
                </a:r>
                <a:r>
                  <a:rPr lang="es-MX" dirty="0" smtClean="0"/>
                  <a:t>:</a:t>
                </a:r>
              </a:p>
              <a:p>
                <a:endParaRPr lang="es-MX" dirty="0" smtClean="0"/>
              </a:p>
              <a:p>
                <a:pPr marL="514350" indent="-514350">
                  <a:buFont typeface="+mj-lt"/>
                  <a:buAutoNum type="arabicPeriod"/>
                </a:pPr>
                <a:r>
                  <a:rPr lang="es-MX" dirty="0" smtClean="0"/>
                  <a:t>Determinante del sistema </a:t>
                </a:r>
                <a14:m>
                  <m:oMath xmlns:m="http://schemas.openxmlformats.org/officeDocument/2006/math">
                    <m:d>
                      <m:dPr>
                        <m:ctrlPr>
                          <a:rPr lang="es-MX" i="1" smtClean="0">
                            <a:latin typeface="Cambria Math" panose="02040503050406030204" pitchFamily="18" charset="0"/>
                          </a:rPr>
                        </m:ctrlPr>
                      </m:dPr>
                      <m:e>
                        <m:r>
                          <a:rPr lang="es-MX" b="0" i="1" smtClean="0">
                            <a:latin typeface="Cambria Math" panose="02040503050406030204" pitchFamily="18" charset="0"/>
                          </a:rPr>
                          <m:t>𝐷</m:t>
                        </m:r>
                      </m:e>
                    </m:d>
                  </m:oMath>
                </a14:m>
                <a:endParaRPr lang="es-MX" dirty="0" smtClean="0"/>
              </a:p>
              <a:p>
                <a:pPr marL="514350" indent="-514350">
                  <a:buFont typeface="+mj-lt"/>
                  <a:buAutoNum type="arabicPeriod"/>
                </a:pPr>
                <a:r>
                  <a:rPr lang="es-MX" dirty="0"/>
                  <a:t>Determinante </a:t>
                </a:r>
                <a:r>
                  <a:rPr lang="es-MX" dirty="0" smtClean="0"/>
                  <a:t>asociado a  </a:t>
                </a:r>
                <a14:m>
                  <m:oMath xmlns:m="http://schemas.openxmlformats.org/officeDocument/2006/math">
                    <m:r>
                      <m:rPr>
                        <m:sty m:val="p"/>
                      </m:rPr>
                      <a:rPr lang="es-MX" b="0" i="0" smtClean="0">
                        <a:latin typeface="Cambria Math" panose="02040503050406030204" pitchFamily="18" charset="0"/>
                      </a:rPr>
                      <m:t>x</m:t>
                    </m:r>
                    <m:r>
                      <a:rPr lang="es-MX" b="0" i="0" smtClean="0">
                        <a:latin typeface="Cambria Math" panose="02040503050406030204" pitchFamily="18" charset="0"/>
                      </a:rPr>
                      <m:t> </m:t>
                    </m:r>
                    <m:d>
                      <m:dPr>
                        <m:ctrlPr>
                          <a:rPr lang="es-MX" i="1">
                            <a:latin typeface="Cambria Math" panose="02040503050406030204" pitchFamily="18" charset="0"/>
                          </a:rPr>
                        </m:ctrlPr>
                      </m:dPr>
                      <m:e>
                        <m:sSub>
                          <m:sSubPr>
                            <m:ctrlPr>
                              <a:rPr lang="es-MX" i="1" smtClean="0">
                                <a:latin typeface="Cambria Math" panose="02040503050406030204" pitchFamily="18" charset="0"/>
                              </a:rPr>
                            </m:ctrlPr>
                          </m:sSubPr>
                          <m:e>
                            <m:r>
                              <a:rPr lang="es-MX" b="0" i="1" smtClean="0">
                                <a:latin typeface="Cambria Math" panose="02040503050406030204" pitchFamily="18" charset="0"/>
                              </a:rPr>
                              <m:t>𝐷</m:t>
                            </m:r>
                          </m:e>
                          <m:sub>
                            <m:r>
                              <a:rPr lang="es-MX" b="0" i="1" smtClean="0">
                                <a:latin typeface="Cambria Math" panose="02040503050406030204" pitchFamily="18" charset="0"/>
                              </a:rPr>
                              <m:t>𝑥</m:t>
                            </m:r>
                          </m:sub>
                        </m:sSub>
                      </m:e>
                    </m:d>
                  </m:oMath>
                </a14:m>
                <a:endParaRPr lang="es-MX" dirty="0" smtClean="0"/>
              </a:p>
              <a:p>
                <a:pPr marL="514350" indent="-514350">
                  <a:buFont typeface="+mj-lt"/>
                  <a:buAutoNum type="arabicPeriod"/>
                </a:pPr>
                <a:r>
                  <a:rPr lang="es-MX" dirty="0"/>
                  <a:t>Determinante asociado a  </a:t>
                </a:r>
                <a14:m>
                  <m:oMath xmlns:m="http://schemas.openxmlformats.org/officeDocument/2006/math">
                    <m:r>
                      <m:rPr>
                        <m:sty m:val="p"/>
                      </m:rPr>
                      <a:rPr lang="es-MX" b="0" i="0" smtClean="0">
                        <a:latin typeface="Cambria Math" panose="02040503050406030204" pitchFamily="18" charset="0"/>
                      </a:rPr>
                      <m:t>y</m:t>
                    </m:r>
                    <m:r>
                      <a:rPr lang="es-MX">
                        <a:latin typeface="Cambria Math" panose="02040503050406030204" pitchFamily="18" charset="0"/>
                      </a:rPr>
                      <m:t> </m:t>
                    </m:r>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𝐷</m:t>
                            </m:r>
                          </m:e>
                          <m:sub>
                            <m:r>
                              <a:rPr lang="es-MX" b="0" i="1" smtClean="0">
                                <a:latin typeface="Cambria Math" panose="02040503050406030204" pitchFamily="18" charset="0"/>
                              </a:rPr>
                              <m:t>𝑦</m:t>
                            </m:r>
                          </m:sub>
                        </m:sSub>
                      </m:e>
                    </m:d>
                  </m:oMath>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4057236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smtClean="0"/>
                  <a:t>1.</a:t>
                </a:r>
                <a:r>
                  <a:rPr lang="es-MX" dirty="0"/>
                  <a:t> Determinante del sistema </a:t>
                </a:r>
                <a14:m>
                  <m:oMath xmlns:m="http://schemas.openxmlformats.org/officeDocument/2006/math">
                    <m:d>
                      <m:dPr>
                        <m:ctrlPr>
                          <a:rPr lang="es-MX" i="1">
                            <a:latin typeface="Cambria Math" panose="02040503050406030204" pitchFamily="18" charset="0"/>
                          </a:rPr>
                        </m:ctrlPr>
                      </m:dPr>
                      <m:e>
                        <m:r>
                          <a:rPr lang="es-MX" i="1">
                            <a:latin typeface="Cambria Math" panose="02040503050406030204" pitchFamily="18" charset="0"/>
                          </a:rPr>
                          <m:t>𝐷</m:t>
                        </m:r>
                      </m:e>
                    </m:d>
                  </m:oMath>
                </a14:m>
                <a:r>
                  <a:rPr lang="es-MX" dirty="0" smtClean="0"/>
                  <a:t> </a:t>
                </a:r>
                <a:endParaRPr lang="es-MX"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s-MX">
                    <a:noFill/>
                  </a:rPr>
                  <a:t> </a:t>
                </a:r>
              </a:p>
            </p:txBody>
          </p:sp>
        </mc:Fallback>
      </mc:AlternateContent>
      <p:sp>
        <p:nvSpPr>
          <p:cNvPr id="3" name="Marcador de contenido 2"/>
          <p:cNvSpPr>
            <a:spLocks noGrp="1"/>
          </p:cNvSpPr>
          <p:nvPr>
            <p:ph idx="1"/>
          </p:nvPr>
        </p:nvSpPr>
        <p:spPr/>
        <p:txBody>
          <a:bodyPr/>
          <a:lstStyle/>
          <a:p>
            <a:pPr algn="just"/>
            <a:r>
              <a:rPr lang="es-MX" dirty="0"/>
              <a:t>Este determinante se calcula utilizando los coeficientes de las incógnitas </a:t>
            </a:r>
            <a:r>
              <a:rPr lang="es-MX" b="1" i="1" dirty="0" smtClean="0"/>
              <a:t>x</a:t>
            </a:r>
            <a:r>
              <a:rPr lang="es-MX" dirty="0" smtClean="0"/>
              <a:t> </a:t>
            </a:r>
            <a:r>
              <a:rPr lang="es-MX" dirty="0"/>
              <a:t>y </a:t>
            </a:r>
            <a:r>
              <a:rPr lang="es-MX" b="1" i="1" dirty="0" err="1" smtClean="0"/>
              <a:t>y</a:t>
            </a:r>
            <a:r>
              <a:rPr lang="es-MX" dirty="0" smtClean="0"/>
              <a:t> </a:t>
            </a:r>
            <a:r>
              <a:rPr lang="es-MX" dirty="0"/>
              <a:t>de </a:t>
            </a:r>
            <a:r>
              <a:rPr lang="es-MX" dirty="0" smtClean="0"/>
              <a:t>las </a:t>
            </a:r>
            <a:r>
              <a:rPr lang="es-MX" dirty="0"/>
              <a:t>dos ecuaciones</a:t>
            </a:r>
            <a:r>
              <a:rPr lang="es-MX" dirty="0" smtClean="0"/>
              <a:t>:</a:t>
            </a:r>
          </a:p>
          <a:p>
            <a:endParaRPr lang="es-MX" dirty="0" smtClean="0"/>
          </a:p>
          <a:p>
            <a:endParaRPr lang="es-MX" dirty="0" smtClean="0"/>
          </a:p>
          <a:p>
            <a:endParaRPr lang="es-MX" dirty="0"/>
          </a:p>
          <a:p>
            <a:endParaRPr lang="es-MX" dirty="0"/>
          </a:p>
        </p:txBody>
      </p:sp>
      <p:pic>
        <p:nvPicPr>
          <p:cNvPr id="4" name="Imagen 3"/>
          <p:cNvPicPr>
            <a:picLocks noChangeAspect="1"/>
          </p:cNvPicPr>
          <p:nvPr/>
        </p:nvPicPr>
        <p:blipFill>
          <a:blip r:embed="rId3"/>
          <a:stretch>
            <a:fillRect/>
          </a:stretch>
        </p:blipFill>
        <p:spPr>
          <a:xfrm>
            <a:off x="3380560" y="3284517"/>
            <a:ext cx="5326118" cy="1406464"/>
          </a:xfrm>
          <a:prstGeom prst="rect">
            <a:avLst/>
          </a:prstGeom>
        </p:spPr>
      </p:pic>
    </p:spTree>
    <p:extLst>
      <p:ext uri="{BB962C8B-B14F-4D97-AF65-F5344CB8AC3E}">
        <p14:creationId xmlns:p14="http://schemas.microsoft.com/office/powerpoint/2010/main" val="11864165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smtClean="0"/>
                  <a:t>2. Determinante </a:t>
                </a:r>
                <a:r>
                  <a:rPr lang="es-MX" dirty="0"/>
                  <a:t>asociado a  </a:t>
                </a:r>
                <a14:m>
                  <m:oMath xmlns:m="http://schemas.openxmlformats.org/officeDocument/2006/math">
                    <m:r>
                      <m:rPr>
                        <m:sty m:val="p"/>
                      </m:rPr>
                      <a:rPr lang="es-MX">
                        <a:latin typeface="Cambria Math" panose="02040503050406030204" pitchFamily="18" charset="0"/>
                      </a:rPr>
                      <m:t>x</m:t>
                    </m:r>
                    <m:r>
                      <a:rPr lang="es-MX">
                        <a:latin typeface="Cambria Math" panose="02040503050406030204" pitchFamily="18" charset="0"/>
                      </a:rPr>
                      <m:t> </m:t>
                    </m:r>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𝐷</m:t>
                            </m:r>
                          </m:e>
                          <m:sub>
                            <m:r>
                              <a:rPr lang="es-MX" i="1">
                                <a:latin typeface="Cambria Math" panose="02040503050406030204" pitchFamily="18" charset="0"/>
                              </a:rPr>
                              <m:t>𝑥</m:t>
                            </m:r>
                          </m:sub>
                        </m:sSub>
                      </m:e>
                    </m:d>
                  </m:oMath>
                </a14:m>
                <a:endParaRPr lang="es-MX"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Este determinante se forma reemplazando los coeficientes de </a:t>
                </a:r>
                <a:r>
                  <a:rPr lang="es-MX" b="1" i="1" dirty="0" smtClean="0"/>
                  <a:t>x</a:t>
                </a:r>
                <a:r>
                  <a:rPr lang="es-MX" dirty="0" smtClean="0"/>
                  <a:t> en la matriz del sistema por los términos independientes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𝑐</m:t>
                        </m:r>
                      </m:e>
                      <m:sub>
                        <m:r>
                          <a:rPr lang="es-MX" b="0" i="1" smtClean="0">
                            <a:latin typeface="Cambria Math" panose="02040503050406030204" pitchFamily="18" charset="0"/>
                          </a:rPr>
                          <m:t>1</m:t>
                        </m:r>
                      </m:sub>
                    </m:sSub>
                  </m:oMath>
                </a14:m>
                <a:r>
                  <a:rPr lang="es-MX" dirty="0" smtClean="0"/>
                  <a:t>​ </a:t>
                </a:r>
                <a:r>
                  <a:rPr lang="es-MX" dirty="0"/>
                  <a:t>y </a:t>
                </a:r>
                <a:r>
                  <a:rPr lang="es-MX" dirty="0" smtClean="0"/>
                  <a:t>​</a:t>
                </a:r>
                <a14:m>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𝑐</m:t>
                        </m:r>
                      </m:e>
                      <m:sub>
                        <m:r>
                          <a:rPr lang="es-MX" b="0" i="1" smtClean="0">
                            <a:latin typeface="Cambria Math" panose="02040503050406030204" pitchFamily="18" charset="0"/>
                          </a:rPr>
                          <m:t>2</m:t>
                        </m:r>
                      </m:sub>
                    </m:sSub>
                  </m:oMath>
                </a14:m>
                <a:r>
                  <a:rPr lang="es-MX" dirty="0"/>
                  <a:t>:</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3"/>
                <a:stretch>
                  <a:fillRect l="-1043" t="-2241" r="-1159"/>
                </a:stretch>
              </a:blipFill>
            </p:spPr>
            <p:txBody>
              <a:bodyPr/>
              <a:lstStyle/>
              <a:p>
                <a:r>
                  <a:rPr lang="es-MX">
                    <a:noFill/>
                  </a:rPr>
                  <a:t> </a:t>
                </a:r>
              </a:p>
            </p:txBody>
          </p:sp>
        </mc:Fallback>
      </mc:AlternateContent>
      <p:pic>
        <p:nvPicPr>
          <p:cNvPr id="4" name="Imagen 3"/>
          <p:cNvPicPr>
            <a:picLocks noChangeAspect="1"/>
          </p:cNvPicPr>
          <p:nvPr/>
        </p:nvPicPr>
        <p:blipFill>
          <a:blip r:embed="rId4"/>
          <a:stretch>
            <a:fillRect/>
          </a:stretch>
        </p:blipFill>
        <p:spPr>
          <a:xfrm>
            <a:off x="3051365" y="3506818"/>
            <a:ext cx="5203856" cy="1250711"/>
          </a:xfrm>
          <a:prstGeom prst="rect">
            <a:avLst/>
          </a:prstGeom>
        </p:spPr>
      </p:pic>
    </p:spTree>
    <p:extLst>
      <p:ext uri="{BB962C8B-B14F-4D97-AF65-F5344CB8AC3E}">
        <p14:creationId xmlns:p14="http://schemas.microsoft.com/office/powerpoint/2010/main" val="22395925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smtClean="0"/>
                  <a:t>3. </a:t>
                </a:r>
                <a:r>
                  <a:rPr lang="es-MX" dirty="0"/>
                  <a:t>Determinante asociado a  </a:t>
                </a:r>
                <a14:m>
                  <m:oMath xmlns:m="http://schemas.openxmlformats.org/officeDocument/2006/math">
                    <m:r>
                      <m:rPr>
                        <m:sty m:val="p"/>
                      </m:rPr>
                      <a:rPr lang="es-MX">
                        <a:latin typeface="Cambria Math" panose="02040503050406030204" pitchFamily="18" charset="0"/>
                      </a:rPr>
                      <m:t>y</m:t>
                    </m:r>
                    <m:r>
                      <a:rPr lang="es-MX">
                        <a:latin typeface="Cambria Math" panose="02040503050406030204" pitchFamily="18" charset="0"/>
                      </a:rPr>
                      <m:t> </m:t>
                    </m:r>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𝐷</m:t>
                            </m:r>
                          </m:e>
                          <m:sub>
                            <m:r>
                              <a:rPr lang="es-MX" i="1">
                                <a:latin typeface="Cambria Math" panose="02040503050406030204" pitchFamily="18" charset="0"/>
                              </a:rPr>
                              <m:t>𝑦</m:t>
                            </m:r>
                          </m:sub>
                        </m:sSub>
                      </m:e>
                    </m:d>
                  </m:oMath>
                </a14:m>
                <a:endParaRPr lang="es-MX"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a:t>Este determinante se forma reemplazando los coeficientes de </a:t>
                </a:r>
                <a:r>
                  <a:rPr lang="es-MX" b="1" i="1" dirty="0" smtClean="0"/>
                  <a:t>y</a:t>
                </a:r>
                <a:r>
                  <a:rPr lang="es-MX" dirty="0" smtClean="0"/>
                  <a:t> </a:t>
                </a:r>
                <a:r>
                  <a:rPr lang="es-MX" dirty="0"/>
                  <a:t>en la matriz del sistema por los términos independientes </a:t>
                </a:r>
                <a14:m>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𝑐</m:t>
                        </m:r>
                      </m:e>
                      <m:sub>
                        <m:r>
                          <a:rPr lang="es-MX" i="1">
                            <a:latin typeface="Cambria Math" panose="02040503050406030204" pitchFamily="18" charset="0"/>
                          </a:rPr>
                          <m:t>1</m:t>
                        </m:r>
                      </m:sub>
                    </m:sSub>
                  </m:oMath>
                </a14:m>
                <a:r>
                  <a:rPr lang="es-MX" dirty="0"/>
                  <a:t>​ y ​</a:t>
                </a:r>
                <a14:m>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𝑐</m:t>
                        </m:r>
                      </m:e>
                      <m:sub>
                        <m:r>
                          <a:rPr lang="es-MX" i="1">
                            <a:latin typeface="Cambria Math" panose="02040503050406030204" pitchFamily="18" charset="0"/>
                          </a:rPr>
                          <m:t>2</m:t>
                        </m:r>
                      </m:sub>
                    </m:sSub>
                  </m:oMath>
                </a14:m>
                <a:r>
                  <a:rPr lang="es-MX" dirty="0"/>
                  <a:t>​:</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3"/>
                <a:stretch>
                  <a:fillRect l="-1043" t="-2241" r="-1159"/>
                </a:stretch>
              </a:blipFill>
            </p:spPr>
            <p:txBody>
              <a:bodyPr/>
              <a:lstStyle/>
              <a:p>
                <a:r>
                  <a:rPr lang="es-MX">
                    <a:noFill/>
                  </a:rPr>
                  <a:t> </a:t>
                </a:r>
              </a:p>
            </p:txBody>
          </p:sp>
        </mc:Fallback>
      </mc:AlternateContent>
      <p:pic>
        <p:nvPicPr>
          <p:cNvPr id="4" name="Imagen 3"/>
          <p:cNvPicPr>
            <a:picLocks noChangeAspect="1"/>
          </p:cNvPicPr>
          <p:nvPr/>
        </p:nvPicPr>
        <p:blipFill>
          <a:blip r:embed="rId4"/>
          <a:stretch>
            <a:fillRect/>
          </a:stretch>
        </p:blipFill>
        <p:spPr>
          <a:xfrm>
            <a:off x="3383838" y="3443236"/>
            <a:ext cx="5424324" cy="1116115"/>
          </a:xfrm>
          <a:prstGeom prst="rect">
            <a:avLst/>
          </a:prstGeom>
        </p:spPr>
      </p:pic>
    </p:spTree>
    <p:extLst>
      <p:ext uri="{BB962C8B-B14F-4D97-AF65-F5344CB8AC3E}">
        <p14:creationId xmlns:p14="http://schemas.microsoft.com/office/powerpoint/2010/main" val="1602918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 Solución del Sistema</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MX" dirty="0" smtClean="0"/>
                  <a:t>Si </a:t>
                </a:r>
                <a14:m>
                  <m:oMath xmlns:m="http://schemas.openxmlformats.org/officeDocument/2006/math">
                    <m:r>
                      <a:rPr lang="es-MX" b="0" i="1" smtClean="0">
                        <a:latin typeface="Cambria Math" panose="02040503050406030204" pitchFamily="18" charset="0"/>
                      </a:rPr>
                      <m:t>𝐷</m:t>
                    </m:r>
                    <m:r>
                      <a:rPr lang="es-MX" b="0" i="1" smtClean="0">
                        <a:latin typeface="Cambria Math" panose="02040503050406030204" pitchFamily="18" charset="0"/>
                        <a:ea typeface="Cambria Math" panose="02040503050406030204" pitchFamily="18" charset="0"/>
                      </a:rPr>
                      <m:t>≠0</m:t>
                    </m:r>
                  </m:oMath>
                </a14:m>
                <a:r>
                  <a:rPr lang="es-MX" dirty="0"/>
                  <a:t>, la solución del sistema se obtiene mediante las siguientes fórmulas</a:t>
                </a:r>
                <a:r>
                  <a:rPr lang="es-MX" dirty="0" smtClean="0"/>
                  <a:t>:</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𝑥</m:t>
                      </m:r>
                      <m:r>
                        <a:rPr lang="es-MX" b="0" i="1" smtClean="0">
                          <a:latin typeface="Cambria Math" panose="02040503050406030204" pitchFamily="18" charset="0"/>
                        </a:rPr>
                        <m:t>=</m:t>
                      </m:r>
                      <m:f>
                        <m:fPr>
                          <m:ctrlPr>
                            <a:rPr lang="es-MX" b="0" i="1" smtClean="0">
                              <a:latin typeface="Cambria Math" panose="02040503050406030204" pitchFamily="18" charset="0"/>
                            </a:rPr>
                          </m:ctrlPr>
                        </m:fPr>
                        <m:num>
                          <m:sSub>
                            <m:sSubPr>
                              <m:ctrlPr>
                                <a:rPr lang="es-MX" b="0" i="1" smtClean="0">
                                  <a:latin typeface="Cambria Math" panose="02040503050406030204" pitchFamily="18" charset="0"/>
                                </a:rPr>
                              </m:ctrlPr>
                            </m:sSubPr>
                            <m:e>
                              <m:r>
                                <a:rPr lang="es-MX" b="0" i="1" smtClean="0">
                                  <a:latin typeface="Cambria Math" panose="02040503050406030204" pitchFamily="18" charset="0"/>
                                </a:rPr>
                                <m:t>𝐷</m:t>
                              </m:r>
                            </m:e>
                            <m:sub>
                              <m:r>
                                <a:rPr lang="es-MX" b="0" i="1" smtClean="0">
                                  <a:latin typeface="Cambria Math" panose="02040503050406030204" pitchFamily="18" charset="0"/>
                                </a:rPr>
                                <m:t>𝑥</m:t>
                              </m:r>
                            </m:sub>
                          </m:sSub>
                        </m:num>
                        <m:den>
                          <m:r>
                            <a:rPr lang="es-MX" b="0" i="1" smtClean="0">
                              <a:latin typeface="Cambria Math" panose="02040503050406030204" pitchFamily="18" charset="0"/>
                            </a:rPr>
                            <m:t>𝐷</m:t>
                          </m:r>
                        </m:den>
                      </m:f>
                    </m:oMath>
                  </m:oMathPara>
                </a14:m>
                <a:endParaRPr lang="es-MX" dirty="0" smtClean="0"/>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𝑦</m:t>
                      </m:r>
                      <m:r>
                        <a:rPr lang="es-MX" b="0" i="1" smtClean="0">
                          <a:latin typeface="Cambria Math" panose="02040503050406030204" pitchFamily="18" charset="0"/>
                        </a:rPr>
                        <m:t>=</m:t>
                      </m:r>
                      <m:f>
                        <m:fPr>
                          <m:ctrlPr>
                            <a:rPr lang="es-MX" b="0" i="1" smtClean="0">
                              <a:latin typeface="Cambria Math" panose="02040503050406030204" pitchFamily="18" charset="0"/>
                            </a:rPr>
                          </m:ctrlPr>
                        </m:fPr>
                        <m:num>
                          <m:sSub>
                            <m:sSubPr>
                              <m:ctrlPr>
                                <a:rPr lang="es-MX" b="0" i="1" smtClean="0">
                                  <a:latin typeface="Cambria Math" panose="02040503050406030204" pitchFamily="18" charset="0"/>
                                </a:rPr>
                              </m:ctrlPr>
                            </m:sSubPr>
                            <m:e>
                              <m:r>
                                <a:rPr lang="es-MX" b="0" i="1" smtClean="0">
                                  <a:latin typeface="Cambria Math" panose="02040503050406030204" pitchFamily="18" charset="0"/>
                                </a:rPr>
                                <m:t>𝐷</m:t>
                              </m:r>
                            </m:e>
                            <m:sub>
                              <m:r>
                                <a:rPr lang="es-MX" b="0" i="1" smtClean="0">
                                  <a:latin typeface="Cambria Math" panose="02040503050406030204" pitchFamily="18" charset="0"/>
                                </a:rPr>
                                <m:t>𝑦</m:t>
                              </m:r>
                            </m:sub>
                          </m:sSub>
                        </m:num>
                        <m:den>
                          <m:r>
                            <a:rPr lang="es-MX" b="0" i="1" smtClean="0">
                              <a:latin typeface="Cambria Math" panose="02040503050406030204" pitchFamily="18" charset="0"/>
                            </a:rPr>
                            <m:t>𝐷</m:t>
                          </m:r>
                        </m:den>
                      </m:f>
                    </m:oMath>
                  </m:oMathPara>
                </a14:m>
                <a:endParaRPr lang="es-MX" dirty="0" smtClean="0"/>
              </a:p>
              <a:p>
                <a:endParaRPr lang="es-MX" dirty="0"/>
              </a:p>
              <a:p>
                <a:pPr algn="just"/>
                <a:r>
                  <a:rPr lang="es-MX" dirty="0" smtClean="0"/>
                  <a:t>Si </a:t>
                </a:r>
                <a14:m>
                  <m:oMath xmlns:m="http://schemas.openxmlformats.org/officeDocument/2006/math">
                    <m:r>
                      <a:rPr lang="es-MX" b="0" i="1" smtClean="0">
                        <a:latin typeface="Cambria Math" panose="02040503050406030204" pitchFamily="18" charset="0"/>
                      </a:rPr>
                      <m:t>𝐷</m:t>
                    </m:r>
                    <m:r>
                      <a:rPr lang="es-MX" b="0" i="1" smtClean="0">
                        <a:latin typeface="Cambria Math" panose="02040503050406030204" pitchFamily="18" charset="0"/>
                      </a:rPr>
                      <m:t>=0</m:t>
                    </m:r>
                  </m:oMath>
                </a14:m>
                <a:r>
                  <a:rPr lang="es-MX" dirty="0"/>
                  <a:t>, el sistema puede ser inconsistente (sin solución) o consistente y dependiente (infinitas soluciones).</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b="-980"/>
                </a:stretch>
              </a:blipFill>
            </p:spPr>
            <p:txBody>
              <a:bodyPr/>
              <a:lstStyle/>
              <a:p>
                <a:r>
                  <a:rPr lang="es-MX">
                    <a:noFill/>
                  </a:rPr>
                  <a:t> </a:t>
                </a:r>
              </a:p>
            </p:txBody>
          </p:sp>
        </mc:Fallback>
      </mc:AlternateContent>
    </p:spTree>
    <p:extLst>
      <p:ext uri="{BB962C8B-B14F-4D97-AF65-F5344CB8AC3E}">
        <p14:creationId xmlns:p14="http://schemas.microsoft.com/office/powerpoint/2010/main" val="28814309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p:sp>
        <p:nvSpPr>
          <p:cNvPr id="3" name="Marcador de contenido 2"/>
          <p:cNvSpPr>
            <a:spLocks noGrp="1"/>
          </p:cNvSpPr>
          <p:nvPr>
            <p:ph idx="1"/>
          </p:nvPr>
        </p:nvSpPr>
        <p:spPr/>
        <p:txBody>
          <a:bodyPr/>
          <a:lstStyle/>
          <a:p>
            <a:pPr algn="just"/>
            <a:r>
              <a:rPr lang="es-MX" dirty="0"/>
              <a:t>Resolver el siguiente sistema de ecuaciones usando el método de determinantes:</a:t>
            </a:r>
          </a:p>
        </p:txBody>
      </p:sp>
      <p:pic>
        <p:nvPicPr>
          <p:cNvPr id="4" name="Imagen 3"/>
          <p:cNvPicPr>
            <a:picLocks noChangeAspect="1"/>
          </p:cNvPicPr>
          <p:nvPr/>
        </p:nvPicPr>
        <p:blipFill>
          <a:blip r:embed="rId2"/>
          <a:stretch>
            <a:fillRect/>
          </a:stretch>
        </p:blipFill>
        <p:spPr>
          <a:xfrm>
            <a:off x="4379054" y="2810868"/>
            <a:ext cx="2160767" cy="1125028"/>
          </a:xfrm>
          <a:prstGeom prst="rect">
            <a:avLst/>
          </a:prstGeom>
        </p:spPr>
      </p:pic>
    </p:spTree>
    <p:extLst>
      <p:ext uri="{BB962C8B-B14F-4D97-AF65-F5344CB8AC3E}">
        <p14:creationId xmlns:p14="http://schemas.microsoft.com/office/powerpoint/2010/main" val="29730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Coeficiente</a:t>
            </a:r>
            <a:endParaRPr lang="es-MX"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lgn="just"/>
                <a:r>
                  <a:rPr lang="es-MX" sz="2800" dirty="0" smtClean="0"/>
                  <a:t>Es </a:t>
                </a:r>
                <a:r>
                  <a:rPr lang="es-MX" sz="2800" dirty="0"/>
                  <a:t>uno cualquiera, generalmente </a:t>
                </a:r>
                <a:r>
                  <a:rPr lang="es-MX" sz="2800" dirty="0" smtClean="0"/>
                  <a:t>el primero</a:t>
                </a:r>
                <a:r>
                  <a:rPr lang="es-MX" sz="2800" dirty="0"/>
                  <a:t>, de los factores del término. Así, en el término 5</a:t>
                </a:r>
                <a:r>
                  <a:rPr lang="es-MX" sz="2800" i="1" dirty="0"/>
                  <a:t>a</a:t>
                </a:r>
                <a:r>
                  <a:rPr lang="es-MX" sz="2800" dirty="0"/>
                  <a:t> el </a:t>
                </a:r>
                <a:r>
                  <a:rPr lang="es-MX" sz="2800" dirty="0" smtClean="0"/>
                  <a:t>coeficiente es </a:t>
                </a:r>
                <a:r>
                  <a:rPr lang="es-MX" sz="2800" dirty="0"/>
                  <a:t>5; en </a:t>
                </a:r>
                <a14:m>
                  <m:oMath xmlns:m="http://schemas.openxmlformats.org/officeDocument/2006/math">
                    <m:r>
                      <a:rPr lang="es-MX" sz="2800" b="0" i="1" smtClean="0">
                        <a:latin typeface="Cambria Math"/>
                      </a:rPr>
                      <m:t>−3</m:t>
                    </m:r>
                    <m:sSup>
                      <m:sSupPr>
                        <m:ctrlPr>
                          <a:rPr lang="es-MX" sz="2800" b="0" i="1" smtClean="0">
                            <a:latin typeface="Cambria Math" panose="02040503050406030204" pitchFamily="18" charset="0"/>
                          </a:rPr>
                        </m:ctrlPr>
                      </m:sSupPr>
                      <m:e>
                        <m:r>
                          <a:rPr lang="es-MX" sz="2800" b="0" i="1" smtClean="0">
                            <a:latin typeface="Cambria Math"/>
                          </a:rPr>
                          <m:t>𝑎</m:t>
                        </m:r>
                      </m:e>
                      <m:sup>
                        <m:r>
                          <a:rPr lang="es-MX" sz="2800" b="0" i="1" smtClean="0">
                            <a:latin typeface="Cambria Math"/>
                          </a:rPr>
                          <m:t>2</m:t>
                        </m:r>
                      </m:sup>
                    </m:sSup>
                    <m:sSup>
                      <m:sSupPr>
                        <m:ctrlPr>
                          <a:rPr lang="es-MX" sz="2800" b="0" i="1" smtClean="0">
                            <a:latin typeface="Cambria Math" panose="02040503050406030204" pitchFamily="18" charset="0"/>
                          </a:rPr>
                        </m:ctrlPr>
                      </m:sSupPr>
                      <m:e>
                        <m:r>
                          <a:rPr lang="es-MX" sz="2800" b="0" i="1" smtClean="0">
                            <a:latin typeface="Cambria Math"/>
                          </a:rPr>
                          <m:t>𝑥</m:t>
                        </m:r>
                      </m:e>
                      <m:sup>
                        <m:r>
                          <a:rPr lang="es-MX" sz="2800" b="0" i="1" smtClean="0">
                            <a:latin typeface="Cambria Math"/>
                          </a:rPr>
                          <m:t>3</m:t>
                        </m:r>
                      </m:sup>
                    </m:sSup>
                  </m:oMath>
                </a14:m>
                <a:r>
                  <a:rPr lang="es-MX" sz="2800" dirty="0" smtClean="0"/>
                  <a:t> </a:t>
                </a:r>
                <a:r>
                  <a:rPr lang="es-MX" sz="2800" dirty="0"/>
                  <a:t>el coeficiente es </a:t>
                </a:r>
                <a:r>
                  <a:rPr lang="es-MX" sz="2800" dirty="0" smtClean="0"/>
                  <a:t>-3.</a:t>
                </a:r>
              </a:p>
              <a:p>
                <a:pPr marL="0" indent="0" algn="just">
                  <a:buNone/>
                </a:pPr>
                <a:r>
                  <a:rPr lang="es-MX" sz="4400" dirty="0">
                    <a:latin typeface="+mj-lt"/>
                    <a:ea typeface="+mj-ea"/>
                    <a:cs typeface="+mj-cs"/>
                  </a:rPr>
                  <a:t>Parte Literal</a:t>
                </a:r>
              </a:p>
              <a:p>
                <a:pPr algn="just"/>
                <a:r>
                  <a:rPr lang="es-MX" sz="2800" b="1" dirty="0"/>
                  <a:t>La parte literal </a:t>
                </a:r>
                <a:r>
                  <a:rPr lang="es-MX" sz="2800" dirty="0"/>
                  <a:t>la constituyen las letras que haya en el </a:t>
                </a:r>
                <a:r>
                  <a:rPr lang="es-MX" sz="2800" dirty="0" smtClean="0"/>
                  <a:t>término. Así, en </a:t>
                </a:r>
                <a:r>
                  <a:rPr lang="es-MX" sz="2800" dirty="0"/>
                  <a:t>5</a:t>
                </a:r>
                <a:r>
                  <a:rPr lang="es-MX" sz="2800" i="1" dirty="0"/>
                  <a:t>xy</a:t>
                </a:r>
                <a:r>
                  <a:rPr lang="es-MX" sz="2800" dirty="0"/>
                  <a:t> la parte literal es </a:t>
                </a:r>
                <a:r>
                  <a:rPr lang="es-MX" sz="2800" i="1" dirty="0" err="1"/>
                  <a:t>xy</a:t>
                </a:r>
                <a:r>
                  <a:rPr lang="es-MX" sz="2800" dirty="0"/>
                  <a:t>; en </a:t>
                </a:r>
                <a14:m>
                  <m:oMath xmlns:m="http://schemas.openxmlformats.org/officeDocument/2006/math">
                    <m:f>
                      <m:fPr>
                        <m:ctrlPr>
                          <a:rPr lang="es-MX" sz="2800" i="1" smtClean="0">
                            <a:latin typeface="Cambria Math" panose="02040503050406030204" pitchFamily="18" charset="0"/>
                          </a:rPr>
                        </m:ctrlPr>
                      </m:fPr>
                      <m:num>
                        <m:r>
                          <a:rPr lang="es-MX" sz="2800" b="0" i="1" smtClean="0">
                            <a:latin typeface="Cambria Math"/>
                          </a:rPr>
                          <m:t>3</m:t>
                        </m:r>
                        <m:sSup>
                          <m:sSupPr>
                            <m:ctrlPr>
                              <a:rPr lang="es-MX" sz="2800" b="0" i="1" smtClean="0">
                                <a:latin typeface="Cambria Math" panose="02040503050406030204" pitchFamily="18" charset="0"/>
                              </a:rPr>
                            </m:ctrlPr>
                          </m:sSupPr>
                          <m:e>
                            <m:r>
                              <a:rPr lang="es-MX" sz="2800" b="0" i="1" smtClean="0">
                                <a:latin typeface="Cambria Math"/>
                              </a:rPr>
                              <m:t>𝑥</m:t>
                            </m:r>
                          </m:e>
                          <m:sup>
                            <m:r>
                              <a:rPr lang="es-MX" sz="2800" b="0" i="1" smtClean="0">
                                <a:latin typeface="Cambria Math"/>
                              </a:rPr>
                              <m:t>3</m:t>
                            </m:r>
                          </m:sup>
                        </m:sSup>
                        <m:sSup>
                          <m:sSupPr>
                            <m:ctrlPr>
                              <a:rPr lang="es-MX" sz="2800" b="0" i="1" smtClean="0">
                                <a:latin typeface="Cambria Math" panose="02040503050406030204" pitchFamily="18" charset="0"/>
                              </a:rPr>
                            </m:ctrlPr>
                          </m:sSupPr>
                          <m:e>
                            <m:r>
                              <a:rPr lang="es-MX" sz="2800" b="0" i="1" smtClean="0">
                                <a:latin typeface="Cambria Math"/>
                              </a:rPr>
                              <m:t>𝑦</m:t>
                            </m:r>
                          </m:e>
                          <m:sup>
                            <m:r>
                              <a:rPr lang="es-MX" sz="2800" b="0" i="1" smtClean="0">
                                <a:latin typeface="Cambria Math"/>
                              </a:rPr>
                              <m:t>4</m:t>
                            </m:r>
                          </m:sup>
                        </m:sSup>
                      </m:num>
                      <m:den>
                        <m:r>
                          <a:rPr lang="es-MX" sz="2800" b="0" i="1" smtClean="0">
                            <a:latin typeface="Cambria Math"/>
                          </a:rPr>
                          <m:t>2</m:t>
                        </m:r>
                        <m:r>
                          <a:rPr lang="es-MX" sz="2800" b="0" i="1" smtClean="0">
                            <a:latin typeface="Cambria Math"/>
                          </a:rPr>
                          <m:t>𝑎𝑏</m:t>
                        </m:r>
                      </m:den>
                    </m:f>
                  </m:oMath>
                </a14:m>
                <a:r>
                  <a:rPr lang="es-MX" sz="2800" dirty="0" smtClean="0"/>
                  <a:t> la </a:t>
                </a:r>
                <a:r>
                  <a:rPr lang="es-MX" sz="2800" dirty="0"/>
                  <a:t>parte literal </a:t>
                </a:r>
                <a:r>
                  <a:rPr lang="es-MX" sz="2800" dirty="0" smtClean="0"/>
                  <a:t>es </a:t>
                </a:r>
                <a14:m>
                  <m:oMath xmlns:m="http://schemas.openxmlformats.org/officeDocument/2006/math">
                    <m:f>
                      <m:fPr>
                        <m:ctrlPr>
                          <a:rPr lang="es-MX" sz="2800" i="1" smtClean="0">
                            <a:latin typeface="Cambria Math" panose="02040503050406030204" pitchFamily="18" charset="0"/>
                          </a:rPr>
                        </m:ctrlPr>
                      </m:fPr>
                      <m:num>
                        <m:sSup>
                          <m:sSupPr>
                            <m:ctrlPr>
                              <a:rPr lang="es-MX" sz="2800" i="1" smtClean="0">
                                <a:latin typeface="Cambria Math" panose="02040503050406030204" pitchFamily="18" charset="0"/>
                              </a:rPr>
                            </m:ctrlPr>
                          </m:sSupPr>
                          <m:e>
                            <m:r>
                              <a:rPr lang="es-MX" sz="2800" b="0" i="1" smtClean="0">
                                <a:latin typeface="Cambria Math"/>
                              </a:rPr>
                              <m:t>𝑥</m:t>
                            </m:r>
                          </m:e>
                          <m:sup>
                            <m:r>
                              <a:rPr lang="es-MX" sz="2800" b="0" i="1" smtClean="0">
                                <a:latin typeface="Cambria Math"/>
                              </a:rPr>
                              <m:t>3</m:t>
                            </m:r>
                          </m:sup>
                        </m:sSup>
                        <m:sSup>
                          <m:sSupPr>
                            <m:ctrlPr>
                              <a:rPr lang="es-MX" sz="2800" i="1" smtClean="0">
                                <a:latin typeface="Cambria Math" panose="02040503050406030204" pitchFamily="18" charset="0"/>
                              </a:rPr>
                            </m:ctrlPr>
                          </m:sSupPr>
                          <m:e>
                            <m:r>
                              <a:rPr lang="es-MX" sz="2800" b="0" i="1" smtClean="0">
                                <a:latin typeface="Cambria Math"/>
                              </a:rPr>
                              <m:t>𝑦</m:t>
                            </m:r>
                          </m:e>
                          <m:sup>
                            <m:r>
                              <a:rPr lang="es-MX" sz="2800" b="0" i="1" smtClean="0">
                                <a:latin typeface="Cambria Math"/>
                              </a:rPr>
                              <m:t>4</m:t>
                            </m:r>
                          </m:sup>
                        </m:sSup>
                      </m:num>
                      <m:den>
                        <m:r>
                          <a:rPr lang="es-MX" sz="2800" b="0" i="1" smtClean="0">
                            <a:latin typeface="Cambria Math"/>
                          </a:rPr>
                          <m:t>𝑎𝑏</m:t>
                        </m:r>
                      </m:den>
                    </m:f>
                  </m:oMath>
                </a14:m>
                <a:r>
                  <a:rPr lang="es-MX" sz="2800" dirty="0" smtClean="0"/>
                  <a:t>.</a:t>
                </a:r>
                <a:endParaRPr lang="es-MX" sz="28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2377"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19186517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4" name="Imagen 3"/>
          <p:cNvPicPr>
            <a:picLocks noChangeAspect="1"/>
          </p:cNvPicPr>
          <p:nvPr/>
        </p:nvPicPr>
        <p:blipFill>
          <a:blip r:embed="rId2"/>
          <a:stretch>
            <a:fillRect/>
          </a:stretch>
        </p:blipFill>
        <p:spPr>
          <a:xfrm>
            <a:off x="1065853" y="1825625"/>
            <a:ext cx="9740732" cy="3196177"/>
          </a:xfrm>
          <a:prstGeom prst="rect">
            <a:avLst/>
          </a:prstGeom>
        </p:spPr>
      </p:pic>
    </p:spTree>
    <p:extLst>
      <p:ext uri="{BB962C8B-B14F-4D97-AF65-F5344CB8AC3E}">
        <p14:creationId xmlns:p14="http://schemas.microsoft.com/office/powerpoint/2010/main" val="8650718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175759" y="1825625"/>
            <a:ext cx="8511580" cy="3784614"/>
          </a:xfrm>
          <a:prstGeom prst="rect">
            <a:avLst/>
          </a:prstGeom>
        </p:spPr>
      </p:pic>
    </p:spTree>
    <p:extLst>
      <p:ext uri="{BB962C8B-B14F-4D97-AF65-F5344CB8AC3E}">
        <p14:creationId xmlns:p14="http://schemas.microsoft.com/office/powerpoint/2010/main" val="19190227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Solución</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La solución del sistema es:</a:t>
                </a:r>
              </a:p>
              <a:p>
                <a:pPr marL="0" indent="0">
                  <a:buNone/>
                </a:pPr>
                <a14:m>
                  <m:oMathPara xmlns:m="http://schemas.openxmlformats.org/officeDocument/2006/math">
                    <m:oMathParaPr>
                      <m:jc m:val="centerGroup"/>
                    </m:oMathParaPr>
                    <m:oMath xmlns:m="http://schemas.openxmlformats.org/officeDocument/2006/math">
                      <m:r>
                        <a:rPr lang="es-MX" b="1" i="1" smtClean="0">
                          <a:solidFill>
                            <a:srgbClr val="FF0000"/>
                          </a:solidFill>
                          <a:latin typeface="Cambria Math" panose="02040503050406030204" pitchFamily="18" charset="0"/>
                        </a:rPr>
                        <m:t>𝒙</m:t>
                      </m:r>
                      <m:r>
                        <a:rPr lang="es-MX" b="1" i="1" smtClean="0">
                          <a:solidFill>
                            <a:srgbClr val="FF0000"/>
                          </a:solidFill>
                          <a:latin typeface="Cambria Math" panose="02040503050406030204" pitchFamily="18" charset="0"/>
                        </a:rPr>
                        <m:t>= </m:t>
                      </m:r>
                      <m:f>
                        <m:fPr>
                          <m:ctrlPr>
                            <a:rPr lang="es-MX" b="1" i="1" smtClean="0">
                              <a:solidFill>
                                <a:srgbClr val="FF0000"/>
                              </a:solidFill>
                              <a:latin typeface="Cambria Math" panose="02040503050406030204" pitchFamily="18" charset="0"/>
                            </a:rPr>
                          </m:ctrlPr>
                        </m:fPr>
                        <m:num>
                          <m:r>
                            <a:rPr lang="es-MX" b="1" i="1" smtClean="0">
                              <a:solidFill>
                                <a:srgbClr val="FF0000"/>
                              </a:solidFill>
                              <a:latin typeface="Cambria Math" panose="02040503050406030204" pitchFamily="18" charset="0"/>
                            </a:rPr>
                            <m:t>𝟒</m:t>
                          </m:r>
                        </m:num>
                        <m:den>
                          <m:r>
                            <a:rPr lang="es-MX" b="1" i="1" smtClean="0">
                              <a:solidFill>
                                <a:srgbClr val="FF0000"/>
                              </a:solidFill>
                              <a:latin typeface="Cambria Math" panose="02040503050406030204" pitchFamily="18" charset="0"/>
                            </a:rPr>
                            <m:t>𝟕</m:t>
                          </m:r>
                        </m:den>
                      </m:f>
                    </m:oMath>
                  </m:oMathPara>
                </a14:m>
                <a:endParaRPr lang="es-MX" b="1" dirty="0" smtClean="0"/>
              </a:p>
              <a:p>
                <a:pPr marL="0" indent="0">
                  <a:buNone/>
                </a:pPr>
                <a:endParaRPr lang="es-MX" dirty="0"/>
              </a:p>
              <a:p>
                <a:pPr marL="0" indent="0">
                  <a:buNone/>
                </a:pPr>
                <a14:m>
                  <m:oMathPara xmlns:m="http://schemas.openxmlformats.org/officeDocument/2006/math">
                    <m:oMathParaPr>
                      <m:jc m:val="centerGroup"/>
                    </m:oMathParaPr>
                    <m:oMath xmlns:m="http://schemas.openxmlformats.org/officeDocument/2006/math">
                      <m:r>
                        <a:rPr lang="es-MX" b="1" i="1" smtClean="0">
                          <a:solidFill>
                            <a:srgbClr val="FF0000"/>
                          </a:solidFill>
                          <a:latin typeface="Cambria Math" panose="02040503050406030204" pitchFamily="18" charset="0"/>
                        </a:rPr>
                        <m:t>𝒚</m:t>
                      </m:r>
                      <m:r>
                        <a:rPr lang="es-MX" b="1" i="1" smtClean="0">
                          <a:solidFill>
                            <a:srgbClr val="FF0000"/>
                          </a:solidFill>
                          <a:latin typeface="Cambria Math" panose="02040503050406030204" pitchFamily="18" charset="0"/>
                        </a:rPr>
                        <m:t>=</m:t>
                      </m:r>
                      <m:f>
                        <m:fPr>
                          <m:ctrlPr>
                            <a:rPr lang="es-MX" b="1" i="1" smtClean="0">
                              <a:solidFill>
                                <a:srgbClr val="FF0000"/>
                              </a:solidFill>
                              <a:latin typeface="Cambria Math" panose="02040503050406030204" pitchFamily="18" charset="0"/>
                            </a:rPr>
                          </m:ctrlPr>
                        </m:fPr>
                        <m:num>
                          <m:r>
                            <a:rPr lang="es-MX" b="1" i="1" smtClean="0">
                              <a:solidFill>
                                <a:srgbClr val="FF0000"/>
                              </a:solidFill>
                              <a:latin typeface="Cambria Math" panose="02040503050406030204" pitchFamily="18" charset="0"/>
                            </a:rPr>
                            <m:t>𝟗</m:t>
                          </m:r>
                        </m:num>
                        <m:den>
                          <m:r>
                            <a:rPr lang="es-MX" b="1" i="1" smtClean="0">
                              <a:solidFill>
                                <a:srgbClr val="FF0000"/>
                              </a:solidFill>
                              <a:latin typeface="Cambria Math" panose="02040503050406030204" pitchFamily="18" charset="0"/>
                            </a:rPr>
                            <m:t>𝟕</m:t>
                          </m:r>
                        </m:den>
                      </m:f>
                    </m:oMath>
                  </m:oMathPara>
                </a14:m>
                <a:endParaRPr lang="es-MX"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383736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4.3 Solución a Sistemas de Ecuaciones por el Método Gráfico</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27365012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Método Gráfico</a:t>
            </a:r>
            <a:endParaRPr lang="es-MX" dirty="0"/>
          </a:p>
        </p:txBody>
      </p:sp>
      <p:sp>
        <p:nvSpPr>
          <p:cNvPr id="3" name="Marcador de contenido 2"/>
          <p:cNvSpPr>
            <a:spLocks noGrp="1"/>
          </p:cNvSpPr>
          <p:nvPr>
            <p:ph idx="1"/>
          </p:nvPr>
        </p:nvSpPr>
        <p:spPr/>
        <p:txBody>
          <a:bodyPr/>
          <a:lstStyle/>
          <a:p>
            <a:pPr algn="just"/>
            <a:r>
              <a:rPr lang="es-MX" dirty="0"/>
              <a:t>El </a:t>
            </a:r>
            <a:r>
              <a:rPr lang="es-MX" b="1" dirty="0"/>
              <a:t>método gráfico</a:t>
            </a:r>
            <a:r>
              <a:rPr lang="es-MX" dirty="0"/>
              <a:t> para resolver sistemas de ecuaciones consiste en representar cada una de las ecuaciones en un sistema de coordenadas cartesianas y observar el punto donde se intersectan las gráficas. Este punto de intersección es la solución del sistema. Este método es particularmente útil cuando se trabaja con sistemas de ecuaciones lineales con dos incógnitas.</a:t>
            </a:r>
          </a:p>
        </p:txBody>
      </p:sp>
    </p:spTree>
    <p:extLst>
      <p:ext uri="{BB962C8B-B14F-4D97-AF65-F5344CB8AC3E}">
        <p14:creationId xmlns:p14="http://schemas.microsoft.com/office/powerpoint/2010/main" val="40757789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Pasos para resolver un sistema de ecuaciones por el método gráfico</a:t>
            </a:r>
          </a:p>
        </p:txBody>
      </p:sp>
      <p:sp>
        <p:nvSpPr>
          <p:cNvPr id="3" name="Marcador de contenido 2"/>
          <p:cNvSpPr>
            <a:spLocks noGrp="1"/>
          </p:cNvSpPr>
          <p:nvPr>
            <p:ph idx="1"/>
          </p:nvPr>
        </p:nvSpPr>
        <p:spPr/>
        <p:txBody>
          <a:bodyPr/>
          <a:lstStyle/>
          <a:p>
            <a:r>
              <a:rPr lang="es-MX" b="1" dirty="0"/>
              <a:t>1. Plantear el sistema de </a:t>
            </a:r>
            <a:r>
              <a:rPr lang="es-MX" b="1" dirty="0" smtClean="0"/>
              <a:t>ecuaciones</a:t>
            </a:r>
            <a:endParaRPr lang="es-MX" b="1" dirty="0"/>
          </a:p>
          <a:p>
            <a:pPr marL="457200" lvl="1" indent="0">
              <a:buNone/>
            </a:pPr>
            <a:r>
              <a:rPr lang="es-MX" dirty="0"/>
              <a:t>Consideremos un sistema de dos ecuaciones lineales con dos incógnitas:</a:t>
            </a:r>
          </a:p>
          <a:p>
            <a:endParaRPr lang="es-MX" dirty="0"/>
          </a:p>
        </p:txBody>
      </p:sp>
      <p:pic>
        <p:nvPicPr>
          <p:cNvPr id="5" name="Imagen 4"/>
          <p:cNvPicPr>
            <a:picLocks noChangeAspect="1"/>
          </p:cNvPicPr>
          <p:nvPr/>
        </p:nvPicPr>
        <p:blipFill>
          <a:blip r:embed="rId2"/>
          <a:stretch>
            <a:fillRect/>
          </a:stretch>
        </p:blipFill>
        <p:spPr>
          <a:xfrm>
            <a:off x="4412465" y="3213197"/>
            <a:ext cx="2899638" cy="1266038"/>
          </a:xfrm>
          <a:prstGeom prst="rect">
            <a:avLst/>
          </a:prstGeom>
        </p:spPr>
      </p:pic>
    </p:spTree>
    <p:extLst>
      <p:ext uri="{BB962C8B-B14F-4D97-AF65-F5344CB8AC3E}">
        <p14:creationId xmlns:p14="http://schemas.microsoft.com/office/powerpoint/2010/main" val="24055343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b="1" dirty="0" smtClean="0"/>
                  <a:t>2. Despejar la incógnita </a:t>
                </a:r>
                <a:r>
                  <a:rPr lang="es-MX" b="1" i="1" dirty="0" smtClean="0"/>
                  <a:t>y</a:t>
                </a:r>
                <a:r>
                  <a:rPr lang="es-MX" b="1" dirty="0" smtClean="0"/>
                  <a:t> </a:t>
                </a:r>
                <a:r>
                  <a:rPr lang="es-MX" b="1" dirty="0"/>
                  <a:t>en ambas ecuaciones</a:t>
                </a:r>
              </a:p>
              <a:p>
                <a:pPr marL="0" indent="0" algn="just">
                  <a:buNone/>
                </a:pPr>
                <a:r>
                  <a:rPr lang="es-MX" dirty="0"/>
                  <a:t>Para graficar, es más sencillo despejar </a:t>
                </a:r>
                <a:r>
                  <a:rPr lang="es-MX" b="1" i="1" dirty="0" smtClean="0"/>
                  <a:t>y</a:t>
                </a:r>
                <a:r>
                  <a:rPr lang="es-MX" dirty="0" smtClean="0"/>
                  <a:t> </a:t>
                </a:r>
                <a:r>
                  <a:rPr lang="es-MX" dirty="0"/>
                  <a:t>en términos de </a:t>
                </a:r>
                <a:r>
                  <a:rPr lang="es-MX" b="1" i="1" dirty="0" smtClean="0"/>
                  <a:t>x</a:t>
                </a:r>
                <a:r>
                  <a:rPr lang="es-MX" dirty="0"/>
                  <a:t>. Así, las ecuaciones se convierten en:</a:t>
                </a:r>
              </a:p>
              <a:p>
                <a:endParaRPr lang="es-MX" dirty="0" smtClean="0"/>
              </a:p>
              <a:p>
                <a:endParaRPr lang="es-MX" dirty="0"/>
              </a:p>
              <a:p>
                <a:endParaRPr lang="es-MX" dirty="0" smtClean="0"/>
              </a:p>
              <a:p>
                <a:pPr algn="just"/>
                <a:r>
                  <a:rPr lang="es-MX" dirty="0"/>
                  <a:t>Estas expresiones corresponden a la ecuación de la </a:t>
                </a:r>
                <a:r>
                  <a:rPr lang="es-MX" dirty="0" smtClean="0"/>
                  <a:t>recta </a:t>
                </a:r>
                <a14:m>
                  <m:oMath xmlns:m="http://schemas.openxmlformats.org/officeDocument/2006/math">
                    <m:r>
                      <a:rPr lang="es-MX" b="0" i="1" smtClean="0">
                        <a:latin typeface="Cambria Math" panose="02040503050406030204" pitchFamily="18" charset="0"/>
                      </a:rPr>
                      <m:t>𝑦</m:t>
                    </m:r>
                    <m:r>
                      <a:rPr lang="es-MX" b="0" i="1" smtClean="0">
                        <a:latin typeface="Cambria Math" panose="02040503050406030204" pitchFamily="18" charset="0"/>
                      </a:rPr>
                      <m:t>=</m:t>
                    </m:r>
                    <m:r>
                      <a:rPr lang="es-MX" b="0" i="1" smtClean="0">
                        <a:latin typeface="Cambria Math" panose="02040503050406030204" pitchFamily="18" charset="0"/>
                      </a:rPr>
                      <m:t>𝑚𝑥</m:t>
                    </m:r>
                    <m:r>
                      <a:rPr lang="es-MX" b="0" i="1" smtClean="0">
                        <a:latin typeface="Cambria Math" panose="02040503050406030204" pitchFamily="18" charset="0"/>
                      </a:rPr>
                      <m:t>+</m:t>
                    </m:r>
                    <m:r>
                      <a:rPr lang="es-MX" b="0" i="1" smtClean="0">
                        <a:latin typeface="Cambria Math" panose="02040503050406030204" pitchFamily="18" charset="0"/>
                      </a:rPr>
                      <m:t>𝑏</m:t>
                    </m:r>
                  </m:oMath>
                </a14:m>
                <a:r>
                  <a:rPr lang="es-MX" dirty="0" smtClean="0"/>
                  <a:t>, </a:t>
                </a:r>
                <a:r>
                  <a:rPr lang="es-MX" dirty="0"/>
                  <a:t>donde </a:t>
                </a:r>
                <a:r>
                  <a:rPr lang="es-MX" b="1" i="1" dirty="0" smtClean="0"/>
                  <a:t>m</a:t>
                </a:r>
                <a:r>
                  <a:rPr lang="es-MX" dirty="0" smtClean="0"/>
                  <a:t> </a:t>
                </a:r>
                <a:r>
                  <a:rPr lang="es-MX" dirty="0"/>
                  <a:t>es la pendiente y </a:t>
                </a:r>
                <a:r>
                  <a:rPr lang="es-MX" b="1" i="1" dirty="0" smtClean="0"/>
                  <a:t>b</a:t>
                </a:r>
                <a:r>
                  <a:rPr lang="es-MX" dirty="0" smtClean="0"/>
                  <a:t> </a:t>
                </a:r>
                <a:r>
                  <a:rPr lang="es-MX" dirty="0"/>
                  <a:t>es la ordenada al origen.</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1159"/>
                </a:stretch>
              </a:blipFill>
            </p:spPr>
            <p:txBody>
              <a:bodyPr/>
              <a:lstStyle/>
              <a:p>
                <a:r>
                  <a:rPr lang="es-MX">
                    <a:noFill/>
                  </a:rPr>
                  <a:t> </a:t>
                </a:r>
              </a:p>
            </p:txBody>
          </p:sp>
        </mc:Fallback>
      </mc:AlternateContent>
      <p:pic>
        <p:nvPicPr>
          <p:cNvPr id="4" name="Imagen 3"/>
          <p:cNvPicPr>
            <a:picLocks noChangeAspect="1"/>
          </p:cNvPicPr>
          <p:nvPr/>
        </p:nvPicPr>
        <p:blipFill>
          <a:blip r:embed="rId3"/>
          <a:stretch>
            <a:fillRect/>
          </a:stretch>
        </p:blipFill>
        <p:spPr>
          <a:xfrm>
            <a:off x="2871169" y="3342416"/>
            <a:ext cx="5641267" cy="845271"/>
          </a:xfrm>
          <a:prstGeom prst="rect">
            <a:avLst/>
          </a:prstGeom>
        </p:spPr>
      </p:pic>
    </p:spTree>
    <p:extLst>
      <p:ext uri="{BB962C8B-B14F-4D97-AF65-F5344CB8AC3E}">
        <p14:creationId xmlns:p14="http://schemas.microsoft.com/office/powerpoint/2010/main" val="23587403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838200" y="1825624"/>
            <a:ext cx="10515600" cy="4548671"/>
          </a:xfrm>
        </p:spPr>
        <p:txBody>
          <a:bodyPr>
            <a:normAutofit/>
          </a:bodyPr>
          <a:lstStyle/>
          <a:p>
            <a:r>
              <a:rPr lang="es-MX" b="1" dirty="0"/>
              <a:t>3. Elegir puntos para graficar las rectas</a:t>
            </a:r>
          </a:p>
          <a:p>
            <a:pPr marL="0" indent="0" algn="just">
              <a:buNone/>
            </a:pPr>
            <a:r>
              <a:rPr lang="es-MX" dirty="0"/>
              <a:t>Selecciona al menos dos valores de </a:t>
            </a:r>
            <a:r>
              <a:rPr lang="es-MX" b="1" i="1" dirty="0" smtClean="0"/>
              <a:t>x</a:t>
            </a:r>
            <a:r>
              <a:rPr lang="es-MX" dirty="0" smtClean="0"/>
              <a:t> </a:t>
            </a:r>
            <a:r>
              <a:rPr lang="es-MX" dirty="0"/>
              <a:t>para cada ecuación, y calcula los valores correspondientes de </a:t>
            </a:r>
            <a:r>
              <a:rPr lang="es-MX" b="1" i="1" dirty="0" smtClean="0"/>
              <a:t>y</a:t>
            </a:r>
            <a:r>
              <a:rPr lang="es-MX" dirty="0"/>
              <a:t>. Esto generará dos puntos para cada recta, suficientes para dibujarlas</a:t>
            </a:r>
            <a:r>
              <a:rPr lang="es-MX" dirty="0" smtClean="0"/>
              <a:t>.</a:t>
            </a:r>
          </a:p>
          <a:p>
            <a:pPr marL="0" indent="0">
              <a:buNone/>
            </a:pPr>
            <a:endParaRPr lang="es-MX" dirty="0" smtClean="0"/>
          </a:p>
          <a:p>
            <a:r>
              <a:rPr lang="es-MX" b="1" dirty="0"/>
              <a:t>Ejemplo para la primera ecuación</a:t>
            </a:r>
            <a:r>
              <a:rPr lang="es-MX" dirty="0" smtClean="0"/>
              <a:t>:</a:t>
            </a:r>
          </a:p>
          <a:p>
            <a:pPr lvl="1"/>
            <a:r>
              <a:rPr lang="es-MX" dirty="0" smtClean="0"/>
              <a:t>Si </a:t>
            </a:r>
            <a:r>
              <a:rPr lang="es-MX" i="1" dirty="0" smtClean="0"/>
              <a:t>x=0</a:t>
            </a:r>
            <a:r>
              <a:rPr lang="es-MX" dirty="0" smtClean="0"/>
              <a:t>, calcula </a:t>
            </a:r>
            <a:r>
              <a:rPr lang="es-MX" i="1" dirty="0" smtClean="0"/>
              <a:t>y</a:t>
            </a:r>
            <a:r>
              <a:rPr lang="es-MX" dirty="0" smtClean="0"/>
              <a:t>.</a:t>
            </a:r>
          </a:p>
          <a:p>
            <a:pPr lvl="1"/>
            <a:r>
              <a:rPr lang="es-MX" dirty="0" smtClean="0"/>
              <a:t>Si </a:t>
            </a:r>
            <a:r>
              <a:rPr lang="es-MX" i="1" dirty="0" smtClean="0"/>
              <a:t>x=1</a:t>
            </a:r>
            <a:r>
              <a:rPr lang="es-MX" dirty="0" smtClean="0"/>
              <a:t>, calcula </a:t>
            </a:r>
            <a:r>
              <a:rPr lang="es-MX" i="1" dirty="0" smtClean="0"/>
              <a:t>y</a:t>
            </a:r>
            <a:r>
              <a:rPr lang="es-MX" dirty="0" smtClean="0"/>
              <a:t>.</a:t>
            </a:r>
          </a:p>
          <a:p>
            <a:pPr lvl="1"/>
            <a:endParaRPr lang="es-MX" dirty="0" smtClean="0"/>
          </a:p>
          <a:p>
            <a:r>
              <a:rPr lang="es-MX" dirty="0"/>
              <a:t>Haz lo mismo para la segunda ecuación.</a:t>
            </a:r>
          </a:p>
          <a:p>
            <a:endParaRPr lang="es-MX" dirty="0"/>
          </a:p>
        </p:txBody>
      </p:sp>
    </p:spTree>
    <p:extLst>
      <p:ext uri="{BB962C8B-B14F-4D97-AF65-F5344CB8AC3E}">
        <p14:creationId xmlns:p14="http://schemas.microsoft.com/office/powerpoint/2010/main" val="3760858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43339"/>
            <a:ext cx="10515600" cy="5804451"/>
          </a:xfrm>
        </p:spPr>
        <p:txBody>
          <a:bodyPr>
            <a:normAutofit/>
          </a:bodyPr>
          <a:lstStyle/>
          <a:p>
            <a:r>
              <a:rPr lang="es-MX" b="1" dirty="0"/>
              <a:t>4. Graficar las rectas en el plano cartesiano</a:t>
            </a:r>
          </a:p>
          <a:p>
            <a:pPr algn="just"/>
            <a:r>
              <a:rPr lang="es-MX" dirty="0"/>
              <a:t>Utiliza los puntos obtenidos en el paso anterior para graficar cada recta en el mismo sistema de coordenadas</a:t>
            </a:r>
            <a:r>
              <a:rPr lang="es-MX" dirty="0" smtClean="0"/>
              <a:t>.</a:t>
            </a:r>
          </a:p>
          <a:p>
            <a:endParaRPr lang="es-MX" dirty="0"/>
          </a:p>
          <a:p>
            <a:r>
              <a:rPr lang="es-MX" b="1" dirty="0"/>
              <a:t>5. Encontrar el punto de intersección</a:t>
            </a:r>
          </a:p>
          <a:p>
            <a:pPr marL="0" indent="0" algn="just">
              <a:buNone/>
            </a:pPr>
            <a:r>
              <a:rPr lang="es-MX" dirty="0" smtClean="0"/>
              <a:t>	El </a:t>
            </a:r>
            <a:r>
              <a:rPr lang="es-MX" dirty="0"/>
              <a:t>punto donde las dos rectas se cruzan es la solución del </a:t>
            </a:r>
            <a:r>
              <a:rPr lang="es-MX" dirty="0" smtClean="0"/>
              <a:t>	sistema</a:t>
            </a:r>
            <a:r>
              <a:rPr lang="es-MX" dirty="0"/>
              <a:t>, es decir, los valores de </a:t>
            </a:r>
            <a:r>
              <a:rPr lang="es-MX" b="1" i="1" dirty="0" smtClean="0"/>
              <a:t>x</a:t>
            </a:r>
            <a:r>
              <a:rPr lang="es-MX" dirty="0" smtClean="0"/>
              <a:t> </a:t>
            </a:r>
            <a:r>
              <a:rPr lang="es-MX" dirty="0"/>
              <a:t>y </a:t>
            </a:r>
            <a:r>
              <a:rPr lang="es-MX" b="1" i="1" dirty="0" err="1" smtClean="0"/>
              <a:t>y</a:t>
            </a:r>
            <a:r>
              <a:rPr lang="es-MX" dirty="0" smtClean="0"/>
              <a:t> </a:t>
            </a:r>
            <a:r>
              <a:rPr lang="es-MX" dirty="0"/>
              <a:t>que satisfacen ambas </a:t>
            </a:r>
            <a:r>
              <a:rPr lang="es-MX" dirty="0" smtClean="0"/>
              <a:t>	ecuaciones</a:t>
            </a:r>
            <a:r>
              <a:rPr lang="es-MX" dirty="0"/>
              <a:t>.</a:t>
            </a:r>
          </a:p>
          <a:p>
            <a:pPr lvl="1" algn="just"/>
            <a:r>
              <a:rPr lang="es-MX" dirty="0"/>
              <a:t>Si las rectas se intersectan en un punto, el sistema tiene una </a:t>
            </a:r>
            <a:r>
              <a:rPr lang="es-MX" b="1" dirty="0"/>
              <a:t>solución única</a:t>
            </a:r>
            <a:r>
              <a:rPr lang="es-MX" dirty="0"/>
              <a:t> (es consistente e independiente).</a:t>
            </a:r>
          </a:p>
          <a:p>
            <a:pPr lvl="1" algn="just"/>
            <a:r>
              <a:rPr lang="es-MX" dirty="0"/>
              <a:t>Si las rectas son paralelas, el sistema no tiene solución (es </a:t>
            </a:r>
            <a:r>
              <a:rPr lang="es-MX" b="1" dirty="0"/>
              <a:t>inconsistente</a:t>
            </a:r>
            <a:r>
              <a:rPr lang="es-MX" dirty="0"/>
              <a:t>).</a:t>
            </a:r>
          </a:p>
          <a:p>
            <a:pPr lvl="1" algn="just"/>
            <a:r>
              <a:rPr lang="es-MX" dirty="0"/>
              <a:t>Si las rectas coinciden, el sistema tiene </a:t>
            </a:r>
            <a:r>
              <a:rPr lang="es-MX" b="1" dirty="0"/>
              <a:t>infinitas soluciones</a:t>
            </a:r>
            <a:r>
              <a:rPr lang="es-MX" dirty="0"/>
              <a:t> (es consistente y dependiente).</a:t>
            </a:r>
          </a:p>
          <a:p>
            <a:endParaRPr lang="es-MX" dirty="0"/>
          </a:p>
        </p:txBody>
      </p:sp>
    </p:spTree>
    <p:extLst>
      <p:ext uri="{BB962C8B-B14F-4D97-AF65-F5344CB8AC3E}">
        <p14:creationId xmlns:p14="http://schemas.microsoft.com/office/powerpoint/2010/main" val="281589576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Práctico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Resolvamos el siguiente sistema de ecuaciones por el método gráfico:</a:t>
                </a:r>
              </a:p>
              <a:p>
                <a:endParaRPr lang="es-ES" dirty="0"/>
              </a:p>
              <a:p>
                <a:endParaRPr lang="es-ES" dirty="0" smtClean="0"/>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3</m:t>
                      </m:r>
                      <m:r>
                        <a:rPr lang="es-ES" b="0" i="1" smtClean="0">
                          <a:latin typeface="Cambria Math" panose="02040503050406030204" pitchFamily="18" charset="0"/>
                        </a:rPr>
                        <m:t>𝑥</m:t>
                      </m:r>
                      <m:r>
                        <a:rPr lang="es-ES" b="0" i="1" smtClean="0">
                          <a:latin typeface="Cambria Math" panose="02040503050406030204" pitchFamily="18" charset="0"/>
                        </a:rPr>
                        <m:t>+2</m:t>
                      </m:r>
                      <m:r>
                        <a:rPr lang="es-ES" b="0" i="1" smtClean="0">
                          <a:latin typeface="Cambria Math" panose="02040503050406030204" pitchFamily="18" charset="0"/>
                        </a:rPr>
                        <m:t>𝑦</m:t>
                      </m:r>
                      <m:r>
                        <a:rPr lang="es-ES" b="0" i="1" smtClean="0">
                          <a:latin typeface="Cambria Math" panose="02040503050406030204" pitchFamily="18" charset="0"/>
                        </a:rPr>
                        <m:t>=7</m:t>
                      </m:r>
                    </m:oMath>
                  </m:oMathPara>
                </a14:m>
                <a:endParaRPr lang="es-ES" b="0" dirty="0" smtClean="0"/>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5</m:t>
                      </m:r>
                      <m:r>
                        <a:rPr lang="es-ES" b="0" i="1" smtClean="0">
                          <a:latin typeface="Cambria Math" panose="02040503050406030204" pitchFamily="18" charset="0"/>
                        </a:rPr>
                        <m:t>𝑥</m:t>
                      </m:r>
                      <m:r>
                        <a:rPr lang="es-ES" b="0" i="1" smtClean="0">
                          <a:latin typeface="Cambria Math" panose="02040503050406030204" pitchFamily="18" charset="0"/>
                        </a:rPr>
                        <m:t>−</m:t>
                      </m:r>
                      <m:r>
                        <a:rPr lang="es-ES" b="0" i="1" smtClean="0">
                          <a:latin typeface="Cambria Math" panose="02040503050406030204" pitchFamily="18" charset="0"/>
                        </a:rPr>
                        <m:t>𝑦</m:t>
                      </m:r>
                      <m:r>
                        <a:rPr lang="es-ES" b="0" i="1" smtClean="0">
                          <a:latin typeface="Cambria Math" panose="02040503050406030204" pitchFamily="18" charset="0"/>
                        </a:rPr>
                        <m:t>=16</m:t>
                      </m:r>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638"/>
                </a:stretch>
              </a:blipFill>
            </p:spPr>
            <p:txBody>
              <a:bodyPr/>
              <a:lstStyle/>
              <a:p>
                <a:r>
                  <a:rPr lang="es-MX">
                    <a:noFill/>
                  </a:rPr>
                  <a:t> </a:t>
                </a:r>
              </a:p>
            </p:txBody>
          </p:sp>
        </mc:Fallback>
      </mc:AlternateContent>
      <p:sp>
        <p:nvSpPr>
          <p:cNvPr id="5" name="Abrir llave 4"/>
          <p:cNvSpPr/>
          <p:nvPr/>
        </p:nvSpPr>
        <p:spPr>
          <a:xfrm>
            <a:off x="4386469" y="3511826"/>
            <a:ext cx="834887" cy="1325217"/>
          </a:xfrm>
          <a:prstGeom prst="leftBrace">
            <a:avLst>
              <a:gd name="adj1" fmla="val 33333"/>
              <a:gd name="adj2" fmla="val 42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n w="57150">
                <a:solidFill>
                  <a:schemeClr val="tx1"/>
                </a:solidFill>
              </a:ln>
            </a:endParaRPr>
          </a:p>
        </p:txBody>
      </p:sp>
    </p:spTree>
    <p:extLst>
      <p:ext uri="{BB962C8B-B14F-4D97-AF65-F5344CB8AC3E}">
        <p14:creationId xmlns:p14="http://schemas.microsoft.com/office/powerpoint/2010/main" val="2855664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Exponente</a:t>
            </a:r>
            <a:endParaRPr lang="es-MX"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El </a:t>
                </a:r>
                <a:r>
                  <a:rPr lang="es-MX" b="1" dirty="0"/>
                  <a:t>exponente</a:t>
                </a:r>
                <a:r>
                  <a:rPr lang="es-MX" dirty="0"/>
                  <a:t> en un término algebraico indica cuántas veces una base debe multiplicarse por sí misma. Es un número que se coloca en la parte superior derecha de la base.</a:t>
                </a:r>
              </a:p>
              <a:p>
                <a:r>
                  <a:rPr lang="es-MX" b="1" dirty="0"/>
                  <a:t>Ejemplo:</a:t>
                </a:r>
              </a:p>
              <a:p>
                <a:pPr marL="0" indent="0">
                  <a:buNone/>
                </a:pPr>
                <a:r>
                  <a:rPr lang="es-MX" dirty="0"/>
                  <a:t>En el término algebraico </a:t>
                </a:r>
                <a14:m>
                  <m:oMath xmlns:m="http://schemas.openxmlformats.org/officeDocument/2006/math">
                    <m:sSup>
                      <m:sSupPr>
                        <m:ctrlPr>
                          <a:rPr lang="es-MX" b="1" i="1" smtClean="0">
                            <a:latin typeface="Cambria Math" panose="02040503050406030204" pitchFamily="18" charset="0"/>
                          </a:rPr>
                        </m:ctrlPr>
                      </m:sSupPr>
                      <m:e>
                        <m:r>
                          <a:rPr lang="es-MX" b="1" i="1" smtClean="0">
                            <a:latin typeface="Cambria Math" panose="02040503050406030204" pitchFamily="18" charset="0"/>
                          </a:rPr>
                          <m:t>𝒙</m:t>
                        </m:r>
                      </m:e>
                      <m:sup>
                        <m:r>
                          <a:rPr lang="es-MX" b="1" i="1" smtClean="0">
                            <a:latin typeface="Cambria Math" panose="02040503050406030204" pitchFamily="18" charset="0"/>
                          </a:rPr>
                          <m:t>𝟑</m:t>
                        </m:r>
                      </m:sup>
                    </m:sSup>
                  </m:oMath>
                </a14:m>
                <a:r>
                  <a:rPr lang="es-MX" dirty="0" smtClean="0"/>
                  <a:t>:</a:t>
                </a:r>
                <a:endParaRPr lang="es-MX" dirty="0"/>
              </a:p>
              <a:p>
                <a:pPr marL="457200" lvl="1" indent="0">
                  <a:buNone/>
                </a:pPr>
                <a:r>
                  <a:rPr lang="es-MX" b="1" dirty="0"/>
                  <a:t>Base</a:t>
                </a:r>
                <a:r>
                  <a:rPr lang="es-MX" dirty="0"/>
                  <a:t>: </a:t>
                </a:r>
                <a:r>
                  <a:rPr lang="es-MX" b="1" i="1" dirty="0" smtClean="0"/>
                  <a:t>x</a:t>
                </a:r>
                <a:endParaRPr lang="es-MX" b="1" i="1" dirty="0"/>
              </a:p>
              <a:p>
                <a:pPr marL="457200" lvl="1" indent="0">
                  <a:buNone/>
                </a:pPr>
                <a:r>
                  <a:rPr lang="es-MX" b="1" dirty="0"/>
                  <a:t>Exponente</a:t>
                </a:r>
                <a:r>
                  <a:rPr lang="es-MX" dirty="0"/>
                  <a:t>: </a:t>
                </a:r>
                <a:r>
                  <a:rPr lang="es-MX" b="1" i="1" dirty="0" smtClean="0"/>
                  <a:t>3</a:t>
                </a:r>
                <a:endParaRPr lang="es-MX" b="1" i="1" dirty="0"/>
              </a:p>
              <a:p>
                <a:pPr marL="0" indent="0">
                  <a:buNone/>
                </a:pPr>
                <a:r>
                  <a:rPr lang="es-MX" dirty="0"/>
                  <a:t>Esto significa que la base xxx se multiplica por sí misma tres veces</a:t>
                </a:r>
                <a:r>
                  <a:rPr lang="es-MX" dirty="0" smtClean="0"/>
                  <a:t>:</a:t>
                </a:r>
              </a:p>
              <a:p>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𝑥</m:t>
                        </m:r>
                      </m:e>
                      <m:sup>
                        <m:r>
                          <a:rPr lang="es-MX" b="0" i="1" smtClean="0">
                            <a:latin typeface="Cambria Math" panose="02040503050406030204" pitchFamily="18" charset="0"/>
                          </a:rPr>
                          <m:t>3</m:t>
                        </m:r>
                      </m:sup>
                    </m:sSup>
                    <m:r>
                      <a:rPr lang="es-MX" b="0" i="1" smtClean="0">
                        <a:latin typeface="Cambria Math" panose="02040503050406030204" pitchFamily="18" charset="0"/>
                      </a:rPr>
                      <m:t>=</m:t>
                    </m:r>
                    <m:r>
                      <a:rPr lang="es-MX" b="0" i="1" smtClean="0">
                        <a:latin typeface="Cambria Math" panose="02040503050406030204" pitchFamily="18" charset="0"/>
                      </a:rPr>
                      <m:t>𝑥</m:t>
                    </m:r>
                    <m:r>
                      <a:rPr lang="es-MX" b="0" i="1" smtClean="0">
                        <a:latin typeface="Cambria Math" panose="02040503050406030204" pitchFamily="18" charset="0"/>
                      </a:rPr>
                      <m:t> ∗</m:t>
                    </m:r>
                    <m:r>
                      <a:rPr lang="es-MX" b="0" i="1" smtClean="0">
                        <a:latin typeface="Cambria Math" panose="02040503050406030204" pitchFamily="18" charset="0"/>
                      </a:rPr>
                      <m:t>𝑥</m:t>
                    </m:r>
                    <m:r>
                      <a:rPr lang="es-MX" b="0" i="1" smtClean="0">
                        <a:latin typeface="Cambria Math" panose="02040503050406030204" pitchFamily="18" charset="0"/>
                      </a:rPr>
                      <m:t> ∗</m:t>
                    </m:r>
                    <m:r>
                      <a:rPr lang="es-MX" b="0" i="1" smtClean="0">
                        <a:latin typeface="Cambria Math" panose="02040503050406030204" pitchFamily="18" charset="0"/>
                      </a:rPr>
                      <m:t>𝑥</m:t>
                    </m:r>
                  </m:oMath>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986"/>
                </a:stretch>
              </a:blipFill>
            </p:spPr>
            <p:txBody>
              <a:bodyPr/>
              <a:lstStyle/>
              <a:p>
                <a:r>
                  <a:rPr lang="es-MX">
                    <a:noFill/>
                  </a:rPr>
                  <a:t> </a:t>
                </a:r>
              </a:p>
            </p:txBody>
          </p:sp>
        </mc:Fallback>
      </mc:AlternateContent>
    </p:spTree>
    <p:extLst>
      <p:ext uri="{BB962C8B-B14F-4D97-AF65-F5344CB8AC3E}">
        <p14:creationId xmlns:p14="http://schemas.microsoft.com/office/powerpoint/2010/main" val="6607305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Paso 1: Despejar </a:t>
            </a:r>
            <a:r>
              <a:rPr lang="es-MX" b="1" i="1" dirty="0" smtClean="0"/>
              <a:t>y</a:t>
            </a:r>
            <a:r>
              <a:rPr lang="es-MX" dirty="0" smtClean="0"/>
              <a:t> </a:t>
            </a:r>
            <a:r>
              <a:rPr lang="es-MX" dirty="0"/>
              <a:t>en ambas ecuaciones</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endParaRPr lang="es-MX" dirty="0" smtClean="0"/>
              </a:p>
              <a:p>
                <a:r>
                  <a:rPr lang="es-MX" dirty="0" smtClean="0"/>
                  <a:t>De la primera ecuación:</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𝑦</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ES" b="0" i="1" smtClean="0">
                              <a:latin typeface="Cambria Math" panose="02040503050406030204" pitchFamily="18" charset="0"/>
                            </a:rPr>
                            <m:t>7−3</m:t>
                          </m:r>
                          <m:r>
                            <a:rPr lang="es-ES" b="0" i="1" smtClean="0">
                              <a:latin typeface="Cambria Math" panose="02040503050406030204" pitchFamily="18" charset="0"/>
                            </a:rPr>
                            <m:t>𝑥</m:t>
                          </m:r>
                        </m:num>
                        <m:den>
                          <m:r>
                            <a:rPr lang="es-ES" b="0" i="1" smtClean="0">
                              <a:latin typeface="Cambria Math" panose="02040503050406030204" pitchFamily="18" charset="0"/>
                            </a:rPr>
                            <m:t>2</m:t>
                          </m:r>
                        </m:den>
                      </m:f>
                    </m:oMath>
                  </m:oMathPara>
                </a14:m>
                <a:endParaRPr lang="es-MX" dirty="0" smtClean="0"/>
              </a:p>
              <a:p>
                <a:endParaRPr lang="es-MX" dirty="0" smtClean="0"/>
              </a:p>
              <a:p>
                <a:endParaRPr lang="es-MX" dirty="0"/>
              </a:p>
              <a:p>
                <a:endParaRPr lang="es-MX" dirty="0"/>
              </a:p>
              <a:p>
                <a:r>
                  <a:rPr lang="es-MX" dirty="0" smtClean="0"/>
                  <a:t>De la segunda ecuación</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𝑦</m:t>
                      </m:r>
                      <m:r>
                        <a:rPr lang="es-MX" b="0" i="1" smtClean="0">
                          <a:latin typeface="Cambria Math" panose="02040503050406030204" pitchFamily="18" charset="0"/>
                        </a:rPr>
                        <m:t>=5</m:t>
                      </m:r>
                      <m:r>
                        <a:rPr lang="es-MX" b="0" i="1" smtClean="0">
                          <a:latin typeface="Cambria Math" panose="02040503050406030204" pitchFamily="18" charset="0"/>
                        </a:rPr>
                        <m:t>𝑥</m:t>
                      </m:r>
                      <m:r>
                        <a:rPr lang="es-MX" b="0" i="1" smtClean="0">
                          <a:latin typeface="Cambria Math" panose="02040503050406030204" pitchFamily="18" charset="0"/>
                        </a:rPr>
                        <m:t>−16</m:t>
                      </m:r>
                    </m:oMath>
                  </m:oMathPara>
                </a14:m>
                <a:endParaRPr lang="es-MX" b="0" dirty="0" smtClean="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s-MX">
                    <a:noFill/>
                  </a:rPr>
                  <a:t> </a:t>
                </a:r>
              </a:p>
            </p:txBody>
          </p:sp>
        </mc:Fallback>
      </mc:AlternateContent>
    </p:spTree>
    <p:extLst>
      <p:ext uri="{BB962C8B-B14F-4D97-AF65-F5344CB8AC3E}">
        <p14:creationId xmlns:p14="http://schemas.microsoft.com/office/powerpoint/2010/main" val="56440901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Paso 2: Elegir puntos para graficar</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Para la </a:t>
                </a:r>
                <a:r>
                  <a:rPr lang="es-MX" dirty="0"/>
                  <a:t>primera </a:t>
                </a:r>
                <a:r>
                  <a:rPr lang="es-MX" dirty="0" smtClean="0"/>
                  <a:t>ecuación</a:t>
                </a:r>
                <a14:m>
                  <m:oMath xmlns:m="http://schemas.openxmlformats.org/officeDocument/2006/math">
                    <m:r>
                      <a:rPr lang="es-ES" b="0" i="0" smtClean="0">
                        <a:latin typeface="Cambria Math" panose="02040503050406030204" pitchFamily="18" charset="0"/>
                      </a:rPr>
                      <m:t> </m:t>
                    </m:r>
                    <m:r>
                      <a:rPr lang="es-MX" i="1">
                        <a:latin typeface="Cambria Math" panose="02040503050406030204" pitchFamily="18" charset="0"/>
                      </a:rPr>
                      <m:t>𝑦</m:t>
                    </m:r>
                    <m:r>
                      <a:rPr lang="es-MX" i="1">
                        <a:latin typeface="Cambria Math" panose="02040503050406030204" pitchFamily="18" charset="0"/>
                      </a:rPr>
                      <m:t>=</m:t>
                    </m:r>
                    <m:f>
                      <m:fPr>
                        <m:ctrlPr>
                          <a:rPr lang="es-MX" i="1">
                            <a:latin typeface="Cambria Math" panose="02040503050406030204" pitchFamily="18" charset="0"/>
                          </a:rPr>
                        </m:ctrlPr>
                      </m:fPr>
                      <m:num>
                        <m:r>
                          <a:rPr lang="es-ES" i="1">
                            <a:latin typeface="Cambria Math" panose="02040503050406030204" pitchFamily="18" charset="0"/>
                          </a:rPr>
                          <m:t>7−3</m:t>
                        </m:r>
                        <m:r>
                          <a:rPr lang="es-ES" i="1">
                            <a:latin typeface="Cambria Math" panose="02040503050406030204" pitchFamily="18" charset="0"/>
                          </a:rPr>
                          <m:t>𝑥</m:t>
                        </m:r>
                      </m:num>
                      <m:den>
                        <m:r>
                          <a:rPr lang="es-ES" i="1">
                            <a:latin typeface="Cambria Math" panose="02040503050406030204" pitchFamily="18" charset="0"/>
                          </a:rPr>
                          <m:t>2</m:t>
                        </m:r>
                      </m:den>
                    </m:f>
                  </m:oMath>
                </a14:m>
                <a:endParaRPr lang="es-MX" dirty="0" smtClean="0"/>
              </a:p>
              <a:p>
                <a:r>
                  <a:rPr lang="es-MX" dirty="0" smtClean="0"/>
                  <a:t>Si x = 0, entonces y = 3.5. Punto(0, 3.5).</a:t>
                </a:r>
              </a:p>
              <a:p>
                <a:r>
                  <a:rPr lang="es-MX" dirty="0" smtClean="0"/>
                  <a:t>Si x = 3, entonces y = -1. Punto(</a:t>
                </a:r>
                <a:r>
                  <a:rPr lang="es-ES" dirty="0" smtClean="0"/>
                  <a:t>3, -1).</a:t>
                </a:r>
              </a:p>
              <a:p>
                <a:endParaRPr lang="es-ES" dirty="0"/>
              </a:p>
              <a:p>
                <a:r>
                  <a:rPr lang="es-ES" dirty="0" smtClean="0"/>
                  <a:t>Para la segunda ecuación </a:t>
                </a:r>
                <a14:m>
                  <m:oMath xmlns:m="http://schemas.openxmlformats.org/officeDocument/2006/math">
                    <m:r>
                      <a:rPr lang="es-MX" i="1">
                        <a:latin typeface="Cambria Math" panose="02040503050406030204" pitchFamily="18" charset="0"/>
                      </a:rPr>
                      <m:t>𝑦</m:t>
                    </m:r>
                    <m:r>
                      <a:rPr lang="es-MX" i="1">
                        <a:latin typeface="Cambria Math" panose="02040503050406030204" pitchFamily="18" charset="0"/>
                      </a:rPr>
                      <m:t>=5</m:t>
                    </m:r>
                    <m:r>
                      <a:rPr lang="es-MX" i="1">
                        <a:latin typeface="Cambria Math" panose="02040503050406030204" pitchFamily="18" charset="0"/>
                      </a:rPr>
                      <m:t>𝑥</m:t>
                    </m:r>
                    <m:r>
                      <a:rPr lang="es-MX" i="1">
                        <a:latin typeface="Cambria Math" panose="02040503050406030204" pitchFamily="18" charset="0"/>
                      </a:rPr>
                      <m:t>−16</m:t>
                    </m:r>
                  </m:oMath>
                </a14:m>
                <a:endParaRPr lang="es-MX" dirty="0" smtClean="0"/>
              </a:p>
              <a:p>
                <a:r>
                  <a:rPr lang="es-ES" dirty="0" smtClean="0"/>
                  <a:t>Si x = 0, entonces y = -16. Punto(0, -16).</a:t>
                </a:r>
              </a:p>
              <a:p>
                <a:r>
                  <a:rPr lang="es-ES" dirty="0" smtClean="0"/>
                  <a:t>Si x = 1, entonces y = -11. Punto(1, -11).</a:t>
                </a:r>
                <a:endParaRPr lang="es-MX"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80"/>
                </a:stretch>
              </a:blipFill>
            </p:spPr>
            <p:txBody>
              <a:bodyPr/>
              <a:lstStyle/>
              <a:p>
                <a:r>
                  <a:rPr lang="es-MX">
                    <a:noFill/>
                  </a:rPr>
                  <a:t> </a:t>
                </a:r>
              </a:p>
            </p:txBody>
          </p:sp>
        </mc:Fallback>
      </mc:AlternateContent>
    </p:spTree>
    <p:extLst>
      <p:ext uri="{BB962C8B-B14F-4D97-AF65-F5344CB8AC3E}">
        <p14:creationId xmlns:p14="http://schemas.microsoft.com/office/powerpoint/2010/main" val="27228821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Paso 3: Graficar las rectas</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Dibuja ambas rectas usando los puntos calculados en un plano cartesiano.</a:t>
                </a:r>
              </a:p>
              <a:p>
                <a:endParaRPr lang="es-ES" dirty="0"/>
              </a:p>
              <a:p>
                <a:endParaRPr lang="es-ES" dirty="0" smtClean="0"/>
              </a:p>
              <a:p>
                <a:endParaRPr lang="es-ES" dirty="0"/>
              </a:p>
              <a:p>
                <a:endParaRPr lang="es-ES" dirty="0" smtClean="0"/>
              </a:p>
              <a:p>
                <a:endParaRPr lang="es-MX" dirty="0" smtClean="0"/>
              </a:p>
              <a:p>
                <a:r>
                  <a:rPr lang="es-MX" dirty="0"/>
                  <a:t>Al graficar las rectas, se observa que se cruzan en el </a:t>
                </a:r>
                <a:r>
                  <a:rPr lang="es-MX" dirty="0" smtClean="0"/>
                  <a:t>punto </a:t>
                </a:r>
                <a14:m>
                  <m:oMath xmlns:m="http://schemas.openxmlformats.org/officeDocument/2006/math">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rPr>
                          <m:t>,</m:t>
                        </m:r>
                        <m:r>
                          <a:rPr lang="es-ES" b="0" i="1" smtClean="0">
                            <a:latin typeface="Cambria Math" panose="02040503050406030204" pitchFamily="18" charset="0"/>
                          </a:rPr>
                          <m:t>𝑦</m:t>
                        </m:r>
                      </m:e>
                    </m:d>
                    <m:r>
                      <a:rPr lang="es-ES" b="0" i="1" smtClean="0">
                        <a:latin typeface="Cambria Math" panose="02040503050406030204" pitchFamily="18" charset="0"/>
                      </a:rPr>
                      <m:t>=(3,−1)</m:t>
                    </m:r>
                  </m:oMath>
                </a14:m>
                <a:r>
                  <a:rPr lang="es-MX" dirty="0" smtClean="0"/>
                  <a:t>.</a:t>
                </a: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b="-3081"/>
                </a:stretch>
              </a:blipFill>
            </p:spPr>
            <p:txBody>
              <a:bodyPr/>
              <a:lstStyle/>
              <a:p>
                <a:r>
                  <a:rPr lang="es-MX">
                    <a:noFill/>
                  </a:rPr>
                  <a:t> </a:t>
                </a:r>
              </a:p>
            </p:txBody>
          </p:sp>
        </mc:Fallback>
      </mc:AlternateContent>
      <p:pic>
        <p:nvPicPr>
          <p:cNvPr id="4" name="Imagen 3"/>
          <p:cNvPicPr>
            <a:picLocks noChangeAspect="1"/>
          </p:cNvPicPr>
          <p:nvPr/>
        </p:nvPicPr>
        <p:blipFill>
          <a:blip r:embed="rId3"/>
          <a:stretch>
            <a:fillRect/>
          </a:stretch>
        </p:blipFill>
        <p:spPr>
          <a:xfrm>
            <a:off x="3123065" y="2340097"/>
            <a:ext cx="4330418" cy="2921015"/>
          </a:xfrm>
          <a:prstGeom prst="rect">
            <a:avLst/>
          </a:prstGeom>
        </p:spPr>
      </p:pic>
    </p:spTree>
    <p:extLst>
      <p:ext uri="{BB962C8B-B14F-4D97-AF65-F5344CB8AC3E}">
        <p14:creationId xmlns:p14="http://schemas.microsoft.com/office/powerpoint/2010/main" val="5789622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Interpretación Gráfica</a:t>
            </a:r>
            <a:endParaRPr lang="es-MX" dirty="0"/>
          </a:p>
        </p:txBody>
      </p:sp>
      <p:sp>
        <p:nvSpPr>
          <p:cNvPr id="3" name="Marcador de contenido 2"/>
          <p:cNvSpPr>
            <a:spLocks noGrp="1"/>
          </p:cNvSpPr>
          <p:nvPr>
            <p:ph idx="1"/>
          </p:nvPr>
        </p:nvSpPr>
        <p:spPr/>
        <p:txBody>
          <a:bodyPr>
            <a:normAutofit lnSpcReduction="10000"/>
          </a:bodyPr>
          <a:lstStyle/>
          <a:p>
            <a:r>
              <a:rPr lang="es-MX" b="1" dirty="0"/>
              <a:t>Una solución única:</a:t>
            </a:r>
            <a:r>
              <a:rPr lang="es-MX" dirty="0"/>
              <a:t> Las rectas se intersectan en un solo punto</a:t>
            </a:r>
            <a:r>
              <a:rPr lang="es-MX" dirty="0" smtClean="0"/>
              <a:t>.</a:t>
            </a:r>
          </a:p>
          <a:p>
            <a:endParaRPr lang="es-MX" dirty="0"/>
          </a:p>
          <a:p>
            <a:r>
              <a:rPr lang="es-MX" b="1" dirty="0"/>
              <a:t>Sin solución:</a:t>
            </a:r>
            <a:r>
              <a:rPr lang="es-MX" dirty="0"/>
              <a:t> Las rectas son paralelas (tienen la misma pendiente pero diferentes </a:t>
            </a:r>
            <a:r>
              <a:rPr lang="es-MX" dirty="0" err="1"/>
              <a:t>interceptos</a:t>
            </a:r>
            <a:r>
              <a:rPr lang="es-MX" dirty="0" smtClean="0"/>
              <a:t>).</a:t>
            </a:r>
          </a:p>
          <a:p>
            <a:endParaRPr lang="es-MX" dirty="0"/>
          </a:p>
          <a:p>
            <a:r>
              <a:rPr lang="es-MX" b="1" dirty="0"/>
              <a:t>Infinitas soluciones:</a:t>
            </a:r>
            <a:r>
              <a:rPr lang="es-MX" dirty="0"/>
              <a:t> Las rectas coinciden (son la misma línea</a:t>
            </a:r>
            <a:r>
              <a:rPr lang="es-MX" dirty="0" smtClean="0"/>
              <a:t>).</a:t>
            </a:r>
          </a:p>
          <a:p>
            <a:endParaRPr lang="es-MX" dirty="0"/>
          </a:p>
          <a:p>
            <a:pPr marL="0" indent="0">
              <a:buNone/>
            </a:pPr>
            <a:r>
              <a:rPr lang="es-MX" dirty="0"/>
              <a:t>El método gráfico es ideal para obtener una representación visual del sistema, aunque es menos preciso que los métodos algebraicos, especialmente cuando las intersecciones no son exactas.</a:t>
            </a:r>
          </a:p>
          <a:p>
            <a:endParaRPr lang="es-MX" dirty="0"/>
          </a:p>
        </p:txBody>
      </p:sp>
    </p:spTree>
    <p:extLst>
      <p:ext uri="{BB962C8B-B14F-4D97-AF65-F5344CB8AC3E}">
        <p14:creationId xmlns:p14="http://schemas.microsoft.com/office/powerpoint/2010/main" val="15323179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Tema 5. </a:t>
            </a:r>
            <a:r>
              <a:rPr lang="es-ES" smtClean="0"/>
              <a:t>Proporcionalidad</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42375436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5.1 Reparto Proporcional</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8503677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Reparto Proporcional</a:t>
            </a:r>
            <a:endParaRPr lang="es-MX" dirty="0"/>
          </a:p>
        </p:txBody>
      </p:sp>
      <p:sp>
        <p:nvSpPr>
          <p:cNvPr id="3" name="Marcador de contenido 2"/>
          <p:cNvSpPr>
            <a:spLocks noGrp="1"/>
          </p:cNvSpPr>
          <p:nvPr>
            <p:ph idx="1"/>
          </p:nvPr>
        </p:nvSpPr>
        <p:spPr/>
        <p:txBody>
          <a:bodyPr/>
          <a:lstStyle/>
          <a:p>
            <a:pPr algn="just"/>
            <a:r>
              <a:rPr lang="es-MX" dirty="0"/>
              <a:t>Es un procedimiento de cálculo que permite </a:t>
            </a:r>
            <a:r>
              <a:rPr lang="es-MX" b="1" dirty="0"/>
              <a:t>repartir una cierta cantidad, en partes proporcionales a otras</a:t>
            </a:r>
            <a:r>
              <a:rPr lang="es-MX" dirty="0"/>
              <a:t>.</a:t>
            </a:r>
          </a:p>
          <a:p>
            <a:pPr algn="just"/>
            <a:r>
              <a:rPr lang="es-MX" dirty="0"/>
              <a:t>Dependiendo de la relación que exista entre la cantidad a repartir, y las partes proporcionales; el reparto proporcional puede ser:</a:t>
            </a:r>
          </a:p>
          <a:p>
            <a:endParaRPr lang="es-MX" dirty="0"/>
          </a:p>
          <a:p>
            <a:pPr marL="571500" indent="-571500" algn="ctr">
              <a:buFont typeface="Wingdings" panose="05000000000000000000" pitchFamily="2" charset="2"/>
              <a:buChar char="v"/>
            </a:pPr>
            <a:r>
              <a:rPr lang="es-MX" b="1" dirty="0"/>
              <a:t>Reparto Proporcional Simple Directo</a:t>
            </a:r>
          </a:p>
          <a:p>
            <a:pPr marL="571500" indent="-571500" algn="ctr">
              <a:buFont typeface="Wingdings" panose="05000000000000000000" pitchFamily="2" charset="2"/>
              <a:buChar char="v"/>
            </a:pPr>
            <a:endParaRPr lang="es-MX" b="1" dirty="0"/>
          </a:p>
          <a:p>
            <a:pPr marL="571500" indent="-571500" algn="ctr">
              <a:buFont typeface="Wingdings" panose="05000000000000000000" pitchFamily="2" charset="2"/>
              <a:buChar char="v"/>
            </a:pPr>
            <a:r>
              <a:rPr lang="es-MX" b="1" dirty="0"/>
              <a:t>Reparto Proporcional Simple Inverso</a:t>
            </a:r>
          </a:p>
          <a:p>
            <a:endParaRPr lang="es-MX" dirty="0"/>
          </a:p>
        </p:txBody>
      </p:sp>
    </p:spTree>
    <p:extLst>
      <p:ext uri="{BB962C8B-B14F-4D97-AF65-F5344CB8AC3E}">
        <p14:creationId xmlns:p14="http://schemas.microsoft.com/office/powerpoint/2010/main" val="148376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nvPr>
        </p:nvGraphicFramePr>
        <p:xfrm>
          <a:off x="1885329" y="457768"/>
          <a:ext cx="8769420" cy="5314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1342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Reparto Proporcional Simple Directo</a:t>
            </a:r>
            <a:endParaRPr lang="es-MX" dirty="0"/>
          </a:p>
        </p:txBody>
      </p:sp>
      <p:sp>
        <p:nvSpPr>
          <p:cNvPr id="3" name="Marcador de contenido 2"/>
          <p:cNvSpPr>
            <a:spLocks noGrp="1"/>
          </p:cNvSpPr>
          <p:nvPr>
            <p:ph idx="1"/>
          </p:nvPr>
        </p:nvSpPr>
        <p:spPr/>
        <p:txBody>
          <a:bodyPr/>
          <a:lstStyle/>
          <a:p>
            <a:pPr algn="ctr"/>
            <a:r>
              <a:rPr lang="es-MX" b="1" dirty="0"/>
              <a:t>El reparto es directo, cuando a mayor sea el número proporcional, más le corresponde al beneficiario o viceversa.</a:t>
            </a:r>
          </a:p>
          <a:p>
            <a:pPr algn="just"/>
            <a:r>
              <a:rPr lang="es-MX" dirty="0"/>
              <a:t>P. ej.: Repartir el número “</a:t>
            </a:r>
            <a:r>
              <a:rPr lang="es-MX" b="1" dirty="0"/>
              <a:t>N</a:t>
            </a:r>
            <a:r>
              <a:rPr lang="es-MX" dirty="0"/>
              <a:t>”, entre las partes proporcionales: </a:t>
            </a:r>
            <a:r>
              <a:rPr lang="es-MX" b="1" dirty="0"/>
              <a:t>a</a:t>
            </a:r>
            <a:r>
              <a:rPr lang="es-MX" dirty="0"/>
              <a:t>, </a:t>
            </a:r>
            <a:r>
              <a:rPr lang="es-MX" b="1" dirty="0"/>
              <a:t>b</a:t>
            </a:r>
            <a:r>
              <a:rPr lang="es-MX" dirty="0"/>
              <a:t> y </a:t>
            </a:r>
            <a:r>
              <a:rPr lang="es-MX" b="1" dirty="0"/>
              <a:t>c</a:t>
            </a:r>
            <a:r>
              <a:rPr lang="es-MX" dirty="0"/>
              <a:t>.</a:t>
            </a:r>
          </a:p>
          <a:p>
            <a:pPr algn="just"/>
            <a:r>
              <a:rPr lang="es-MX" dirty="0"/>
              <a:t>Donde “</a:t>
            </a:r>
            <a:r>
              <a:rPr lang="es-MX" b="1" dirty="0"/>
              <a:t>a</a:t>
            </a:r>
            <a:r>
              <a:rPr lang="es-MX" dirty="0"/>
              <a:t>”, “</a:t>
            </a:r>
            <a:r>
              <a:rPr lang="es-MX" b="1" dirty="0"/>
              <a:t>b</a:t>
            </a:r>
            <a:r>
              <a:rPr lang="es-MX" dirty="0"/>
              <a:t>” y “</a:t>
            </a:r>
            <a:r>
              <a:rPr lang="es-MX" b="1" dirty="0"/>
              <a:t>c</a:t>
            </a:r>
            <a:r>
              <a:rPr lang="es-MX" dirty="0"/>
              <a:t>” se les conoce con el nombre de </a:t>
            </a:r>
            <a:r>
              <a:rPr lang="es-MX" b="1" dirty="0"/>
              <a:t>números proporcionales</a:t>
            </a:r>
            <a:r>
              <a:rPr lang="es-MX" dirty="0"/>
              <a:t>.</a:t>
            </a:r>
          </a:p>
          <a:p>
            <a:pPr algn="just"/>
            <a:r>
              <a:rPr lang="es-MX" dirty="0"/>
              <a:t>Sea: “</a:t>
            </a:r>
            <a:r>
              <a:rPr lang="es-MX" b="1" dirty="0"/>
              <a:t>x</a:t>
            </a:r>
            <a:r>
              <a:rPr lang="es-MX" dirty="0"/>
              <a:t>”, “</a:t>
            </a:r>
            <a:r>
              <a:rPr lang="es-MX" b="1" dirty="0"/>
              <a:t>y</a:t>
            </a:r>
            <a:r>
              <a:rPr lang="es-MX" dirty="0"/>
              <a:t>”,” “</a:t>
            </a:r>
            <a:r>
              <a:rPr lang="es-MX" b="1" dirty="0"/>
              <a:t>z</a:t>
            </a:r>
            <a:r>
              <a:rPr lang="es-MX" dirty="0"/>
              <a:t>”;  la cantidad buscada,  que le corresponde a cada número proporcional.</a:t>
            </a:r>
          </a:p>
          <a:p>
            <a:pPr marL="0" indent="0">
              <a:buNone/>
            </a:pPr>
            <a:endParaRPr lang="es-MX" dirty="0"/>
          </a:p>
        </p:txBody>
      </p:sp>
    </p:spTree>
    <p:extLst>
      <p:ext uri="{BB962C8B-B14F-4D97-AF65-F5344CB8AC3E}">
        <p14:creationId xmlns:p14="http://schemas.microsoft.com/office/powerpoint/2010/main" val="1111360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Reparto Proporcional Simple Directo</a:t>
            </a:r>
            <a:endParaRPr lang="es-MX" dirty="0"/>
          </a:p>
        </p:txBody>
      </p:sp>
      <p:sp>
        <p:nvSpPr>
          <p:cNvPr id="3" name="Marcador de contenido 2"/>
          <p:cNvSpPr>
            <a:spLocks noGrp="1"/>
          </p:cNvSpPr>
          <p:nvPr>
            <p:ph idx="1"/>
          </p:nvPr>
        </p:nvSpPr>
        <p:spPr/>
        <p:txBody>
          <a:bodyPr/>
          <a:lstStyle/>
          <a:p>
            <a:r>
              <a:rPr lang="es-MX" dirty="0"/>
              <a:t>Existen dos métodos de cálculo, que son los siguientes:</a:t>
            </a:r>
          </a:p>
          <a:p>
            <a:endParaRPr lang="es-MX" dirty="0"/>
          </a:p>
          <a:p>
            <a:pPr marL="571500" indent="-571500">
              <a:buFont typeface="Wingdings" panose="05000000000000000000" pitchFamily="2" charset="2"/>
              <a:buChar char="Ø"/>
            </a:pPr>
            <a:r>
              <a:rPr lang="es-MX" dirty="0"/>
              <a:t>Método de Proporciones</a:t>
            </a:r>
          </a:p>
          <a:p>
            <a:pPr marL="571500" indent="-571500">
              <a:buFont typeface="Wingdings" panose="05000000000000000000" pitchFamily="2" charset="2"/>
              <a:buChar char="Ø"/>
            </a:pPr>
            <a:endParaRPr lang="es-MX" dirty="0"/>
          </a:p>
          <a:p>
            <a:pPr marL="571500" indent="-571500">
              <a:buFont typeface="Wingdings" panose="05000000000000000000" pitchFamily="2" charset="2"/>
              <a:buChar char="Ø"/>
            </a:pPr>
            <a:r>
              <a:rPr lang="es-MX" dirty="0"/>
              <a:t>Método de Reducción a la Unidad.</a:t>
            </a:r>
          </a:p>
          <a:p>
            <a:endParaRPr lang="es-MX" dirty="0"/>
          </a:p>
        </p:txBody>
      </p:sp>
    </p:spTree>
    <p:extLst>
      <p:ext uri="{BB962C8B-B14F-4D97-AF65-F5344CB8AC3E}">
        <p14:creationId xmlns:p14="http://schemas.microsoft.com/office/powerpoint/2010/main" val="35946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800" dirty="0" smtClean="0"/>
              <a:t>Clasificación de las Expresiones Algebraicas</a:t>
            </a:r>
            <a:endParaRPr lang="es-MX" sz="4800" dirty="0"/>
          </a:p>
        </p:txBody>
      </p:sp>
      <p:sp>
        <p:nvSpPr>
          <p:cNvPr id="3" name="2 Marcador de contenido"/>
          <p:cNvSpPr>
            <a:spLocks noGrp="1"/>
          </p:cNvSpPr>
          <p:nvPr>
            <p:ph idx="1"/>
          </p:nvPr>
        </p:nvSpPr>
        <p:spPr/>
        <p:txBody>
          <a:bodyPr>
            <a:normAutofit/>
          </a:bodyPr>
          <a:lstStyle/>
          <a:p>
            <a:pPr>
              <a:buFont typeface="Wingdings" panose="05000000000000000000" pitchFamily="2" charset="2"/>
              <a:buChar char="v"/>
            </a:pPr>
            <a:endParaRPr lang="es-MX" sz="3200" dirty="0" smtClean="0"/>
          </a:p>
          <a:p>
            <a:pPr>
              <a:buFont typeface="Wingdings" panose="05000000000000000000" pitchFamily="2" charset="2"/>
              <a:buChar char="v"/>
            </a:pPr>
            <a:endParaRPr lang="es-MX" sz="3200" dirty="0" smtClean="0"/>
          </a:p>
          <a:p>
            <a:pPr>
              <a:buFont typeface="Wingdings" panose="05000000000000000000" pitchFamily="2" charset="2"/>
              <a:buChar char="v"/>
            </a:pPr>
            <a:r>
              <a:rPr lang="es-MX" sz="3200" dirty="0" smtClean="0"/>
              <a:t>MONOMIO</a:t>
            </a:r>
          </a:p>
          <a:p>
            <a:pPr>
              <a:buFont typeface="Wingdings" panose="05000000000000000000" pitchFamily="2" charset="2"/>
              <a:buChar char="v"/>
            </a:pPr>
            <a:endParaRPr lang="es-MX" sz="3200" dirty="0" smtClean="0"/>
          </a:p>
          <a:p>
            <a:pPr>
              <a:buFont typeface="Wingdings" panose="05000000000000000000" pitchFamily="2" charset="2"/>
              <a:buChar char="v"/>
            </a:pPr>
            <a:r>
              <a:rPr lang="es-MX" sz="3200" dirty="0" smtClean="0"/>
              <a:t>POLINOMIO</a:t>
            </a:r>
            <a:endParaRPr lang="es-MX" sz="3200" dirty="0"/>
          </a:p>
        </p:txBody>
      </p:sp>
    </p:spTree>
    <p:extLst>
      <p:ext uri="{BB962C8B-B14F-4D97-AF65-F5344CB8AC3E}">
        <p14:creationId xmlns:p14="http://schemas.microsoft.com/office/powerpoint/2010/main" val="64570117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Método de Proporciones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18937973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Método de Proporciones</a:t>
            </a:r>
            <a:endParaRPr lang="es-MX" dirty="0"/>
          </a:p>
        </p:txBody>
      </p:sp>
      <p:sp>
        <p:nvSpPr>
          <p:cNvPr id="3" name="Marcador de contenido 2"/>
          <p:cNvSpPr>
            <a:spLocks noGrp="1"/>
          </p:cNvSpPr>
          <p:nvPr>
            <p:ph idx="1"/>
          </p:nvPr>
        </p:nvSpPr>
        <p:spPr/>
        <p:txBody>
          <a:bodyPr/>
          <a:lstStyle/>
          <a:p>
            <a:pPr algn="just"/>
            <a:r>
              <a:rPr lang="es-MX" sz="2400" dirty="0"/>
              <a:t>Este método consiste en </a:t>
            </a:r>
            <a:r>
              <a:rPr lang="es-MX" sz="2400" b="1" dirty="0"/>
              <a:t>formular proporciones</a:t>
            </a:r>
            <a:r>
              <a:rPr lang="es-MX" sz="2400" dirty="0"/>
              <a:t> de acuerdo con el siguiente  procedimiento:</a:t>
            </a:r>
          </a:p>
          <a:p>
            <a:pPr marL="457200" indent="-457200" algn="just">
              <a:buFont typeface="+mj-lt"/>
              <a:buAutoNum type="arabicPeriod"/>
            </a:pPr>
            <a:r>
              <a:rPr lang="es-MX" sz="2400" dirty="0"/>
              <a:t>Sumar las partes proporcionales, llamado también números proporcionales.</a:t>
            </a:r>
          </a:p>
          <a:p>
            <a:pPr marL="457200" lvl="1" indent="0" algn="just">
              <a:buNone/>
            </a:pPr>
            <a:r>
              <a:rPr lang="es-MX" dirty="0"/>
              <a:t>En nuestro caso sería:</a:t>
            </a:r>
          </a:p>
          <a:p>
            <a:pPr marL="2743200" lvl="6" indent="0">
              <a:buNone/>
            </a:pPr>
            <a:r>
              <a:rPr lang="es-MX" sz="2400" b="1" dirty="0">
                <a:latin typeface="Century Gothic" panose="020B0502020202020204" pitchFamily="34" charset="0"/>
              </a:rPr>
              <a:t>	a  +  b  +  c</a:t>
            </a:r>
          </a:p>
          <a:p>
            <a:pPr marL="457200" indent="-457200" algn="just">
              <a:buFont typeface="+mj-lt"/>
              <a:buAutoNum type="arabicPeriod"/>
            </a:pPr>
            <a:r>
              <a:rPr lang="es-MX" sz="2400" dirty="0"/>
              <a:t>Formar proporciones  para cada uno de los números proporcionales, de la siguiente manera: La cantidad N, es  a la sumatoria de los números proporcionales; como la incógnita es a cada índice.</a:t>
            </a:r>
          </a:p>
          <a:p>
            <a:pPr algn="just"/>
            <a:r>
              <a:rPr lang="es-MX" sz="2400" dirty="0"/>
              <a:t>	En nuestro caso sería:</a:t>
            </a:r>
          </a:p>
          <a:p>
            <a:endParaRPr lang="es-MX" dirty="0"/>
          </a:p>
        </p:txBody>
      </p:sp>
    </p:spTree>
    <p:extLst>
      <p:ext uri="{BB962C8B-B14F-4D97-AF65-F5344CB8AC3E}">
        <p14:creationId xmlns:p14="http://schemas.microsoft.com/office/powerpoint/2010/main" val="7640849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420837"/>
                <a:ext cx="10515600" cy="4756126"/>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s-MX" i="1">
                              <a:latin typeface="Cambria Math" panose="02040503050406030204" pitchFamily="18" charset="0"/>
                            </a:rPr>
                          </m:ctrlPr>
                        </m:fPr>
                        <m:num>
                          <m:r>
                            <a:rPr lang="es-ES" i="1">
                              <a:latin typeface="Cambria Math" panose="02040503050406030204" pitchFamily="18" charset="0"/>
                            </a:rPr>
                            <m:t>𝑁</m:t>
                          </m:r>
                        </m:num>
                        <m:den>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r>
                            <a:rPr lang="es-ES" i="1">
                              <a:latin typeface="Cambria Math" panose="02040503050406030204" pitchFamily="18" charset="0"/>
                            </a:rPr>
                            <m:t>+</m:t>
                          </m:r>
                          <m:r>
                            <a:rPr lang="es-ES" i="1">
                              <a:latin typeface="Cambria Math" panose="02040503050406030204" pitchFamily="18" charset="0"/>
                            </a:rPr>
                            <m:t>𝑐</m:t>
                          </m:r>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𝑥</m:t>
                          </m:r>
                        </m:num>
                        <m:den>
                          <m:r>
                            <a:rPr lang="es-ES" i="1">
                              <a:latin typeface="Cambria Math" panose="02040503050406030204" pitchFamily="18" charset="0"/>
                            </a:rPr>
                            <m:t>𝑎</m:t>
                          </m:r>
                        </m:den>
                      </m:f>
                      <m:r>
                        <a:rPr lang="es-ES" i="1">
                          <a:latin typeface="Cambria Math" panose="02040503050406030204" pitchFamily="18" charset="0"/>
                        </a:rPr>
                        <m:t>⇒  </m:t>
                      </m:r>
                      <m:r>
                        <a:rPr lang="es-ES" i="1">
                          <a:latin typeface="Cambria Math" panose="02040503050406030204" pitchFamily="18" charset="0"/>
                        </a:rPr>
                        <m:t>𝑥</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𝑁</m:t>
                          </m:r>
                          <m:r>
                            <a:rPr lang="es-ES" i="1">
                              <a:latin typeface="Cambria Math" panose="02040503050406030204" pitchFamily="18" charset="0"/>
                            </a:rPr>
                            <m:t>∗</m:t>
                          </m:r>
                          <m:r>
                            <a:rPr lang="es-ES" i="1">
                              <a:latin typeface="Cambria Math" panose="02040503050406030204" pitchFamily="18" charset="0"/>
                            </a:rPr>
                            <m:t>𝑎</m:t>
                          </m:r>
                        </m:num>
                        <m:den>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r>
                            <a:rPr lang="es-ES" i="1">
                              <a:latin typeface="Cambria Math" panose="02040503050406030204" pitchFamily="18" charset="0"/>
                            </a:rPr>
                            <m:t>+</m:t>
                          </m:r>
                          <m:r>
                            <a:rPr lang="es-ES" i="1">
                              <a:latin typeface="Cambria Math" panose="02040503050406030204" pitchFamily="18" charset="0"/>
                            </a:rPr>
                            <m:t>𝑐</m:t>
                          </m:r>
                        </m:den>
                      </m:f>
                    </m:oMath>
                  </m:oMathPara>
                </a14:m>
                <a:endParaRPr lang="es-MX" dirty="0" smtClean="0"/>
              </a:p>
              <a:p>
                <a:pPr marL="0" indent="0">
                  <a:buNone/>
                </a:pPr>
                <a:endParaRPr lang="es-MX" dirty="0"/>
              </a:p>
              <a:p>
                <a:pPr marL="0" indent="0">
                  <a:buNone/>
                </a:pPr>
                <a:endParaRPr lang="es-MX" dirty="0"/>
              </a:p>
              <a:p>
                <a:pPr marL="0" indent="0">
                  <a:buNone/>
                </a:pPr>
                <a14:m>
                  <m:oMathPara xmlns:m="http://schemas.openxmlformats.org/officeDocument/2006/math">
                    <m:oMathParaPr>
                      <m:jc m:val="centerGroup"/>
                    </m:oMathParaPr>
                    <m:oMath xmlns:m="http://schemas.openxmlformats.org/officeDocument/2006/math">
                      <m:f>
                        <m:fPr>
                          <m:ctrlPr>
                            <a:rPr lang="es-MX" i="1">
                              <a:latin typeface="Cambria Math" panose="02040503050406030204" pitchFamily="18" charset="0"/>
                            </a:rPr>
                          </m:ctrlPr>
                        </m:fPr>
                        <m:num>
                          <m:r>
                            <a:rPr lang="es-ES" i="1">
                              <a:latin typeface="Cambria Math" panose="02040503050406030204" pitchFamily="18" charset="0"/>
                            </a:rPr>
                            <m:t>𝑁</m:t>
                          </m:r>
                        </m:num>
                        <m:den>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r>
                            <a:rPr lang="es-ES" i="1">
                              <a:latin typeface="Cambria Math" panose="02040503050406030204" pitchFamily="18" charset="0"/>
                            </a:rPr>
                            <m:t>+</m:t>
                          </m:r>
                          <m:r>
                            <a:rPr lang="es-ES" i="1">
                              <a:latin typeface="Cambria Math" panose="02040503050406030204" pitchFamily="18" charset="0"/>
                            </a:rPr>
                            <m:t>𝑐</m:t>
                          </m:r>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𝑦</m:t>
                          </m:r>
                        </m:num>
                        <m:den>
                          <m:r>
                            <a:rPr lang="es-ES" i="1">
                              <a:latin typeface="Cambria Math" panose="02040503050406030204" pitchFamily="18" charset="0"/>
                            </a:rPr>
                            <m:t>𝑏</m:t>
                          </m:r>
                        </m:den>
                      </m:f>
                      <m:r>
                        <a:rPr lang="es-ES" i="1">
                          <a:latin typeface="Cambria Math" panose="02040503050406030204" pitchFamily="18" charset="0"/>
                        </a:rPr>
                        <m:t>⇒  </m:t>
                      </m:r>
                      <m:r>
                        <a:rPr lang="es-ES" i="1">
                          <a:latin typeface="Cambria Math" panose="02040503050406030204" pitchFamily="18" charset="0"/>
                        </a:rPr>
                        <m:t>𝑦</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𝑁</m:t>
                          </m:r>
                          <m:r>
                            <a:rPr lang="es-ES" i="1">
                              <a:latin typeface="Cambria Math" panose="02040503050406030204" pitchFamily="18" charset="0"/>
                            </a:rPr>
                            <m:t>∗</m:t>
                          </m:r>
                          <m:r>
                            <a:rPr lang="es-ES" i="1">
                              <a:latin typeface="Cambria Math" panose="02040503050406030204" pitchFamily="18" charset="0"/>
                            </a:rPr>
                            <m:t>𝑏</m:t>
                          </m:r>
                        </m:num>
                        <m:den>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r>
                            <a:rPr lang="es-ES" i="1">
                              <a:latin typeface="Cambria Math" panose="02040503050406030204" pitchFamily="18" charset="0"/>
                            </a:rPr>
                            <m:t>+</m:t>
                          </m:r>
                          <m:r>
                            <a:rPr lang="es-ES" i="1">
                              <a:latin typeface="Cambria Math" panose="02040503050406030204" pitchFamily="18" charset="0"/>
                            </a:rPr>
                            <m:t>𝑐</m:t>
                          </m:r>
                        </m:den>
                      </m:f>
                    </m:oMath>
                  </m:oMathPara>
                </a14:m>
                <a:endParaRPr lang="es-MX" dirty="0" smtClean="0"/>
              </a:p>
              <a:p>
                <a:pPr marL="0" indent="0">
                  <a:buNone/>
                </a:pPr>
                <a:endParaRPr lang="es-MX" dirty="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f>
                        <m:fPr>
                          <m:ctrlPr>
                            <a:rPr lang="es-MX" i="1">
                              <a:latin typeface="Cambria Math" panose="02040503050406030204" pitchFamily="18" charset="0"/>
                            </a:rPr>
                          </m:ctrlPr>
                        </m:fPr>
                        <m:num>
                          <m:r>
                            <a:rPr lang="es-ES" i="1">
                              <a:latin typeface="Cambria Math" panose="02040503050406030204" pitchFamily="18" charset="0"/>
                            </a:rPr>
                            <m:t>𝑁</m:t>
                          </m:r>
                        </m:num>
                        <m:den>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r>
                            <a:rPr lang="es-ES" i="1">
                              <a:latin typeface="Cambria Math" panose="02040503050406030204" pitchFamily="18" charset="0"/>
                            </a:rPr>
                            <m:t>+</m:t>
                          </m:r>
                          <m:r>
                            <a:rPr lang="es-ES" i="1">
                              <a:latin typeface="Cambria Math" panose="02040503050406030204" pitchFamily="18" charset="0"/>
                            </a:rPr>
                            <m:t>𝑐</m:t>
                          </m:r>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𝑧</m:t>
                          </m:r>
                        </m:num>
                        <m:den>
                          <m:r>
                            <a:rPr lang="es-ES" i="1">
                              <a:latin typeface="Cambria Math" panose="02040503050406030204" pitchFamily="18" charset="0"/>
                            </a:rPr>
                            <m:t>𝑐</m:t>
                          </m:r>
                        </m:den>
                      </m:f>
                      <m:r>
                        <a:rPr lang="es-ES" i="1">
                          <a:latin typeface="Cambria Math" panose="02040503050406030204" pitchFamily="18" charset="0"/>
                        </a:rPr>
                        <m:t>⇒  </m:t>
                      </m:r>
                      <m:r>
                        <a:rPr lang="es-ES" i="1">
                          <a:latin typeface="Cambria Math" panose="02040503050406030204" pitchFamily="18" charset="0"/>
                        </a:rPr>
                        <m:t>𝑧</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𝑁</m:t>
                          </m:r>
                          <m:r>
                            <a:rPr lang="es-ES" i="1">
                              <a:latin typeface="Cambria Math" panose="02040503050406030204" pitchFamily="18" charset="0"/>
                            </a:rPr>
                            <m:t>∗</m:t>
                          </m:r>
                          <m:r>
                            <a:rPr lang="es-ES" i="1">
                              <a:latin typeface="Cambria Math" panose="02040503050406030204" pitchFamily="18" charset="0"/>
                            </a:rPr>
                            <m:t>𝑐</m:t>
                          </m:r>
                        </m:num>
                        <m:den>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r>
                            <a:rPr lang="es-ES" i="1">
                              <a:latin typeface="Cambria Math" panose="02040503050406030204" pitchFamily="18" charset="0"/>
                            </a:rPr>
                            <m:t>+</m:t>
                          </m:r>
                          <m:r>
                            <a:rPr lang="es-ES" i="1">
                              <a:latin typeface="Cambria Math" panose="02040503050406030204" pitchFamily="18" charset="0"/>
                            </a:rPr>
                            <m:t>𝑐</m:t>
                          </m:r>
                        </m:den>
                      </m:f>
                    </m:oMath>
                  </m:oMathPara>
                </a14:m>
                <a:endParaRPr lang="es-MX" dirty="0"/>
              </a:p>
              <a:p>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420837"/>
                <a:ext cx="10515600" cy="4756126"/>
              </a:xfr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5905964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a:t>
            </a:r>
            <a:endParaRPr lang="es-MX" dirty="0"/>
          </a:p>
        </p:txBody>
      </p:sp>
      <p:sp>
        <p:nvSpPr>
          <p:cNvPr id="3" name="Marcador de contenido 2"/>
          <p:cNvSpPr>
            <a:spLocks noGrp="1"/>
          </p:cNvSpPr>
          <p:nvPr>
            <p:ph idx="1"/>
          </p:nvPr>
        </p:nvSpPr>
        <p:spPr/>
        <p:txBody>
          <a:bodyPr>
            <a:normAutofit fontScale="85000" lnSpcReduction="20000"/>
          </a:bodyPr>
          <a:lstStyle/>
          <a:p>
            <a:pPr algn="ctr"/>
            <a:r>
              <a:rPr lang="es-MX" b="1" dirty="0"/>
              <a:t>“Repartir  la cantidad de 1000 euros, en tres partes que sean directamente proporcionales a los números 2, 3, y 5”.</a:t>
            </a:r>
          </a:p>
          <a:p>
            <a:endParaRPr lang="es-MX" b="1" dirty="0"/>
          </a:p>
          <a:p>
            <a:r>
              <a:rPr lang="es-MX" b="1" dirty="0"/>
              <a:t>Solución:</a:t>
            </a:r>
          </a:p>
          <a:p>
            <a:pPr algn="just"/>
            <a:r>
              <a:rPr lang="es-MX" dirty="0"/>
              <a:t>La cantidad a repartir es </a:t>
            </a:r>
            <a:r>
              <a:rPr lang="es-MX" b="1" dirty="0"/>
              <a:t>N = 1000</a:t>
            </a:r>
            <a:r>
              <a:rPr lang="es-MX" dirty="0"/>
              <a:t> euros</a:t>
            </a:r>
          </a:p>
          <a:p>
            <a:pPr algn="just"/>
            <a:r>
              <a:rPr lang="es-MX" dirty="0"/>
              <a:t>Llamemos “</a:t>
            </a:r>
            <a:r>
              <a:rPr lang="es-MX" b="1" dirty="0"/>
              <a:t>x</a:t>
            </a:r>
            <a:r>
              <a:rPr lang="es-MX" dirty="0"/>
              <a:t>”, “</a:t>
            </a:r>
            <a:r>
              <a:rPr lang="es-MX" b="1" dirty="0"/>
              <a:t>y</a:t>
            </a:r>
            <a:r>
              <a:rPr lang="es-MX" dirty="0"/>
              <a:t>”, “</a:t>
            </a:r>
            <a:r>
              <a:rPr lang="es-MX" b="1" dirty="0"/>
              <a:t>z</a:t>
            </a:r>
            <a:r>
              <a:rPr lang="es-MX" dirty="0"/>
              <a:t>” las partes buscadas.  Como estos números deben de ser directamente proporcionales a los números </a:t>
            </a:r>
            <a:r>
              <a:rPr lang="es-MX" b="1" dirty="0"/>
              <a:t>2</a:t>
            </a:r>
            <a:r>
              <a:rPr lang="es-MX" dirty="0"/>
              <a:t>, </a:t>
            </a:r>
            <a:r>
              <a:rPr lang="es-MX" b="1" dirty="0"/>
              <a:t>3</a:t>
            </a:r>
            <a:r>
              <a:rPr lang="es-MX" dirty="0"/>
              <a:t>, y </a:t>
            </a:r>
            <a:r>
              <a:rPr lang="es-MX" b="1" dirty="0"/>
              <a:t>5</a:t>
            </a:r>
            <a:r>
              <a:rPr lang="es-MX" dirty="0"/>
              <a:t>; el cociente debe de ser constante, por consiguiente vamos a formar la proporción.</a:t>
            </a:r>
          </a:p>
          <a:p>
            <a:r>
              <a:rPr lang="es-MX" dirty="0"/>
              <a:t>Sumamos los números proporcionales:</a:t>
            </a:r>
          </a:p>
          <a:p>
            <a:r>
              <a:rPr lang="es-MX" b="1" dirty="0"/>
              <a:t>S</a:t>
            </a:r>
            <a:r>
              <a:rPr lang="es-MX" dirty="0"/>
              <a:t> = 2 + 3 + 5 = </a:t>
            </a:r>
            <a:r>
              <a:rPr lang="es-MX" b="1" dirty="0"/>
              <a:t>10</a:t>
            </a:r>
          </a:p>
          <a:p>
            <a:endParaRPr lang="es-MX" b="1" dirty="0"/>
          </a:p>
          <a:p>
            <a:r>
              <a:rPr lang="es-MX" dirty="0"/>
              <a:t>Luego, formamos la proporción para cada uno de los números proporcionales</a:t>
            </a:r>
            <a:r>
              <a:rPr lang="es-MX" dirty="0" smtClean="0"/>
              <a:t>.</a:t>
            </a:r>
            <a:endParaRPr lang="es-MX" dirty="0"/>
          </a:p>
        </p:txBody>
      </p:sp>
    </p:spTree>
    <p:extLst>
      <p:ext uri="{BB962C8B-B14F-4D97-AF65-F5344CB8AC3E}">
        <p14:creationId xmlns:p14="http://schemas.microsoft.com/office/powerpoint/2010/main" val="21894352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575582"/>
                <a:ext cx="10515600" cy="4601381"/>
              </a:xfrm>
            </p:spPr>
            <p:txBody>
              <a:bodyPr/>
              <a:lstStyle/>
              <a:p>
                <a:pPr marL="0" indent="0" algn="ctr">
                  <a:buNone/>
                </a:pPr>
                <a14:m>
                  <m:oMath xmlns:m="http://schemas.openxmlformats.org/officeDocument/2006/math">
                    <m:f>
                      <m:fPr>
                        <m:ctrlPr>
                          <a:rPr lang="es-MX" sz="3600" i="1">
                            <a:latin typeface="Cambria Math" panose="02040503050406030204" pitchFamily="18" charset="0"/>
                          </a:rPr>
                        </m:ctrlPr>
                      </m:fPr>
                      <m:num>
                        <m:r>
                          <a:rPr lang="es-ES" sz="3600" i="1">
                            <a:latin typeface="Cambria Math" panose="02040503050406030204" pitchFamily="18" charset="0"/>
                          </a:rPr>
                          <m:t>1000</m:t>
                        </m:r>
                      </m:num>
                      <m:den>
                        <m:r>
                          <a:rPr lang="es-ES" sz="3600" i="1">
                            <a:latin typeface="Cambria Math" panose="02040503050406030204" pitchFamily="18" charset="0"/>
                          </a:rPr>
                          <m:t>10</m:t>
                        </m:r>
                      </m:den>
                    </m:f>
                    <m:r>
                      <a:rPr lang="es-ES" sz="3600" i="1">
                        <a:latin typeface="Cambria Math" panose="02040503050406030204" pitchFamily="18" charset="0"/>
                      </a:rPr>
                      <m:t>=</m:t>
                    </m:r>
                    <m:f>
                      <m:fPr>
                        <m:ctrlPr>
                          <a:rPr lang="es-ES" sz="3600" i="1">
                            <a:latin typeface="Cambria Math" panose="02040503050406030204" pitchFamily="18" charset="0"/>
                          </a:rPr>
                        </m:ctrlPr>
                      </m:fPr>
                      <m:num>
                        <m:r>
                          <a:rPr lang="es-ES" sz="3600" i="1">
                            <a:latin typeface="Cambria Math" panose="02040503050406030204" pitchFamily="18" charset="0"/>
                          </a:rPr>
                          <m:t>𝑥</m:t>
                        </m:r>
                      </m:num>
                      <m:den>
                        <m:r>
                          <a:rPr lang="es-ES" sz="3600" i="1">
                            <a:latin typeface="Cambria Math" panose="02040503050406030204" pitchFamily="18" charset="0"/>
                          </a:rPr>
                          <m:t>2</m:t>
                        </m:r>
                      </m:den>
                    </m:f>
                    <m:r>
                      <a:rPr lang="es-ES" sz="3600" i="1">
                        <a:latin typeface="Cambria Math" panose="02040503050406030204" pitchFamily="18" charset="0"/>
                      </a:rPr>
                      <m:t>⇒  </m:t>
                    </m:r>
                    <m:r>
                      <a:rPr lang="es-ES" sz="3600" i="1">
                        <a:latin typeface="Cambria Math" panose="02040503050406030204" pitchFamily="18" charset="0"/>
                      </a:rPr>
                      <m:t>𝑥</m:t>
                    </m:r>
                    <m:r>
                      <a:rPr lang="es-ES" sz="3600" i="1">
                        <a:latin typeface="Cambria Math" panose="02040503050406030204" pitchFamily="18" charset="0"/>
                      </a:rPr>
                      <m:t>=</m:t>
                    </m:r>
                    <m:f>
                      <m:fPr>
                        <m:ctrlPr>
                          <a:rPr lang="es-ES" sz="3600" i="1">
                            <a:latin typeface="Cambria Math" panose="02040503050406030204" pitchFamily="18" charset="0"/>
                          </a:rPr>
                        </m:ctrlPr>
                      </m:fPr>
                      <m:num>
                        <m:r>
                          <a:rPr lang="es-ES" sz="3600" i="1">
                            <a:latin typeface="Cambria Math" panose="02040503050406030204" pitchFamily="18" charset="0"/>
                          </a:rPr>
                          <m:t>1000 ∗ 2</m:t>
                        </m:r>
                      </m:num>
                      <m:den>
                        <m:r>
                          <a:rPr lang="es-ES" sz="3600" i="1">
                            <a:latin typeface="Cambria Math" panose="02040503050406030204" pitchFamily="18" charset="0"/>
                          </a:rPr>
                          <m:t>10</m:t>
                        </m:r>
                      </m:den>
                    </m:f>
                  </m:oMath>
                </a14:m>
                <a:r>
                  <a:rPr lang="es-MX" sz="3600" dirty="0"/>
                  <a:t> </a:t>
                </a:r>
                <a14:m>
                  <m:oMath xmlns:m="http://schemas.openxmlformats.org/officeDocument/2006/math">
                    <m:r>
                      <a:rPr lang="es-ES" sz="3600" i="1">
                        <a:latin typeface="Cambria Math" panose="02040503050406030204" pitchFamily="18" charset="0"/>
                      </a:rPr>
                      <m:t>⇒   </m:t>
                    </m:r>
                    <m:r>
                      <a:rPr lang="es-ES" sz="3600" i="1">
                        <a:latin typeface="Cambria Math" panose="02040503050406030204" pitchFamily="18" charset="0"/>
                      </a:rPr>
                      <m:t>𝑥</m:t>
                    </m:r>
                    <m:r>
                      <a:rPr lang="es-ES" sz="3600" i="1">
                        <a:latin typeface="Cambria Math" panose="02040503050406030204" pitchFamily="18" charset="0"/>
                      </a:rPr>
                      <m:t>=200 </m:t>
                    </m:r>
                    <m:r>
                      <a:rPr lang="es-ES" sz="3600" i="1">
                        <a:latin typeface="Cambria Math" panose="02040503050406030204" pitchFamily="18" charset="0"/>
                      </a:rPr>
                      <m:t>𝑒𝑢𝑟𝑜𝑠</m:t>
                    </m:r>
                  </m:oMath>
                </a14:m>
                <a:r>
                  <a:rPr lang="es-MX" sz="3600" dirty="0"/>
                  <a:t>  </a:t>
                </a:r>
              </a:p>
              <a:p>
                <a:pPr marL="0" indent="0" algn="ctr">
                  <a:buNone/>
                </a:pPr>
                <a:endParaRPr lang="es-ES" sz="3600" dirty="0"/>
              </a:p>
              <a:p>
                <a:pPr marL="0" indent="0" algn="ctr">
                  <a:buNone/>
                </a:pPr>
                <a14:m>
                  <m:oMath xmlns:m="http://schemas.openxmlformats.org/officeDocument/2006/math">
                    <m:f>
                      <m:fPr>
                        <m:ctrlPr>
                          <a:rPr lang="es-MX" sz="3600" i="1">
                            <a:latin typeface="Cambria Math" panose="02040503050406030204" pitchFamily="18" charset="0"/>
                          </a:rPr>
                        </m:ctrlPr>
                      </m:fPr>
                      <m:num>
                        <m:r>
                          <a:rPr lang="es-ES" sz="3600" i="1">
                            <a:latin typeface="Cambria Math" panose="02040503050406030204" pitchFamily="18" charset="0"/>
                          </a:rPr>
                          <m:t>1000</m:t>
                        </m:r>
                      </m:num>
                      <m:den>
                        <m:r>
                          <a:rPr lang="es-ES" sz="3600" i="1">
                            <a:latin typeface="Cambria Math" panose="02040503050406030204" pitchFamily="18" charset="0"/>
                          </a:rPr>
                          <m:t>10</m:t>
                        </m:r>
                      </m:den>
                    </m:f>
                    <m:r>
                      <a:rPr lang="es-ES" sz="3600" i="1">
                        <a:latin typeface="Cambria Math" panose="02040503050406030204" pitchFamily="18" charset="0"/>
                      </a:rPr>
                      <m:t>=</m:t>
                    </m:r>
                    <m:f>
                      <m:fPr>
                        <m:ctrlPr>
                          <a:rPr lang="es-ES" sz="3600" i="1">
                            <a:latin typeface="Cambria Math" panose="02040503050406030204" pitchFamily="18" charset="0"/>
                          </a:rPr>
                        </m:ctrlPr>
                      </m:fPr>
                      <m:num>
                        <m:r>
                          <a:rPr lang="es-ES" sz="3600" i="1">
                            <a:latin typeface="Cambria Math" panose="02040503050406030204" pitchFamily="18" charset="0"/>
                          </a:rPr>
                          <m:t>𝑦</m:t>
                        </m:r>
                      </m:num>
                      <m:den>
                        <m:r>
                          <a:rPr lang="es-ES" sz="3600" i="1">
                            <a:latin typeface="Cambria Math" panose="02040503050406030204" pitchFamily="18" charset="0"/>
                          </a:rPr>
                          <m:t>3</m:t>
                        </m:r>
                      </m:den>
                    </m:f>
                    <m:r>
                      <a:rPr lang="es-ES" sz="3600" i="1">
                        <a:latin typeface="Cambria Math" panose="02040503050406030204" pitchFamily="18" charset="0"/>
                      </a:rPr>
                      <m:t>⇒  </m:t>
                    </m:r>
                    <m:r>
                      <a:rPr lang="es-ES" sz="3600" i="1">
                        <a:latin typeface="Cambria Math" panose="02040503050406030204" pitchFamily="18" charset="0"/>
                      </a:rPr>
                      <m:t>𝑦</m:t>
                    </m:r>
                    <m:r>
                      <a:rPr lang="es-ES" sz="3600" i="1">
                        <a:latin typeface="Cambria Math" panose="02040503050406030204" pitchFamily="18" charset="0"/>
                      </a:rPr>
                      <m:t>=</m:t>
                    </m:r>
                    <m:f>
                      <m:fPr>
                        <m:ctrlPr>
                          <a:rPr lang="es-ES" sz="3600" i="1">
                            <a:latin typeface="Cambria Math" panose="02040503050406030204" pitchFamily="18" charset="0"/>
                          </a:rPr>
                        </m:ctrlPr>
                      </m:fPr>
                      <m:num>
                        <m:r>
                          <a:rPr lang="es-ES" sz="3600" i="1">
                            <a:latin typeface="Cambria Math" panose="02040503050406030204" pitchFamily="18" charset="0"/>
                          </a:rPr>
                          <m:t>1000 ∗3</m:t>
                        </m:r>
                      </m:num>
                      <m:den>
                        <m:r>
                          <a:rPr lang="es-ES" sz="3600" i="1">
                            <a:latin typeface="Cambria Math" panose="02040503050406030204" pitchFamily="18" charset="0"/>
                          </a:rPr>
                          <m:t>10</m:t>
                        </m:r>
                      </m:den>
                    </m:f>
                  </m:oMath>
                </a14:m>
                <a:r>
                  <a:rPr lang="es-MX" sz="3600" dirty="0"/>
                  <a:t> </a:t>
                </a:r>
                <a14:m>
                  <m:oMath xmlns:m="http://schemas.openxmlformats.org/officeDocument/2006/math">
                    <m:r>
                      <a:rPr lang="es-ES" sz="3600" i="1">
                        <a:latin typeface="Cambria Math" panose="02040503050406030204" pitchFamily="18" charset="0"/>
                      </a:rPr>
                      <m:t>⇒   </m:t>
                    </m:r>
                    <m:r>
                      <a:rPr lang="es-ES" sz="3600" i="1">
                        <a:latin typeface="Cambria Math" panose="02040503050406030204" pitchFamily="18" charset="0"/>
                      </a:rPr>
                      <m:t>𝑦</m:t>
                    </m:r>
                    <m:r>
                      <a:rPr lang="es-ES" sz="3600" i="1">
                        <a:latin typeface="Cambria Math" panose="02040503050406030204" pitchFamily="18" charset="0"/>
                      </a:rPr>
                      <m:t>=300 </m:t>
                    </m:r>
                    <m:r>
                      <a:rPr lang="es-ES" sz="3600" i="1">
                        <a:latin typeface="Cambria Math" panose="02040503050406030204" pitchFamily="18" charset="0"/>
                      </a:rPr>
                      <m:t>𝑒𝑢𝑟𝑜𝑠</m:t>
                    </m:r>
                  </m:oMath>
                </a14:m>
                <a:r>
                  <a:rPr lang="es-MX" sz="3600" dirty="0"/>
                  <a:t> </a:t>
                </a:r>
              </a:p>
              <a:p>
                <a:pPr marL="0" indent="0" algn="ctr">
                  <a:buNone/>
                </a:pPr>
                <a:endParaRPr lang="es-ES" sz="3600" dirty="0"/>
              </a:p>
              <a:p>
                <a:pPr marL="0" indent="0" algn="ctr">
                  <a:buNone/>
                </a:pPr>
                <a14:m>
                  <m:oMath xmlns:m="http://schemas.openxmlformats.org/officeDocument/2006/math">
                    <m:f>
                      <m:fPr>
                        <m:ctrlPr>
                          <a:rPr lang="es-MX" sz="3600" i="1">
                            <a:latin typeface="Cambria Math" panose="02040503050406030204" pitchFamily="18" charset="0"/>
                          </a:rPr>
                        </m:ctrlPr>
                      </m:fPr>
                      <m:num>
                        <m:r>
                          <a:rPr lang="es-ES" sz="3600" i="1">
                            <a:latin typeface="Cambria Math" panose="02040503050406030204" pitchFamily="18" charset="0"/>
                          </a:rPr>
                          <m:t>1000</m:t>
                        </m:r>
                      </m:num>
                      <m:den>
                        <m:r>
                          <a:rPr lang="es-ES" sz="3600" i="1">
                            <a:latin typeface="Cambria Math" panose="02040503050406030204" pitchFamily="18" charset="0"/>
                          </a:rPr>
                          <m:t>10</m:t>
                        </m:r>
                      </m:den>
                    </m:f>
                    <m:r>
                      <a:rPr lang="es-ES" sz="3600" i="1">
                        <a:latin typeface="Cambria Math" panose="02040503050406030204" pitchFamily="18" charset="0"/>
                      </a:rPr>
                      <m:t>=</m:t>
                    </m:r>
                    <m:f>
                      <m:fPr>
                        <m:ctrlPr>
                          <a:rPr lang="es-ES" sz="3600" i="1">
                            <a:latin typeface="Cambria Math" panose="02040503050406030204" pitchFamily="18" charset="0"/>
                          </a:rPr>
                        </m:ctrlPr>
                      </m:fPr>
                      <m:num>
                        <m:r>
                          <a:rPr lang="es-ES" sz="3600" i="1">
                            <a:latin typeface="Cambria Math" panose="02040503050406030204" pitchFamily="18" charset="0"/>
                          </a:rPr>
                          <m:t>𝑧</m:t>
                        </m:r>
                      </m:num>
                      <m:den>
                        <m:r>
                          <a:rPr lang="es-ES" sz="3600" i="1">
                            <a:latin typeface="Cambria Math" panose="02040503050406030204" pitchFamily="18" charset="0"/>
                          </a:rPr>
                          <m:t>5</m:t>
                        </m:r>
                      </m:den>
                    </m:f>
                    <m:r>
                      <a:rPr lang="es-ES" sz="3600" i="1">
                        <a:latin typeface="Cambria Math" panose="02040503050406030204" pitchFamily="18" charset="0"/>
                      </a:rPr>
                      <m:t>⇒  </m:t>
                    </m:r>
                    <m:r>
                      <a:rPr lang="es-ES" sz="3600" i="1">
                        <a:latin typeface="Cambria Math" panose="02040503050406030204" pitchFamily="18" charset="0"/>
                      </a:rPr>
                      <m:t>𝑧</m:t>
                    </m:r>
                    <m:r>
                      <a:rPr lang="es-ES" sz="3600" i="1">
                        <a:latin typeface="Cambria Math" panose="02040503050406030204" pitchFamily="18" charset="0"/>
                      </a:rPr>
                      <m:t>=</m:t>
                    </m:r>
                    <m:f>
                      <m:fPr>
                        <m:ctrlPr>
                          <a:rPr lang="es-ES" sz="3600" i="1">
                            <a:latin typeface="Cambria Math" panose="02040503050406030204" pitchFamily="18" charset="0"/>
                          </a:rPr>
                        </m:ctrlPr>
                      </m:fPr>
                      <m:num>
                        <m:r>
                          <a:rPr lang="es-ES" sz="3600" i="1">
                            <a:latin typeface="Cambria Math" panose="02040503050406030204" pitchFamily="18" charset="0"/>
                          </a:rPr>
                          <m:t>1000 ∗5</m:t>
                        </m:r>
                      </m:num>
                      <m:den>
                        <m:r>
                          <a:rPr lang="es-ES" sz="3600" i="1">
                            <a:latin typeface="Cambria Math" panose="02040503050406030204" pitchFamily="18" charset="0"/>
                          </a:rPr>
                          <m:t>10</m:t>
                        </m:r>
                      </m:den>
                    </m:f>
                  </m:oMath>
                </a14:m>
                <a:r>
                  <a:rPr lang="es-MX" sz="3600" dirty="0"/>
                  <a:t> </a:t>
                </a:r>
                <a14:m>
                  <m:oMath xmlns:m="http://schemas.openxmlformats.org/officeDocument/2006/math">
                    <m:r>
                      <a:rPr lang="es-ES" sz="3600" i="1">
                        <a:latin typeface="Cambria Math" panose="02040503050406030204" pitchFamily="18" charset="0"/>
                      </a:rPr>
                      <m:t>⇒   </m:t>
                    </m:r>
                    <m:r>
                      <a:rPr lang="es-ES" sz="3600" i="1">
                        <a:latin typeface="Cambria Math" panose="02040503050406030204" pitchFamily="18" charset="0"/>
                      </a:rPr>
                      <m:t>𝑧</m:t>
                    </m:r>
                    <m:r>
                      <a:rPr lang="es-ES" sz="3600" i="1">
                        <a:latin typeface="Cambria Math" panose="02040503050406030204" pitchFamily="18" charset="0"/>
                      </a:rPr>
                      <m:t>=500 </m:t>
                    </m:r>
                    <m:r>
                      <a:rPr lang="es-ES" sz="3600" i="1">
                        <a:latin typeface="Cambria Math" panose="02040503050406030204" pitchFamily="18" charset="0"/>
                      </a:rPr>
                      <m:t>𝑒𝑢𝑟𝑜𝑠</m:t>
                    </m:r>
                  </m:oMath>
                </a14:m>
                <a:r>
                  <a:rPr lang="es-MX" sz="3600" dirty="0"/>
                  <a:t> </a:t>
                </a:r>
              </a:p>
              <a:p>
                <a:pPr marL="0" indent="0">
                  <a:buNone/>
                </a:pP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575582"/>
                <a:ext cx="10515600" cy="4601381"/>
              </a:xfr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389146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Método de Reducción a la Unidad</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3749239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Método de Reducción a la Unidad</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Este método consiste en seguir el siguiente procedimiento:</a:t>
                </a:r>
              </a:p>
              <a:p>
                <a:pPr marL="514350" indent="-514350">
                  <a:buFont typeface="+mj-lt"/>
                  <a:buAutoNum type="arabicPeriod"/>
                </a:pPr>
                <a:r>
                  <a:rPr lang="es-MX" dirty="0"/>
                  <a:t>Sumar los números proporcionales.</a:t>
                </a:r>
              </a:p>
              <a:p>
                <a:pPr marL="0" indent="0">
                  <a:buNone/>
                </a:pPr>
                <a:r>
                  <a:rPr lang="es-MX" dirty="0"/>
                  <a:t>		</a:t>
                </a:r>
                <a:r>
                  <a:rPr lang="es-MX" b="1" dirty="0"/>
                  <a:t>a  +  b  +  c</a:t>
                </a:r>
              </a:p>
              <a:p>
                <a:pPr marL="514350" indent="-514350">
                  <a:buFont typeface="+mj-lt"/>
                  <a:buAutoNum type="arabicPeriod" startAt="2"/>
                </a:pPr>
                <a:r>
                  <a:rPr lang="es-MX" dirty="0"/>
                  <a:t>Determinar la constante de proporcionalidad.</a:t>
                </a:r>
              </a:p>
              <a:p>
                <a:pPr marL="0" indent="0">
                  <a:buNone/>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𝒌</m:t>
                      </m:r>
                      <m:r>
                        <a:rPr lang="es-ES" b="1" i="1">
                          <a:latin typeface="Cambria Math" panose="02040503050406030204" pitchFamily="18" charset="0"/>
                        </a:rPr>
                        <m:t>=</m:t>
                      </m:r>
                      <m:f>
                        <m:fPr>
                          <m:ctrlPr>
                            <a:rPr lang="es-ES" b="1" i="1">
                              <a:latin typeface="Cambria Math" panose="02040503050406030204" pitchFamily="18" charset="0"/>
                            </a:rPr>
                          </m:ctrlPr>
                        </m:fPr>
                        <m:num>
                          <m:r>
                            <a:rPr lang="es-ES" b="1" i="1">
                              <a:latin typeface="Cambria Math" panose="02040503050406030204" pitchFamily="18" charset="0"/>
                            </a:rPr>
                            <m:t>𝑵</m:t>
                          </m:r>
                        </m:num>
                        <m:den>
                          <m:r>
                            <a:rPr lang="es-ES" b="1" i="1">
                              <a:latin typeface="Cambria Math" panose="02040503050406030204" pitchFamily="18" charset="0"/>
                            </a:rPr>
                            <m:t>𝒂</m:t>
                          </m:r>
                          <m:r>
                            <a:rPr lang="es-ES" b="1" i="1">
                              <a:latin typeface="Cambria Math" panose="02040503050406030204" pitchFamily="18" charset="0"/>
                            </a:rPr>
                            <m:t>+</m:t>
                          </m:r>
                          <m:r>
                            <a:rPr lang="es-ES" b="1" i="1">
                              <a:latin typeface="Cambria Math" panose="02040503050406030204" pitchFamily="18" charset="0"/>
                            </a:rPr>
                            <m:t>𝒃</m:t>
                          </m:r>
                          <m:r>
                            <a:rPr lang="es-ES" b="1" i="1">
                              <a:latin typeface="Cambria Math" panose="02040503050406030204" pitchFamily="18" charset="0"/>
                            </a:rPr>
                            <m:t>+</m:t>
                          </m:r>
                          <m:r>
                            <a:rPr lang="es-ES" b="1" i="1">
                              <a:latin typeface="Cambria Math" panose="02040503050406030204" pitchFamily="18" charset="0"/>
                            </a:rPr>
                            <m:t>𝒄</m:t>
                          </m:r>
                        </m:den>
                      </m:f>
                    </m:oMath>
                  </m:oMathPara>
                </a14:m>
                <a:endParaRPr lang="es-MX" b="1" dirty="0"/>
              </a:p>
              <a:p>
                <a:pPr marL="514350" indent="-514350">
                  <a:buFont typeface="+mj-lt"/>
                  <a:buAutoNum type="arabicPeriod" startAt="3"/>
                </a:pPr>
                <a:r>
                  <a:rPr lang="es-MX" b="1" u="sng" dirty="0"/>
                  <a:t>Multiplicar la constante de proporcionalidad, por cada uno de los números proporcionales</a:t>
                </a:r>
                <a:r>
                  <a:rPr lang="es-MX" dirty="0"/>
                  <a:t>, y el resultado es el cociente de reparto, o la cantidad que corresponde a cada uno.</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754"/>
                </a:stretch>
              </a:blipFill>
            </p:spPr>
            <p:txBody>
              <a:bodyPr/>
              <a:lstStyle/>
              <a:p>
                <a:r>
                  <a:rPr lang="es-MX">
                    <a:noFill/>
                  </a:rPr>
                  <a:t> </a:t>
                </a:r>
              </a:p>
            </p:txBody>
          </p:sp>
        </mc:Fallback>
      </mc:AlternateContent>
    </p:spTree>
    <p:extLst>
      <p:ext uri="{BB962C8B-B14F-4D97-AF65-F5344CB8AC3E}">
        <p14:creationId xmlns:p14="http://schemas.microsoft.com/office/powerpoint/2010/main" val="8675892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a:t>
            </a:r>
            <a:endParaRPr lang="es-MX" dirty="0"/>
          </a:p>
        </p:txBody>
      </p:sp>
      <p:sp>
        <p:nvSpPr>
          <p:cNvPr id="3" name="Marcador de contenido 2"/>
          <p:cNvSpPr>
            <a:spLocks noGrp="1"/>
          </p:cNvSpPr>
          <p:nvPr>
            <p:ph idx="1"/>
          </p:nvPr>
        </p:nvSpPr>
        <p:spPr/>
        <p:txBody>
          <a:bodyPr>
            <a:normAutofit lnSpcReduction="10000"/>
          </a:bodyPr>
          <a:lstStyle/>
          <a:p>
            <a:pPr algn="ctr"/>
            <a:r>
              <a:rPr lang="es-MX" b="1" dirty="0"/>
              <a:t>“Repartir  la cantidad de 1000 euros, en tres partes que sean directamente proporcionales a los números 2, 3, y 5”.</a:t>
            </a:r>
          </a:p>
          <a:p>
            <a:endParaRPr lang="es-MX" b="1" dirty="0"/>
          </a:p>
          <a:p>
            <a:pPr marL="0" indent="0">
              <a:buNone/>
            </a:pPr>
            <a:r>
              <a:rPr lang="es-MX" b="1" dirty="0"/>
              <a:t>Solución:</a:t>
            </a:r>
          </a:p>
          <a:p>
            <a:pPr marL="742950" indent="-742950">
              <a:buFont typeface="+mj-lt"/>
              <a:buAutoNum type="arabicPeriod"/>
            </a:pPr>
            <a:r>
              <a:rPr lang="es-MX" dirty="0"/>
              <a:t>La cantidad a repartir es </a:t>
            </a:r>
            <a:r>
              <a:rPr lang="es-MX" b="1" dirty="0"/>
              <a:t>N = 1000</a:t>
            </a:r>
            <a:r>
              <a:rPr lang="es-MX" dirty="0"/>
              <a:t> euros</a:t>
            </a:r>
          </a:p>
          <a:p>
            <a:pPr marL="742950" indent="-742950">
              <a:buFont typeface="+mj-lt"/>
              <a:buAutoNum type="arabicPeriod"/>
            </a:pPr>
            <a:r>
              <a:rPr lang="es-MX" dirty="0"/>
              <a:t>Sumamos los números proporcionales:</a:t>
            </a:r>
          </a:p>
          <a:p>
            <a:pPr marL="0" indent="0">
              <a:buNone/>
            </a:pPr>
            <a:r>
              <a:rPr lang="es-MX" dirty="0"/>
              <a:t>			S = 2 + 3 + 5 = 10</a:t>
            </a:r>
          </a:p>
          <a:p>
            <a:endParaRPr lang="es-MX" b="1" dirty="0"/>
          </a:p>
          <a:p>
            <a:pPr marL="742950" indent="-742950">
              <a:buFont typeface="+mj-lt"/>
              <a:buAutoNum type="arabicPeriod" startAt="3"/>
            </a:pPr>
            <a:r>
              <a:rPr lang="es-MX" dirty="0"/>
              <a:t>Determinamos la constante de proporcionalidad:</a:t>
            </a:r>
          </a:p>
          <a:p>
            <a:endParaRPr lang="es-MX" dirty="0"/>
          </a:p>
        </p:txBody>
      </p:sp>
    </p:spTree>
    <p:extLst>
      <p:ext uri="{BB962C8B-B14F-4D97-AF65-F5344CB8AC3E}">
        <p14:creationId xmlns:p14="http://schemas.microsoft.com/office/powerpoint/2010/main" val="23905351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618978"/>
                <a:ext cx="10515600" cy="569741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𝑘</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1000</m:t>
                          </m:r>
                        </m:num>
                        <m:den>
                          <m:r>
                            <a:rPr lang="es-ES" i="1">
                              <a:latin typeface="Cambria Math" panose="02040503050406030204" pitchFamily="18" charset="0"/>
                            </a:rPr>
                            <m:t>2+3+5</m:t>
                          </m:r>
                        </m:den>
                      </m:f>
                      <m:r>
                        <a:rPr lang="es-ES" i="1">
                          <a:latin typeface="Cambria Math" panose="02040503050406030204" pitchFamily="18" charset="0"/>
                        </a:rPr>
                        <m:t> ⇒</m:t>
                      </m:r>
                      <m:r>
                        <a:rPr lang="es-ES" i="1">
                          <a:latin typeface="Cambria Math" panose="02040503050406030204" pitchFamily="18" charset="0"/>
                        </a:rPr>
                        <m:t>𝑘</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1000</m:t>
                          </m:r>
                        </m:num>
                        <m:den>
                          <m:r>
                            <a:rPr lang="es-ES" i="1">
                              <a:latin typeface="Cambria Math" panose="02040503050406030204" pitchFamily="18" charset="0"/>
                            </a:rPr>
                            <m:t>10</m:t>
                          </m:r>
                        </m:den>
                      </m:f>
                      <m:r>
                        <a:rPr lang="es-ES" i="1">
                          <a:latin typeface="Cambria Math" panose="02040503050406030204" pitchFamily="18" charset="0"/>
                        </a:rPr>
                        <m:t> ⇒</m:t>
                      </m:r>
                      <m:r>
                        <a:rPr lang="es-ES" i="1">
                          <a:latin typeface="Cambria Math" panose="02040503050406030204" pitchFamily="18" charset="0"/>
                        </a:rPr>
                        <m:t>𝑘</m:t>
                      </m:r>
                      <m:r>
                        <a:rPr lang="es-ES" i="1">
                          <a:latin typeface="Cambria Math" panose="02040503050406030204" pitchFamily="18" charset="0"/>
                        </a:rPr>
                        <m:t>=100</m:t>
                      </m:r>
                    </m:oMath>
                  </m:oMathPara>
                </a14:m>
                <a:endParaRPr lang="es-MX" dirty="0"/>
              </a:p>
              <a:p>
                <a:r>
                  <a:rPr lang="es-MX" dirty="0"/>
                  <a:t>Luego multiplicamos la constante de proporcionalidad, por cada uno de los números proporcionales; con lo cual hallaremos las cantidades  que corresponde a cada uno.</a:t>
                </a:r>
              </a:p>
              <a:p>
                <a:endParaRPr lang="es-MX" dirty="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𝑥</m:t>
                      </m:r>
                      <m:r>
                        <a:rPr lang="es-ES" i="1">
                          <a:latin typeface="Cambria Math" panose="02040503050406030204" pitchFamily="18" charset="0"/>
                        </a:rPr>
                        <m:t>=2∗</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𝑥</m:t>
                      </m:r>
                      <m:r>
                        <a:rPr lang="es-ES" i="1">
                          <a:latin typeface="Cambria Math" panose="02040503050406030204" pitchFamily="18" charset="0"/>
                        </a:rPr>
                        <m:t>=2∗100 ⇒</m:t>
                      </m:r>
                      <m:r>
                        <a:rPr lang="es-ES" i="1">
                          <a:latin typeface="Cambria Math" panose="02040503050406030204" pitchFamily="18" charset="0"/>
                        </a:rPr>
                        <m:t>𝑥</m:t>
                      </m:r>
                      <m:r>
                        <a:rPr lang="es-ES" i="1">
                          <a:latin typeface="Cambria Math" panose="02040503050406030204" pitchFamily="18" charset="0"/>
                        </a:rPr>
                        <m:t>=200 </m:t>
                      </m:r>
                      <m:r>
                        <a:rPr lang="es-ES" i="1">
                          <a:latin typeface="Cambria Math" panose="02040503050406030204" pitchFamily="18" charset="0"/>
                        </a:rPr>
                        <m:t>𝑒𝑢𝑟𝑜𝑠</m:t>
                      </m:r>
                    </m:oMath>
                  </m:oMathPara>
                </a14:m>
                <a:endParaRPr lang="es-MX" dirty="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𝑦</m:t>
                      </m:r>
                      <m:r>
                        <a:rPr lang="es-ES" i="1">
                          <a:latin typeface="Cambria Math" panose="02040503050406030204" pitchFamily="18" charset="0"/>
                        </a:rPr>
                        <m:t>=3∗</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𝑦</m:t>
                      </m:r>
                      <m:r>
                        <a:rPr lang="es-ES" i="1">
                          <a:latin typeface="Cambria Math" panose="02040503050406030204" pitchFamily="18" charset="0"/>
                        </a:rPr>
                        <m:t>=3∗100 ⇒</m:t>
                      </m:r>
                      <m:r>
                        <a:rPr lang="es-ES" i="1">
                          <a:latin typeface="Cambria Math" panose="02040503050406030204" pitchFamily="18" charset="0"/>
                        </a:rPr>
                        <m:t>𝑥</m:t>
                      </m:r>
                      <m:r>
                        <a:rPr lang="es-ES" i="1">
                          <a:latin typeface="Cambria Math" panose="02040503050406030204" pitchFamily="18" charset="0"/>
                        </a:rPr>
                        <m:t>=300 </m:t>
                      </m:r>
                      <m:r>
                        <a:rPr lang="es-ES" i="1">
                          <a:latin typeface="Cambria Math" panose="02040503050406030204" pitchFamily="18" charset="0"/>
                        </a:rPr>
                        <m:t>𝑒𝑢𝑟𝑜𝑠</m:t>
                      </m:r>
                    </m:oMath>
                  </m:oMathPara>
                </a14:m>
                <a:endParaRPr lang="es-ES" dirty="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𝑧</m:t>
                      </m:r>
                      <m:r>
                        <a:rPr lang="es-ES" i="1">
                          <a:latin typeface="Cambria Math" panose="02040503050406030204" pitchFamily="18" charset="0"/>
                        </a:rPr>
                        <m:t>=5∗</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𝑧</m:t>
                      </m:r>
                      <m:r>
                        <a:rPr lang="es-ES" i="1">
                          <a:latin typeface="Cambria Math" panose="02040503050406030204" pitchFamily="18" charset="0"/>
                        </a:rPr>
                        <m:t>=4∗100 ⇒</m:t>
                      </m:r>
                      <m:r>
                        <a:rPr lang="es-ES" i="1">
                          <a:latin typeface="Cambria Math" panose="02040503050406030204" pitchFamily="18" charset="0"/>
                        </a:rPr>
                        <m:t>𝑥</m:t>
                      </m:r>
                      <m:r>
                        <a:rPr lang="es-ES" i="1">
                          <a:latin typeface="Cambria Math" panose="02040503050406030204" pitchFamily="18" charset="0"/>
                        </a:rPr>
                        <m:t>=500 </m:t>
                      </m:r>
                      <m:r>
                        <a:rPr lang="es-ES" i="1">
                          <a:latin typeface="Cambria Math" panose="02040503050406030204" pitchFamily="18" charset="0"/>
                        </a:rPr>
                        <m:t>𝑒𝑢𝑟𝑜𝑠</m:t>
                      </m:r>
                    </m:oMath>
                  </m:oMathPara>
                </a14:m>
                <a:endParaRPr lang="es-MX" dirty="0"/>
              </a:p>
              <a:p>
                <a:r>
                  <a:rPr lang="es-MX" dirty="0"/>
                  <a:t>De la misma forma, si sumamos las partes encontradas, nos dará como resultado la cantidad inicial a repartir</a:t>
                </a:r>
                <a:r>
                  <a:rPr lang="es-MX" dirty="0" smtClean="0"/>
                  <a:t>:</a:t>
                </a:r>
              </a:p>
              <a:p>
                <a:endParaRPr lang="es-MX" dirty="0"/>
              </a:p>
              <a:p>
                <a:r>
                  <a:rPr lang="es-MX" b="1" dirty="0"/>
                  <a:t>Comprobación</a:t>
                </a:r>
                <a:r>
                  <a:rPr lang="es-MX" dirty="0"/>
                  <a:t>:  200 euros + 300 euros + 500 euros = 1000 euros</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618978"/>
                <a:ext cx="10515600" cy="5697416"/>
              </a:xfrm>
              <a:blipFill>
                <a:blip r:embed="rId2"/>
                <a:stretch>
                  <a:fillRect l="-1043" b="-2784"/>
                </a:stretch>
              </a:blipFill>
            </p:spPr>
            <p:txBody>
              <a:bodyPr/>
              <a:lstStyle/>
              <a:p>
                <a:r>
                  <a:rPr lang="es-MX">
                    <a:noFill/>
                  </a:rPr>
                  <a:t> </a:t>
                </a:r>
              </a:p>
            </p:txBody>
          </p:sp>
        </mc:Fallback>
      </mc:AlternateContent>
    </p:spTree>
    <p:extLst>
      <p:ext uri="{BB962C8B-B14F-4D97-AF65-F5344CB8AC3E}">
        <p14:creationId xmlns:p14="http://schemas.microsoft.com/office/powerpoint/2010/main" val="59460751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Reparto Proporcional Simple Inverso</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80448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MONOMIO</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r>
                  <a:rPr lang="es-MX" sz="3200" dirty="0" smtClean="0"/>
                  <a:t>Es </a:t>
                </a:r>
                <a:r>
                  <a:rPr lang="es-MX" sz="3200" dirty="0"/>
                  <a:t>una expresión </a:t>
                </a:r>
                <a:r>
                  <a:rPr lang="es-MX" sz="3200" dirty="0" smtClean="0"/>
                  <a:t>algebraica que </a:t>
                </a:r>
                <a:r>
                  <a:rPr lang="es-MX" sz="3200" dirty="0"/>
                  <a:t>consta de </a:t>
                </a:r>
                <a:r>
                  <a:rPr lang="es-MX" sz="3200" b="1" u="sng" dirty="0"/>
                  <a:t>un solo término</a:t>
                </a:r>
                <a:r>
                  <a:rPr lang="es-MX" sz="3200" dirty="0"/>
                  <a:t>, </a:t>
                </a:r>
                <a:r>
                  <a:rPr lang="es-MX" sz="3200" dirty="0" smtClean="0"/>
                  <a:t>como:</a:t>
                </a:r>
              </a:p>
              <a:p>
                <a:endParaRPr lang="es-MX" sz="2800" dirty="0"/>
              </a:p>
              <a:p>
                <a:endParaRPr lang="es-MX" sz="2800" dirty="0" smtClean="0"/>
              </a:p>
              <a:p>
                <a:pPr marL="0" indent="0" algn="ctr">
                  <a:buNone/>
                </a:pPr>
                <a14:m>
                  <m:oMath xmlns:m="http://schemas.openxmlformats.org/officeDocument/2006/math">
                    <m:sSup>
                      <m:sSupPr>
                        <m:ctrlPr>
                          <a:rPr lang="es-MX" sz="6600" b="1" i="1" smtClean="0">
                            <a:solidFill>
                              <a:srgbClr val="FF0000"/>
                            </a:solidFill>
                            <a:latin typeface="Cambria Math" panose="02040503050406030204" pitchFamily="18" charset="0"/>
                          </a:rPr>
                        </m:ctrlPr>
                      </m:sSupPr>
                      <m:e>
                        <m:r>
                          <a:rPr lang="es-ES" sz="6600" b="1" i="1" smtClean="0">
                            <a:solidFill>
                              <a:srgbClr val="FF0000"/>
                            </a:solidFill>
                            <a:latin typeface="Cambria Math" panose="02040503050406030204" pitchFamily="18" charset="0"/>
                          </a:rPr>
                          <m:t>𝟑</m:t>
                        </m:r>
                        <m:r>
                          <a:rPr lang="es-MX" sz="6600" b="1" i="1" smtClean="0">
                            <a:solidFill>
                              <a:srgbClr val="FF0000"/>
                            </a:solidFill>
                            <a:latin typeface="Cambria Math" panose="02040503050406030204" pitchFamily="18" charset="0"/>
                          </a:rPr>
                          <m:t>𝒙</m:t>
                        </m:r>
                      </m:e>
                      <m:sup>
                        <m:r>
                          <a:rPr lang="es-ES" sz="6600" b="1" i="1" smtClean="0">
                            <a:solidFill>
                              <a:srgbClr val="FF0000"/>
                            </a:solidFill>
                            <a:latin typeface="Cambria Math" panose="02040503050406030204" pitchFamily="18" charset="0"/>
                          </a:rPr>
                          <m:t>𝟐</m:t>
                        </m:r>
                      </m:sup>
                    </m:sSup>
                  </m:oMath>
                </a14:m>
                <a:r>
                  <a:rPr lang="es-MX" sz="6600" b="1" dirty="0" smtClean="0">
                    <a:solidFill>
                      <a:srgbClr val="FF0000"/>
                    </a:solidFill>
                  </a:rPr>
                  <a:t>, </a:t>
                </a:r>
                <a:r>
                  <a:rPr lang="es-MX" sz="6600" b="1" i="1" dirty="0">
                    <a:solidFill>
                      <a:srgbClr val="FF0000"/>
                    </a:solidFill>
                  </a:rPr>
                  <a:t>-5b</a:t>
                </a:r>
                <a:r>
                  <a:rPr lang="es-MX" sz="6600" b="1" dirty="0">
                    <a:solidFill>
                      <a:srgbClr val="FF0000"/>
                    </a:solidFill>
                  </a:rPr>
                  <a:t>, </a:t>
                </a:r>
                <a14:m>
                  <m:oMath xmlns:m="http://schemas.openxmlformats.org/officeDocument/2006/math">
                    <m:f>
                      <m:fPr>
                        <m:ctrlPr>
                          <a:rPr lang="es-MX" sz="6600" b="1" i="1">
                            <a:solidFill>
                              <a:srgbClr val="FF0000"/>
                            </a:solidFill>
                            <a:latin typeface="Cambria Math" panose="02040503050406030204" pitchFamily="18" charset="0"/>
                          </a:rPr>
                        </m:ctrlPr>
                      </m:fPr>
                      <m:num>
                        <m:sSup>
                          <m:sSupPr>
                            <m:ctrlPr>
                              <a:rPr lang="es-MX" sz="6600" b="1" i="1">
                                <a:solidFill>
                                  <a:srgbClr val="FF0000"/>
                                </a:solidFill>
                                <a:latin typeface="Cambria Math" panose="02040503050406030204" pitchFamily="18" charset="0"/>
                              </a:rPr>
                            </m:ctrlPr>
                          </m:sSupPr>
                          <m:e>
                            <m:r>
                              <a:rPr lang="es-MX" sz="6600" b="1" i="1">
                                <a:solidFill>
                                  <a:srgbClr val="FF0000"/>
                                </a:solidFill>
                                <a:latin typeface="Cambria Math"/>
                              </a:rPr>
                              <m:t>𝒙</m:t>
                            </m:r>
                          </m:e>
                          <m:sup>
                            <m:r>
                              <a:rPr lang="es-MX" sz="6600" b="1" i="1">
                                <a:solidFill>
                                  <a:srgbClr val="FF0000"/>
                                </a:solidFill>
                                <a:latin typeface="Cambria Math"/>
                              </a:rPr>
                              <m:t>𝟐</m:t>
                            </m:r>
                          </m:sup>
                        </m:sSup>
                        <m:r>
                          <a:rPr lang="es-MX" sz="6600" b="1" i="1">
                            <a:solidFill>
                              <a:srgbClr val="FF0000"/>
                            </a:solidFill>
                            <a:latin typeface="Cambria Math"/>
                          </a:rPr>
                          <m:t>𝒚</m:t>
                        </m:r>
                      </m:num>
                      <m:den>
                        <m:r>
                          <a:rPr lang="es-MX" sz="6600" b="1" i="1">
                            <a:solidFill>
                              <a:srgbClr val="FF0000"/>
                            </a:solidFill>
                            <a:latin typeface="Cambria Math"/>
                          </a:rPr>
                          <m:t>𝟑</m:t>
                        </m:r>
                        <m:sSup>
                          <m:sSupPr>
                            <m:ctrlPr>
                              <a:rPr lang="es-MX" sz="6600" b="1" i="1">
                                <a:solidFill>
                                  <a:srgbClr val="FF0000"/>
                                </a:solidFill>
                                <a:latin typeface="Cambria Math" panose="02040503050406030204" pitchFamily="18" charset="0"/>
                              </a:rPr>
                            </m:ctrlPr>
                          </m:sSupPr>
                          <m:e>
                            <m:r>
                              <a:rPr lang="es-ES" sz="6600" b="1" i="1" smtClean="0">
                                <a:solidFill>
                                  <a:srgbClr val="FF0000"/>
                                </a:solidFill>
                                <a:latin typeface="Cambria Math" panose="02040503050406030204" pitchFamily="18" charset="0"/>
                                <a:ea typeface="Cambria Math"/>
                              </a:rPr>
                              <m:t>𝒂</m:t>
                            </m:r>
                          </m:e>
                          <m:sup>
                            <m:r>
                              <a:rPr lang="es-MX" sz="6600" b="1" i="1">
                                <a:solidFill>
                                  <a:srgbClr val="FF0000"/>
                                </a:solidFill>
                                <a:latin typeface="Cambria Math"/>
                              </a:rPr>
                              <m:t>𝟑</m:t>
                            </m:r>
                          </m:sup>
                        </m:sSup>
                      </m:den>
                    </m:f>
                  </m:oMath>
                </a14:m>
                <a:endParaRPr lang="es-MX" sz="28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030" t="-3308" r="-727"/>
                </a:stretch>
              </a:blipFill>
            </p:spPr>
            <p:txBody>
              <a:bodyPr/>
              <a:lstStyle/>
              <a:p>
                <a:r>
                  <a:rPr lang="es-MX">
                    <a:noFill/>
                  </a:rPr>
                  <a:t> </a:t>
                </a:r>
              </a:p>
            </p:txBody>
          </p:sp>
        </mc:Fallback>
      </mc:AlternateContent>
    </p:spTree>
    <p:extLst>
      <p:ext uri="{BB962C8B-B14F-4D97-AF65-F5344CB8AC3E}">
        <p14:creationId xmlns:p14="http://schemas.microsoft.com/office/powerpoint/2010/main" val="251057994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2268" y="590843"/>
            <a:ext cx="10515600" cy="5556739"/>
          </a:xfrm>
        </p:spPr>
        <p:txBody>
          <a:bodyPr/>
          <a:lstStyle/>
          <a:p>
            <a:pPr algn="ctr"/>
            <a:r>
              <a:rPr lang="es-MX" sz="3600" b="1" dirty="0"/>
              <a:t>El reparto proporcional es inverso, cuando a medida que es mayor el número proporcional; menos le corresponde en el reparto, y viceversa.</a:t>
            </a:r>
          </a:p>
          <a:p>
            <a:endParaRPr lang="es-MX" sz="3600" dirty="0"/>
          </a:p>
          <a:p>
            <a:r>
              <a:rPr lang="es-MX" sz="3600" b="1" dirty="0"/>
              <a:t>N</a:t>
            </a:r>
            <a:r>
              <a:rPr lang="es-MX" sz="3600" dirty="0"/>
              <a:t> = cantidad a repartir.</a:t>
            </a:r>
          </a:p>
          <a:p>
            <a:r>
              <a:rPr lang="es-MX" sz="3600" b="1" dirty="0"/>
              <a:t>a</a:t>
            </a:r>
            <a:r>
              <a:rPr lang="es-MX" sz="3600" dirty="0"/>
              <a:t>, </a:t>
            </a:r>
            <a:r>
              <a:rPr lang="es-MX" sz="3600" b="1" dirty="0"/>
              <a:t>b</a:t>
            </a:r>
            <a:r>
              <a:rPr lang="es-MX" sz="3600" dirty="0"/>
              <a:t> y </a:t>
            </a:r>
            <a:r>
              <a:rPr lang="es-MX" sz="3600" b="1" dirty="0"/>
              <a:t>c</a:t>
            </a:r>
            <a:r>
              <a:rPr lang="es-MX" sz="3600" dirty="0"/>
              <a:t> = Números o partes proporcionales</a:t>
            </a:r>
          </a:p>
          <a:p>
            <a:r>
              <a:rPr lang="es-MX" sz="3600" b="1" dirty="0"/>
              <a:t>x</a:t>
            </a:r>
            <a:r>
              <a:rPr lang="es-MX" sz="3600" dirty="0"/>
              <a:t>, </a:t>
            </a:r>
            <a:r>
              <a:rPr lang="es-MX" sz="3600" b="1" dirty="0"/>
              <a:t>y</a:t>
            </a:r>
            <a:r>
              <a:rPr lang="es-MX" sz="3600" dirty="0"/>
              <a:t>, </a:t>
            </a:r>
            <a:r>
              <a:rPr lang="es-MX" sz="3600" b="1" dirty="0"/>
              <a:t>z</a:t>
            </a:r>
            <a:r>
              <a:rPr lang="es-MX" sz="3600" dirty="0"/>
              <a:t> = La cantidad buscada que le corresponde a cada número proporcional.</a:t>
            </a:r>
          </a:p>
          <a:p>
            <a:pPr marL="0" indent="0">
              <a:buNone/>
            </a:pPr>
            <a:endParaRPr lang="es-MX" dirty="0"/>
          </a:p>
        </p:txBody>
      </p:sp>
    </p:spTree>
    <p:extLst>
      <p:ext uri="{BB962C8B-B14F-4D97-AF65-F5344CB8AC3E}">
        <p14:creationId xmlns:p14="http://schemas.microsoft.com/office/powerpoint/2010/main" val="25778443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48640"/>
            <a:ext cx="10515600" cy="6133514"/>
          </a:xfrm>
        </p:spPr>
        <p:txBody>
          <a:bodyPr>
            <a:noAutofit/>
          </a:bodyPr>
          <a:lstStyle/>
          <a:p>
            <a:pPr algn="just"/>
            <a:r>
              <a:rPr lang="es-MX" dirty="0"/>
              <a:t>Lo primero que se hace, es </a:t>
            </a:r>
            <a:r>
              <a:rPr lang="es-MX" b="1" dirty="0"/>
              <a:t>convertir el reparto proporcional simple inverso, en reparto proporcional simple directo</a:t>
            </a:r>
            <a:r>
              <a:rPr lang="es-MX" dirty="0"/>
              <a:t>, de la siguiente manera:</a:t>
            </a:r>
          </a:p>
          <a:p>
            <a:pPr algn="just"/>
            <a:endParaRPr lang="es-MX" dirty="0"/>
          </a:p>
          <a:p>
            <a:pPr marL="742950" indent="-742950" algn="just">
              <a:buFont typeface="+mj-lt"/>
              <a:buAutoNum type="arabicPeriod"/>
            </a:pPr>
            <a:r>
              <a:rPr lang="es-MX" dirty="0"/>
              <a:t>Se invierte cada uno de los números proporcionales (número recíproco). Esto último se consigue dividiendo uno entre el número proporcional.</a:t>
            </a:r>
          </a:p>
          <a:p>
            <a:pPr marL="742950" indent="-742950" algn="just">
              <a:buFont typeface="+mj-lt"/>
              <a:buAutoNum type="arabicPeriod"/>
            </a:pPr>
            <a:endParaRPr lang="es-MX" dirty="0"/>
          </a:p>
          <a:p>
            <a:pPr marL="742950" indent="-742950" algn="just">
              <a:buFont typeface="+mj-lt"/>
              <a:buAutoNum type="arabicPeriod"/>
            </a:pPr>
            <a:r>
              <a:rPr lang="es-MX" dirty="0"/>
              <a:t>Cuando ya se han invertido todos los números proporcionales. Luego, damos común denominador a las inversas de los números proporcionales.</a:t>
            </a:r>
          </a:p>
          <a:p>
            <a:pPr marL="742950" indent="-742950" algn="just">
              <a:buFont typeface="+mj-lt"/>
              <a:buAutoNum type="arabicPeriod"/>
            </a:pPr>
            <a:endParaRPr lang="es-MX" dirty="0"/>
          </a:p>
          <a:p>
            <a:pPr marL="742950" indent="-742950" algn="just">
              <a:buFont typeface="+mj-lt"/>
              <a:buAutoNum type="arabicPeriod"/>
            </a:pPr>
            <a:r>
              <a:rPr lang="es-MX" dirty="0"/>
              <a:t> Se procede a resolver como si  fuera un reparto proporcional simple directo, por cualquiera de los dos métodos anteriores.</a:t>
            </a:r>
          </a:p>
          <a:p>
            <a:endParaRPr lang="es-MX" dirty="0"/>
          </a:p>
        </p:txBody>
      </p:sp>
    </p:spTree>
    <p:extLst>
      <p:ext uri="{BB962C8B-B14F-4D97-AF65-F5344CB8AC3E}">
        <p14:creationId xmlns:p14="http://schemas.microsoft.com/office/powerpoint/2010/main" val="6425388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61092690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5997" y="1122241"/>
            <a:ext cx="10515600" cy="3055864"/>
          </a:xfrm>
        </p:spPr>
        <p:txBody>
          <a:bodyPr>
            <a:normAutofit/>
          </a:bodyPr>
          <a:lstStyle/>
          <a:p>
            <a:r>
              <a:rPr lang="es-MX" sz="3200" b="1" dirty="0"/>
              <a:t>Repartir el número 720 en 3 partes, que sean inversamente proporcionales a los números: 3, 4, y 6.</a:t>
            </a:r>
          </a:p>
          <a:p>
            <a:pPr marL="742950" indent="-742950" algn="just">
              <a:buFont typeface="+mj-lt"/>
              <a:buAutoNum type="arabicPeriod"/>
            </a:pPr>
            <a:r>
              <a:rPr lang="es-MX" sz="3200" dirty="0"/>
              <a:t>Vamos a convertir el reparto proporcional simple inverso, en reparto proporcional simple directo; para ello invertimos cada uno de los números proporcionales.</a:t>
            </a:r>
          </a:p>
        </p:txBody>
      </p:sp>
      <mc:AlternateContent xmlns:mc="http://schemas.openxmlformats.org/markup-compatibility/2006" xmlns:a14="http://schemas.microsoft.com/office/drawing/2010/main">
        <mc:Choice Requires="a14">
          <p:sp>
            <p:nvSpPr>
              <p:cNvPr id="4" name="CuadroTexto 3"/>
              <p:cNvSpPr txBox="1"/>
              <p:nvPr/>
            </p:nvSpPr>
            <p:spPr>
              <a:xfrm>
                <a:off x="5242028" y="4300843"/>
                <a:ext cx="1248355" cy="974819"/>
              </a:xfrm>
              <a:prstGeom prst="rect">
                <a:avLst/>
              </a:prstGeom>
              <a:noFill/>
            </p:spPr>
            <p:txBody>
              <a:bodyPr wrap="none" lIns="0" tIns="0" rIns="0" bIns="0" rtlCol="0">
                <a:spAutoFit/>
              </a:bodyPr>
              <a:lstStyle/>
              <a:p>
                <a:r>
                  <a:rPr lang="es-ES" sz="3600" b="1" dirty="0" smtClean="0">
                    <a:solidFill>
                      <a:schemeClr val="tx1"/>
                    </a:solidFill>
                  </a:rPr>
                  <a:t>4</a:t>
                </a:r>
                <a14:m>
                  <m:oMath xmlns:m="http://schemas.openxmlformats.org/officeDocument/2006/math">
                    <m:r>
                      <a:rPr lang="es-ES" sz="4400" b="1" i="1" smtClean="0">
                        <a:solidFill>
                          <a:schemeClr val="tx1"/>
                        </a:solidFill>
                        <a:latin typeface="Cambria Math" panose="02040503050406030204" pitchFamily="18" charset="0"/>
                      </a:rPr>
                      <m:t> ⇨</m:t>
                    </m:r>
                    <m:f>
                      <m:fPr>
                        <m:ctrlPr>
                          <a:rPr lang="es-ES" sz="4400" b="1" i="1" smtClean="0">
                            <a:solidFill>
                              <a:schemeClr val="tx1"/>
                            </a:solidFill>
                            <a:latin typeface="Cambria Math" panose="02040503050406030204" pitchFamily="18" charset="0"/>
                          </a:rPr>
                        </m:ctrlPr>
                      </m:fPr>
                      <m:num>
                        <m:r>
                          <a:rPr lang="es-ES" sz="4400" b="1" i="1" smtClean="0">
                            <a:solidFill>
                              <a:schemeClr val="tx1"/>
                            </a:solidFill>
                            <a:latin typeface="Cambria Math" panose="02040503050406030204" pitchFamily="18" charset="0"/>
                          </a:rPr>
                          <m:t>𝟏</m:t>
                        </m:r>
                      </m:num>
                      <m:den>
                        <m:r>
                          <a:rPr lang="es-ES" sz="4400" b="1" i="1" smtClean="0">
                            <a:solidFill>
                              <a:schemeClr val="tx1"/>
                            </a:solidFill>
                            <a:latin typeface="Cambria Math" panose="02040503050406030204" pitchFamily="18" charset="0"/>
                          </a:rPr>
                          <m:t>𝟒</m:t>
                        </m:r>
                      </m:den>
                    </m:f>
                  </m:oMath>
                </a14:m>
                <a:endParaRPr lang="es-MX" sz="3600" b="1" dirty="0">
                  <a:solidFill>
                    <a:schemeClr val="tx1"/>
                  </a:solidFill>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5242028" y="4300843"/>
                <a:ext cx="1248355" cy="974819"/>
              </a:xfrm>
              <a:prstGeom prst="rect">
                <a:avLst/>
              </a:prstGeom>
              <a:blipFill>
                <a:blip r:embed="rId2"/>
                <a:stretch>
                  <a:fillRect l="-22439" b="-1132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7539531" y="4298471"/>
                <a:ext cx="1248355" cy="978025"/>
              </a:xfrm>
              <a:prstGeom prst="rect">
                <a:avLst/>
              </a:prstGeom>
              <a:noFill/>
            </p:spPr>
            <p:txBody>
              <a:bodyPr wrap="none" lIns="0" tIns="0" rIns="0" bIns="0" rtlCol="0">
                <a:spAutoFit/>
              </a:bodyPr>
              <a:lstStyle/>
              <a:p>
                <a:r>
                  <a:rPr lang="es-ES" sz="3600" b="1" dirty="0" smtClean="0">
                    <a:solidFill>
                      <a:schemeClr val="tx1"/>
                    </a:solidFill>
                  </a:rPr>
                  <a:t>6</a:t>
                </a:r>
                <a14:m>
                  <m:oMath xmlns:m="http://schemas.openxmlformats.org/officeDocument/2006/math">
                    <m:r>
                      <a:rPr lang="es-ES" sz="4400" b="1" i="1" smtClean="0">
                        <a:solidFill>
                          <a:schemeClr val="tx1"/>
                        </a:solidFill>
                        <a:latin typeface="Cambria Math" panose="02040503050406030204" pitchFamily="18" charset="0"/>
                      </a:rPr>
                      <m:t> ⇨</m:t>
                    </m:r>
                    <m:f>
                      <m:fPr>
                        <m:ctrlPr>
                          <a:rPr lang="es-ES" sz="4400" b="1" i="1" smtClean="0">
                            <a:solidFill>
                              <a:schemeClr val="tx1"/>
                            </a:solidFill>
                            <a:latin typeface="Cambria Math" panose="02040503050406030204" pitchFamily="18" charset="0"/>
                          </a:rPr>
                        </m:ctrlPr>
                      </m:fPr>
                      <m:num>
                        <m:r>
                          <a:rPr lang="es-ES" sz="4400" b="1" i="1" smtClean="0">
                            <a:solidFill>
                              <a:schemeClr val="tx1"/>
                            </a:solidFill>
                            <a:latin typeface="Cambria Math" panose="02040503050406030204" pitchFamily="18" charset="0"/>
                          </a:rPr>
                          <m:t>𝟏</m:t>
                        </m:r>
                      </m:num>
                      <m:den>
                        <m:r>
                          <a:rPr lang="es-ES" sz="4400" b="1" i="1" smtClean="0">
                            <a:solidFill>
                              <a:schemeClr val="tx1"/>
                            </a:solidFill>
                            <a:latin typeface="Cambria Math" panose="02040503050406030204" pitchFamily="18" charset="0"/>
                          </a:rPr>
                          <m:t>𝟔</m:t>
                        </m:r>
                      </m:den>
                    </m:f>
                  </m:oMath>
                </a14:m>
                <a:endParaRPr lang="es-MX" sz="3600" b="1" dirty="0">
                  <a:solidFill>
                    <a:schemeClr val="tx1"/>
                  </a:solidFill>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7539531" y="4298471"/>
                <a:ext cx="1248355" cy="978025"/>
              </a:xfrm>
              <a:prstGeom prst="rect">
                <a:avLst/>
              </a:prstGeom>
              <a:blipFill>
                <a:blip r:embed="rId3"/>
                <a:stretch>
                  <a:fillRect l="-22439" b="-1055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944525" y="4298471"/>
                <a:ext cx="1248355" cy="978025"/>
              </a:xfrm>
              <a:prstGeom prst="rect">
                <a:avLst/>
              </a:prstGeom>
              <a:noFill/>
            </p:spPr>
            <p:txBody>
              <a:bodyPr wrap="none" lIns="0" tIns="0" rIns="0" bIns="0" rtlCol="0">
                <a:spAutoFit/>
              </a:bodyPr>
              <a:lstStyle/>
              <a:p>
                <a:r>
                  <a:rPr lang="es-ES" sz="3600" b="1" dirty="0" smtClean="0">
                    <a:solidFill>
                      <a:schemeClr val="tx1"/>
                    </a:solidFill>
                  </a:rPr>
                  <a:t>3</a:t>
                </a:r>
                <a14:m>
                  <m:oMath xmlns:m="http://schemas.openxmlformats.org/officeDocument/2006/math">
                    <m:r>
                      <a:rPr lang="es-ES" sz="4400" b="1" i="1" smtClean="0">
                        <a:solidFill>
                          <a:schemeClr val="tx1"/>
                        </a:solidFill>
                        <a:latin typeface="Cambria Math" panose="02040503050406030204" pitchFamily="18" charset="0"/>
                      </a:rPr>
                      <m:t> ⇨</m:t>
                    </m:r>
                    <m:f>
                      <m:fPr>
                        <m:ctrlPr>
                          <a:rPr lang="es-ES" sz="4400" b="1" i="1" smtClean="0">
                            <a:solidFill>
                              <a:schemeClr val="tx1"/>
                            </a:solidFill>
                            <a:latin typeface="Cambria Math" panose="02040503050406030204" pitchFamily="18" charset="0"/>
                          </a:rPr>
                        </m:ctrlPr>
                      </m:fPr>
                      <m:num>
                        <m:r>
                          <a:rPr lang="es-ES" sz="4400" b="1" i="1" smtClean="0">
                            <a:solidFill>
                              <a:schemeClr val="tx1"/>
                            </a:solidFill>
                            <a:latin typeface="Cambria Math" panose="02040503050406030204" pitchFamily="18" charset="0"/>
                          </a:rPr>
                          <m:t>𝟏</m:t>
                        </m:r>
                      </m:num>
                      <m:den>
                        <m:r>
                          <a:rPr lang="es-ES" sz="4400" b="1" i="1" smtClean="0">
                            <a:solidFill>
                              <a:schemeClr val="tx1"/>
                            </a:solidFill>
                            <a:latin typeface="Cambria Math" panose="02040503050406030204" pitchFamily="18" charset="0"/>
                          </a:rPr>
                          <m:t>𝟑</m:t>
                        </m:r>
                      </m:den>
                    </m:f>
                  </m:oMath>
                </a14:m>
                <a:endParaRPr lang="es-MX" sz="3600" b="1" dirty="0">
                  <a:solidFill>
                    <a:schemeClr val="tx1"/>
                  </a:solidFill>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944525" y="4298471"/>
                <a:ext cx="1248355" cy="978025"/>
              </a:xfrm>
              <a:prstGeom prst="rect">
                <a:avLst/>
              </a:prstGeom>
              <a:blipFill>
                <a:blip r:embed="rId4"/>
                <a:stretch>
                  <a:fillRect l="-21951" b="-10559"/>
                </a:stretch>
              </a:blipFill>
            </p:spPr>
            <p:txBody>
              <a:bodyPr/>
              <a:lstStyle/>
              <a:p>
                <a:r>
                  <a:rPr lang="es-MX">
                    <a:noFill/>
                  </a:rPr>
                  <a:t> </a:t>
                </a:r>
              </a:p>
            </p:txBody>
          </p:sp>
        </mc:Fallback>
      </mc:AlternateContent>
    </p:spTree>
    <p:extLst>
      <p:ext uri="{BB962C8B-B14F-4D97-AF65-F5344CB8AC3E}">
        <p14:creationId xmlns:p14="http://schemas.microsoft.com/office/powerpoint/2010/main" val="9403804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69145"/>
            <a:ext cx="10515600" cy="1463040"/>
          </a:xfrm>
        </p:spPr>
        <p:txBody>
          <a:bodyPr/>
          <a:lstStyle/>
          <a:p>
            <a:pPr marL="742950" indent="-742950" algn="just">
              <a:buFont typeface="+mj-lt"/>
              <a:buAutoNum type="arabicPeriod" startAt="2"/>
            </a:pPr>
            <a:r>
              <a:rPr lang="es-MX" dirty="0"/>
              <a:t>Luego damos común denominador a los números 3, 4, y 6.</a:t>
            </a:r>
          </a:p>
          <a:p>
            <a:pPr algn="just"/>
            <a:r>
              <a:rPr lang="es-MX" dirty="0" err="1"/>
              <a:t>m.c.m</a:t>
            </a:r>
            <a:r>
              <a:rPr lang="es-MX" dirty="0"/>
              <a:t>.(3,4,6)= 12;  Con lo cual, se multiplicará a cada número proporcional, de la siguiente manera:</a:t>
            </a:r>
          </a:p>
          <a:p>
            <a:endParaRPr lang="es-MX" dirty="0"/>
          </a:p>
        </p:txBody>
      </p:sp>
      <mc:AlternateContent xmlns:mc="http://schemas.openxmlformats.org/markup-compatibility/2006" xmlns:a14="http://schemas.microsoft.com/office/drawing/2010/main">
        <mc:Choice Requires="a14">
          <p:sp>
            <p:nvSpPr>
              <p:cNvPr id="4" name="CuadroTexto 3"/>
              <p:cNvSpPr txBox="1"/>
              <p:nvPr/>
            </p:nvSpPr>
            <p:spPr>
              <a:xfrm>
                <a:off x="3666789" y="3086100"/>
                <a:ext cx="4632743" cy="800219"/>
              </a:xfrm>
              <a:prstGeom prst="rect">
                <a:avLst/>
              </a:prstGeom>
              <a:noFill/>
            </p:spPr>
            <p:txBody>
              <a:bodyPr wrap="none" lIns="0" tIns="0" rIns="0" bIns="0" rtlCol="0">
                <a:spAutoFit/>
              </a:bodyPr>
              <a:lstStyle/>
              <a:p>
                <a:r>
                  <a:rPr lang="es-ES" sz="3600" b="1" dirty="0" smtClean="0">
                    <a:solidFill>
                      <a:schemeClr val="tx1"/>
                    </a:solidFill>
                  </a:rPr>
                  <a:t>3 </a:t>
                </a:r>
                <a:r>
                  <a:rPr lang="es-ES" sz="3600" b="1" dirty="0" smtClean="0">
                    <a:solidFill>
                      <a:schemeClr val="tx1"/>
                    </a:solidFill>
                    <a:latin typeface="Cambria Math" panose="02040503050406030204" pitchFamily="18" charset="0"/>
                    <a:ea typeface="Cambria Math" panose="02040503050406030204" pitchFamily="18" charset="0"/>
                  </a:rPr>
                  <a:t>⇨ </a:t>
                </a:r>
                <a14:m>
                  <m:oMath xmlns:m="http://schemas.openxmlformats.org/officeDocument/2006/math">
                    <m:f>
                      <m:fPr>
                        <m:ctrlPr>
                          <a:rPr lang="es-ES" sz="3600" b="1" i="1" smtClean="0">
                            <a:solidFill>
                              <a:schemeClr val="tx1"/>
                            </a:solidFill>
                            <a:latin typeface="Cambria Math" panose="02040503050406030204" pitchFamily="18" charset="0"/>
                            <a:ea typeface="Cambria Math" panose="02040503050406030204" pitchFamily="18" charset="0"/>
                          </a:rPr>
                        </m:ctrlPr>
                      </m:fPr>
                      <m:num>
                        <m:r>
                          <a:rPr lang="es-ES" sz="3600" b="1" i="1" smtClean="0">
                            <a:solidFill>
                              <a:schemeClr val="tx1"/>
                            </a:solidFill>
                            <a:latin typeface="Cambria Math" panose="02040503050406030204" pitchFamily="18" charset="0"/>
                            <a:ea typeface="Cambria Math" panose="02040503050406030204" pitchFamily="18" charset="0"/>
                          </a:rPr>
                          <m:t>𝟏</m:t>
                        </m:r>
                      </m:num>
                      <m:den>
                        <m:r>
                          <a:rPr lang="es-ES" sz="3600" b="1" i="1" smtClean="0">
                            <a:solidFill>
                              <a:schemeClr val="tx1"/>
                            </a:solidFill>
                            <a:latin typeface="Cambria Math" panose="02040503050406030204" pitchFamily="18" charset="0"/>
                            <a:ea typeface="Cambria Math" panose="02040503050406030204" pitchFamily="18" charset="0"/>
                          </a:rPr>
                          <m:t>𝟑</m:t>
                        </m:r>
                      </m:den>
                    </m:f>
                    <m:r>
                      <a:rPr lang="es-ES" sz="3600" b="1" i="1" smtClean="0">
                        <a:solidFill>
                          <a:schemeClr val="tx1"/>
                        </a:solidFill>
                        <a:latin typeface="Cambria Math" panose="02040503050406030204" pitchFamily="18" charset="0"/>
                        <a:ea typeface="Cambria Math" panose="02040503050406030204" pitchFamily="18" charset="0"/>
                      </a:rPr>
                      <m:t>  ⇨  </m:t>
                    </m:r>
                    <m:f>
                      <m:fPr>
                        <m:ctrlPr>
                          <a:rPr lang="es-ES" sz="3600" b="1" i="1" smtClean="0">
                            <a:solidFill>
                              <a:schemeClr val="tx1"/>
                            </a:solidFill>
                            <a:latin typeface="Cambria Math" panose="02040503050406030204" pitchFamily="18" charset="0"/>
                            <a:ea typeface="Cambria Math" panose="02040503050406030204" pitchFamily="18" charset="0"/>
                          </a:rPr>
                        </m:ctrlPr>
                      </m:fPr>
                      <m:num>
                        <m:r>
                          <a:rPr lang="es-ES" sz="3600" b="1" i="1" smtClean="0">
                            <a:solidFill>
                              <a:schemeClr val="tx1"/>
                            </a:solidFill>
                            <a:latin typeface="Cambria Math" panose="02040503050406030204" pitchFamily="18" charset="0"/>
                            <a:ea typeface="Cambria Math" panose="02040503050406030204" pitchFamily="18" charset="0"/>
                          </a:rPr>
                          <m:t>𝟏</m:t>
                        </m:r>
                      </m:num>
                      <m:den>
                        <m:r>
                          <a:rPr lang="es-ES" sz="3600" b="1" i="1" smtClean="0">
                            <a:solidFill>
                              <a:schemeClr val="tx1"/>
                            </a:solidFill>
                            <a:latin typeface="Cambria Math" panose="02040503050406030204" pitchFamily="18" charset="0"/>
                            <a:ea typeface="Cambria Math" panose="02040503050406030204" pitchFamily="18" charset="0"/>
                          </a:rPr>
                          <m:t>𝟑</m:t>
                        </m:r>
                      </m:den>
                    </m:f>
                    <m:d>
                      <m:dPr>
                        <m:ctrlPr>
                          <a:rPr lang="es-ES" sz="3600" b="1" i="1" smtClean="0">
                            <a:solidFill>
                              <a:schemeClr val="tx1"/>
                            </a:solidFill>
                            <a:latin typeface="Cambria Math" panose="02040503050406030204" pitchFamily="18" charset="0"/>
                            <a:ea typeface="Cambria Math" panose="02040503050406030204" pitchFamily="18" charset="0"/>
                          </a:rPr>
                        </m:ctrlPr>
                      </m:dPr>
                      <m:e>
                        <m:r>
                          <a:rPr lang="es-ES" sz="3600" b="1" i="1" smtClean="0">
                            <a:solidFill>
                              <a:schemeClr val="tx1"/>
                            </a:solidFill>
                            <a:latin typeface="Cambria Math" panose="02040503050406030204" pitchFamily="18" charset="0"/>
                            <a:ea typeface="Cambria Math" panose="02040503050406030204" pitchFamily="18" charset="0"/>
                          </a:rPr>
                          <m:t>𝟏𝟐</m:t>
                        </m:r>
                      </m:e>
                    </m:d>
                    <m:r>
                      <a:rPr lang="es-ES" sz="3600" b="1" i="1" smtClean="0">
                        <a:solidFill>
                          <a:schemeClr val="tx1"/>
                        </a:solidFill>
                        <a:latin typeface="Cambria Math" panose="02040503050406030204" pitchFamily="18" charset="0"/>
                        <a:ea typeface="Cambria Math" panose="02040503050406030204" pitchFamily="18" charset="0"/>
                      </a:rPr>
                      <m:t> ⇨  </m:t>
                    </m:r>
                    <m:r>
                      <a:rPr lang="es-ES" sz="3600" b="1" i="1" smtClean="0">
                        <a:solidFill>
                          <a:schemeClr val="tx1"/>
                        </a:solidFill>
                        <a:latin typeface="Cambria Math" panose="02040503050406030204" pitchFamily="18" charset="0"/>
                        <a:ea typeface="Cambria Math" panose="02040503050406030204" pitchFamily="18" charset="0"/>
                      </a:rPr>
                      <m:t>𝟒</m:t>
                    </m:r>
                  </m:oMath>
                </a14:m>
                <a:r>
                  <a:rPr lang="es-ES" sz="3600" b="1" dirty="0" smtClean="0">
                    <a:solidFill>
                      <a:schemeClr val="tx1"/>
                    </a:solidFill>
                    <a:latin typeface="Cambria Math" panose="02040503050406030204" pitchFamily="18" charset="0"/>
                    <a:ea typeface="Cambria Math" panose="02040503050406030204" pitchFamily="18" charset="0"/>
                  </a:rPr>
                  <a:t> </a:t>
                </a:r>
                <a:endParaRPr lang="es-MX" sz="3600" b="1" dirty="0">
                  <a:solidFill>
                    <a:schemeClr val="tx1"/>
                  </a:solidFill>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3666789" y="3086100"/>
                <a:ext cx="4632743" cy="800219"/>
              </a:xfrm>
              <a:prstGeom prst="rect">
                <a:avLst/>
              </a:prstGeom>
              <a:blipFill>
                <a:blip r:embed="rId2"/>
                <a:stretch>
                  <a:fillRect l="-6061" t="-3030" b="-1969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3666789" y="4196698"/>
                <a:ext cx="4632743" cy="797591"/>
              </a:xfrm>
              <a:prstGeom prst="rect">
                <a:avLst/>
              </a:prstGeom>
              <a:noFill/>
            </p:spPr>
            <p:txBody>
              <a:bodyPr wrap="none" lIns="0" tIns="0" rIns="0" bIns="0" rtlCol="0">
                <a:spAutoFit/>
              </a:bodyPr>
              <a:lstStyle/>
              <a:p>
                <a:r>
                  <a:rPr lang="es-ES" sz="3600" b="1" dirty="0" smtClean="0">
                    <a:solidFill>
                      <a:schemeClr val="tx1"/>
                    </a:solidFill>
                  </a:rPr>
                  <a:t>4 </a:t>
                </a:r>
                <a:r>
                  <a:rPr lang="es-ES" sz="3600" b="1" dirty="0" smtClean="0">
                    <a:solidFill>
                      <a:schemeClr val="tx1"/>
                    </a:solidFill>
                    <a:latin typeface="Cambria Math" panose="02040503050406030204" pitchFamily="18" charset="0"/>
                    <a:ea typeface="Cambria Math" panose="02040503050406030204" pitchFamily="18" charset="0"/>
                  </a:rPr>
                  <a:t>⇨ </a:t>
                </a:r>
                <a14:m>
                  <m:oMath xmlns:m="http://schemas.openxmlformats.org/officeDocument/2006/math">
                    <m:f>
                      <m:fPr>
                        <m:ctrlPr>
                          <a:rPr lang="es-ES" sz="3600" b="1" i="1" smtClean="0">
                            <a:solidFill>
                              <a:schemeClr val="tx1"/>
                            </a:solidFill>
                            <a:latin typeface="Cambria Math" panose="02040503050406030204" pitchFamily="18" charset="0"/>
                            <a:ea typeface="Cambria Math" panose="02040503050406030204" pitchFamily="18" charset="0"/>
                          </a:rPr>
                        </m:ctrlPr>
                      </m:fPr>
                      <m:num>
                        <m:r>
                          <a:rPr lang="es-ES" sz="3600" b="1" i="1" smtClean="0">
                            <a:solidFill>
                              <a:schemeClr val="tx1"/>
                            </a:solidFill>
                            <a:latin typeface="Cambria Math" panose="02040503050406030204" pitchFamily="18" charset="0"/>
                            <a:ea typeface="Cambria Math" panose="02040503050406030204" pitchFamily="18" charset="0"/>
                          </a:rPr>
                          <m:t>𝟏</m:t>
                        </m:r>
                      </m:num>
                      <m:den>
                        <m:r>
                          <a:rPr lang="es-ES" sz="3600" b="1" i="1" smtClean="0">
                            <a:solidFill>
                              <a:schemeClr val="tx1"/>
                            </a:solidFill>
                            <a:latin typeface="Cambria Math" panose="02040503050406030204" pitchFamily="18" charset="0"/>
                            <a:ea typeface="Cambria Math" panose="02040503050406030204" pitchFamily="18" charset="0"/>
                          </a:rPr>
                          <m:t>𝟒</m:t>
                        </m:r>
                      </m:den>
                    </m:f>
                    <m:r>
                      <a:rPr lang="es-ES" sz="3600" b="1" i="1" smtClean="0">
                        <a:solidFill>
                          <a:schemeClr val="tx1"/>
                        </a:solidFill>
                        <a:latin typeface="Cambria Math" panose="02040503050406030204" pitchFamily="18" charset="0"/>
                        <a:ea typeface="Cambria Math" panose="02040503050406030204" pitchFamily="18" charset="0"/>
                      </a:rPr>
                      <m:t>  ⇨  </m:t>
                    </m:r>
                    <m:f>
                      <m:fPr>
                        <m:ctrlPr>
                          <a:rPr lang="es-ES" sz="3600" b="1" i="1" smtClean="0">
                            <a:solidFill>
                              <a:schemeClr val="tx1"/>
                            </a:solidFill>
                            <a:latin typeface="Cambria Math" panose="02040503050406030204" pitchFamily="18" charset="0"/>
                            <a:ea typeface="Cambria Math" panose="02040503050406030204" pitchFamily="18" charset="0"/>
                          </a:rPr>
                        </m:ctrlPr>
                      </m:fPr>
                      <m:num>
                        <m:r>
                          <a:rPr lang="es-ES" sz="3600" b="1" i="1" smtClean="0">
                            <a:solidFill>
                              <a:schemeClr val="tx1"/>
                            </a:solidFill>
                            <a:latin typeface="Cambria Math" panose="02040503050406030204" pitchFamily="18" charset="0"/>
                            <a:ea typeface="Cambria Math" panose="02040503050406030204" pitchFamily="18" charset="0"/>
                          </a:rPr>
                          <m:t>𝟏</m:t>
                        </m:r>
                      </m:num>
                      <m:den>
                        <m:r>
                          <a:rPr lang="es-ES" sz="3600" b="1" i="1" smtClean="0">
                            <a:solidFill>
                              <a:schemeClr val="tx1"/>
                            </a:solidFill>
                            <a:latin typeface="Cambria Math" panose="02040503050406030204" pitchFamily="18" charset="0"/>
                            <a:ea typeface="Cambria Math" panose="02040503050406030204" pitchFamily="18" charset="0"/>
                          </a:rPr>
                          <m:t>𝟒</m:t>
                        </m:r>
                      </m:den>
                    </m:f>
                    <m:d>
                      <m:dPr>
                        <m:ctrlPr>
                          <a:rPr lang="es-ES" sz="3600" b="1" i="1" smtClean="0">
                            <a:solidFill>
                              <a:schemeClr val="tx1"/>
                            </a:solidFill>
                            <a:latin typeface="Cambria Math" panose="02040503050406030204" pitchFamily="18" charset="0"/>
                            <a:ea typeface="Cambria Math" panose="02040503050406030204" pitchFamily="18" charset="0"/>
                          </a:rPr>
                        </m:ctrlPr>
                      </m:dPr>
                      <m:e>
                        <m:r>
                          <a:rPr lang="es-ES" sz="3600" b="1" i="1" smtClean="0">
                            <a:solidFill>
                              <a:schemeClr val="tx1"/>
                            </a:solidFill>
                            <a:latin typeface="Cambria Math" panose="02040503050406030204" pitchFamily="18" charset="0"/>
                            <a:ea typeface="Cambria Math" panose="02040503050406030204" pitchFamily="18" charset="0"/>
                          </a:rPr>
                          <m:t>𝟏𝟐</m:t>
                        </m:r>
                      </m:e>
                    </m:d>
                    <m:r>
                      <a:rPr lang="es-ES" sz="3600" b="1" i="1" smtClean="0">
                        <a:solidFill>
                          <a:schemeClr val="tx1"/>
                        </a:solidFill>
                        <a:latin typeface="Cambria Math" panose="02040503050406030204" pitchFamily="18" charset="0"/>
                        <a:ea typeface="Cambria Math" panose="02040503050406030204" pitchFamily="18" charset="0"/>
                      </a:rPr>
                      <m:t> ⇨  </m:t>
                    </m:r>
                    <m:r>
                      <a:rPr lang="es-ES" sz="3600" b="1" i="1" smtClean="0">
                        <a:solidFill>
                          <a:schemeClr val="tx1"/>
                        </a:solidFill>
                        <a:latin typeface="Cambria Math" panose="02040503050406030204" pitchFamily="18" charset="0"/>
                        <a:ea typeface="Cambria Math" panose="02040503050406030204" pitchFamily="18" charset="0"/>
                      </a:rPr>
                      <m:t>𝟑</m:t>
                    </m:r>
                  </m:oMath>
                </a14:m>
                <a:r>
                  <a:rPr lang="es-ES" sz="3600" b="1" dirty="0" smtClean="0">
                    <a:solidFill>
                      <a:schemeClr val="tx1"/>
                    </a:solidFill>
                    <a:latin typeface="Cambria Math" panose="02040503050406030204" pitchFamily="18" charset="0"/>
                    <a:ea typeface="Cambria Math" panose="02040503050406030204" pitchFamily="18" charset="0"/>
                  </a:rPr>
                  <a:t> </a:t>
                </a:r>
                <a:endParaRPr lang="es-MX" sz="3600" b="1" dirty="0">
                  <a:solidFill>
                    <a:schemeClr val="tx1"/>
                  </a:solidFill>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3666789" y="4196698"/>
                <a:ext cx="4632743" cy="797591"/>
              </a:xfrm>
              <a:prstGeom prst="rect">
                <a:avLst/>
              </a:prstGeom>
              <a:blipFill>
                <a:blip r:embed="rId3"/>
                <a:stretch>
                  <a:fillRect l="-6061" t="-3053" b="-2061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666788" y="5304668"/>
                <a:ext cx="4632743" cy="800219"/>
              </a:xfrm>
              <a:prstGeom prst="rect">
                <a:avLst/>
              </a:prstGeom>
              <a:noFill/>
            </p:spPr>
            <p:txBody>
              <a:bodyPr wrap="none" lIns="0" tIns="0" rIns="0" bIns="0" rtlCol="0">
                <a:spAutoFit/>
              </a:bodyPr>
              <a:lstStyle/>
              <a:p>
                <a:r>
                  <a:rPr lang="es-ES" sz="3600" b="1" dirty="0" smtClean="0">
                    <a:solidFill>
                      <a:schemeClr val="tx1"/>
                    </a:solidFill>
                  </a:rPr>
                  <a:t>6 </a:t>
                </a:r>
                <a:r>
                  <a:rPr lang="es-ES" sz="3600" b="1" dirty="0" smtClean="0">
                    <a:solidFill>
                      <a:schemeClr val="tx1"/>
                    </a:solidFill>
                    <a:latin typeface="Cambria Math" panose="02040503050406030204" pitchFamily="18" charset="0"/>
                    <a:ea typeface="Cambria Math" panose="02040503050406030204" pitchFamily="18" charset="0"/>
                  </a:rPr>
                  <a:t>⇨ </a:t>
                </a:r>
                <a14:m>
                  <m:oMath xmlns:m="http://schemas.openxmlformats.org/officeDocument/2006/math">
                    <m:f>
                      <m:fPr>
                        <m:ctrlPr>
                          <a:rPr lang="es-ES" sz="3600" b="1" i="1" smtClean="0">
                            <a:solidFill>
                              <a:schemeClr val="tx1"/>
                            </a:solidFill>
                            <a:latin typeface="Cambria Math" panose="02040503050406030204" pitchFamily="18" charset="0"/>
                            <a:ea typeface="Cambria Math" panose="02040503050406030204" pitchFamily="18" charset="0"/>
                          </a:rPr>
                        </m:ctrlPr>
                      </m:fPr>
                      <m:num>
                        <m:r>
                          <a:rPr lang="es-ES" sz="3600" b="1" i="1" smtClean="0">
                            <a:solidFill>
                              <a:schemeClr val="tx1"/>
                            </a:solidFill>
                            <a:latin typeface="Cambria Math" panose="02040503050406030204" pitchFamily="18" charset="0"/>
                            <a:ea typeface="Cambria Math" panose="02040503050406030204" pitchFamily="18" charset="0"/>
                          </a:rPr>
                          <m:t>𝟏</m:t>
                        </m:r>
                      </m:num>
                      <m:den>
                        <m:r>
                          <a:rPr lang="es-ES" sz="3600" b="1" i="1" smtClean="0">
                            <a:solidFill>
                              <a:schemeClr val="tx1"/>
                            </a:solidFill>
                            <a:latin typeface="Cambria Math" panose="02040503050406030204" pitchFamily="18" charset="0"/>
                            <a:ea typeface="Cambria Math" panose="02040503050406030204" pitchFamily="18" charset="0"/>
                          </a:rPr>
                          <m:t>𝟔</m:t>
                        </m:r>
                      </m:den>
                    </m:f>
                    <m:r>
                      <a:rPr lang="es-ES" sz="3600" b="1" i="1" smtClean="0">
                        <a:solidFill>
                          <a:schemeClr val="tx1"/>
                        </a:solidFill>
                        <a:latin typeface="Cambria Math" panose="02040503050406030204" pitchFamily="18" charset="0"/>
                        <a:ea typeface="Cambria Math" panose="02040503050406030204" pitchFamily="18" charset="0"/>
                      </a:rPr>
                      <m:t>  ⇨  </m:t>
                    </m:r>
                    <m:f>
                      <m:fPr>
                        <m:ctrlPr>
                          <a:rPr lang="es-ES" sz="3600" b="1" i="1" smtClean="0">
                            <a:solidFill>
                              <a:schemeClr val="tx1"/>
                            </a:solidFill>
                            <a:latin typeface="Cambria Math" panose="02040503050406030204" pitchFamily="18" charset="0"/>
                            <a:ea typeface="Cambria Math" panose="02040503050406030204" pitchFamily="18" charset="0"/>
                          </a:rPr>
                        </m:ctrlPr>
                      </m:fPr>
                      <m:num>
                        <m:r>
                          <a:rPr lang="es-ES" sz="3600" b="1" i="1" smtClean="0">
                            <a:solidFill>
                              <a:schemeClr val="tx1"/>
                            </a:solidFill>
                            <a:latin typeface="Cambria Math" panose="02040503050406030204" pitchFamily="18" charset="0"/>
                            <a:ea typeface="Cambria Math" panose="02040503050406030204" pitchFamily="18" charset="0"/>
                          </a:rPr>
                          <m:t>𝟏</m:t>
                        </m:r>
                      </m:num>
                      <m:den>
                        <m:r>
                          <a:rPr lang="es-ES" sz="3600" b="1" i="1" smtClean="0">
                            <a:solidFill>
                              <a:schemeClr val="tx1"/>
                            </a:solidFill>
                            <a:latin typeface="Cambria Math" panose="02040503050406030204" pitchFamily="18" charset="0"/>
                            <a:ea typeface="Cambria Math" panose="02040503050406030204" pitchFamily="18" charset="0"/>
                          </a:rPr>
                          <m:t>𝟔</m:t>
                        </m:r>
                      </m:den>
                    </m:f>
                    <m:d>
                      <m:dPr>
                        <m:ctrlPr>
                          <a:rPr lang="es-ES" sz="3600" b="1" i="1" smtClean="0">
                            <a:solidFill>
                              <a:schemeClr val="tx1"/>
                            </a:solidFill>
                            <a:latin typeface="Cambria Math" panose="02040503050406030204" pitchFamily="18" charset="0"/>
                            <a:ea typeface="Cambria Math" panose="02040503050406030204" pitchFamily="18" charset="0"/>
                          </a:rPr>
                        </m:ctrlPr>
                      </m:dPr>
                      <m:e>
                        <m:r>
                          <a:rPr lang="es-ES" sz="3600" b="1" i="1" smtClean="0">
                            <a:solidFill>
                              <a:schemeClr val="tx1"/>
                            </a:solidFill>
                            <a:latin typeface="Cambria Math" panose="02040503050406030204" pitchFamily="18" charset="0"/>
                            <a:ea typeface="Cambria Math" panose="02040503050406030204" pitchFamily="18" charset="0"/>
                          </a:rPr>
                          <m:t>𝟏𝟐</m:t>
                        </m:r>
                      </m:e>
                    </m:d>
                    <m:r>
                      <a:rPr lang="es-ES" sz="3600" b="1" i="1" smtClean="0">
                        <a:solidFill>
                          <a:schemeClr val="tx1"/>
                        </a:solidFill>
                        <a:latin typeface="Cambria Math" panose="02040503050406030204" pitchFamily="18" charset="0"/>
                        <a:ea typeface="Cambria Math" panose="02040503050406030204" pitchFamily="18" charset="0"/>
                      </a:rPr>
                      <m:t> ⇨  </m:t>
                    </m:r>
                    <m:r>
                      <a:rPr lang="es-ES" sz="3600" b="1" i="1" smtClean="0">
                        <a:solidFill>
                          <a:schemeClr val="tx1"/>
                        </a:solidFill>
                        <a:latin typeface="Cambria Math" panose="02040503050406030204" pitchFamily="18" charset="0"/>
                        <a:ea typeface="Cambria Math" panose="02040503050406030204" pitchFamily="18" charset="0"/>
                      </a:rPr>
                      <m:t>𝟐</m:t>
                    </m:r>
                  </m:oMath>
                </a14:m>
                <a:r>
                  <a:rPr lang="es-ES" sz="3600" b="1" dirty="0" smtClean="0">
                    <a:solidFill>
                      <a:schemeClr val="tx1"/>
                    </a:solidFill>
                    <a:latin typeface="Cambria Math" panose="02040503050406030204" pitchFamily="18" charset="0"/>
                    <a:ea typeface="Cambria Math" panose="02040503050406030204" pitchFamily="18" charset="0"/>
                  </a:rPr>
                  <a:t> </a:t>
                </a:r>
                <a:endParaRPr lang="es-MX" sz="3600" b="1" dirty="0">
                  <a:solidFill>
                    <a:schemeClr val="tx1"/>
                  </a:solidFill>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3666788" y="5304668"/>
                <a:ext cx="4632743" cy="800219"/>
              </a:xfrm>
              <a:prstGeom prst="rect">
                <a:avLst/>
              </a:prstGeom>
              <a:blipFill>
                <a:blip r:embed="rId4"/>
                <a:stretch>
                  <a:fillRect l="-6061" t="-3053" b="-20611"/>
                </a:stretch>
              </a:blipFill>
            </p:spPr>
            <p:txBody>
              <a:bodyPr/>
              <a:lstStyle/>
              <a:p>
                <a:r>
                  <a:rPr lang="es-MX">
                    <a:noFill/>
                  </a:rPr>
                  <a:t> </a:t>
                </a:r>
              </a:p>
            </p:txBody>
          </p:sp>
        </mc:Fallback>
      </mc:AlternateContent>
      <p:sp>
        <p:nvSpPr>
          <p:cNvPr id="7" name="Cerrar llave 6"/>
          <p:cNvSpPr/>
          <p:nvPr/>
        </p:nvSpPr>
        <p:spPr>
          <a:xfrm>
            <a:off x="8299531" y="3197388"/>
            <a:ext cx="371061" cy="2796209"/>
          </a:xfrm>
          <a:prstGeom prst="rightBrace">
            <a:avLst>
              <a:gd name="adj1" fmla="val 8333"/>
              <a:gd name="adj2" fmla="val 50000"/>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MX"/>
          </a:p>
        </p:txBody>
      </p:sp>
      <p:sp>
        <p:nvSpPr>
          <p:cNvPr id="8" name="CuadroTexto 7"/>
          <p:cNvSpPr txBox="1"/>
          <p:nvPr/>
        </p:nvSpPr>
        <p:spPr>
          <a:xfrm>
            <a:off x="8971721" y="4179993"/>
            <a:ext cx="2335768" cy="830997"/>
          </a:xfrm>
          <a:prstGeom prst="rect">
            <a:avLst/>
          </a:prstGeom>
          <a:noFill/>
        </p:spPr>
        <p:txBody>
          <a:bodyPr wrap="none" rtlCol="0">
            <a:spAutoFit/>
          </a:bodyPr>
          <a:lstStyle/>
          <a:p>
            <a:r>
              <a:rPr lang="es-ES" sz="2400" b="1" dirty="0" smtClean="0"/>
              <a:t>Nuevos números</a:t>
            </a:r>
          </a:p>
          <a:p>
            <a:r>
              <a:rPr lang="es-ES" sz="2400" b="1" dirty="0" smtClean="0"/>
              <a:t>proporcionales</a:t>
            </a:r>
            <a:endParaRPr lang="es-MX" sz="2400" b="1" dirty="0"/>
          </a:p>
        </p:txBody>
      </p:sp>
    </p:spTree>
    <p:extLst>
      <p:ext uri="{BB962C8B-B14F-4D97-AF65-F5344CB8AC3E}">
        <p14:creationId xmlns:p14="http://schemas.microsoft.com/office/powerpoint/2010/main" val="2045691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33047"/>
            <a:ext cx="10515600" cy="1688122"/>
          </a:xfrm>
        </p:spPr>
        <p:txBody>
          <a:bodyPr/>
          <a:lstStyle/>
          <a:p>
            <a:pPr algn="just"/>
            <a:r>
              <a:rPr lang="es-MX" dirty="0"/>
              <a:t>Luego, </a:t>
            </a:r>
            <a:r>
              <a:rPr lang="es-MX" b="1" dirty="0"/>
              <a:t>el problema se ha convertido, en un reparto proporcional simple directo</a:t>
            </a:r>
            <a:r>
              <a:rPr lang="es-MX" dirty="0"/>
              <a:t>, cuyos  números proporcionales son: 4, 3, y 2 respectivamente. Y que puede ser resuelto por cualquiera de los dos métodos anteriores, del </a:t>
            </a:r>
            <a:r>
              <a:rPr lang="es-MX" b="1" dirty="0"/>
              <a:t>reparto proporcional simple directo</a:t>
            </a:r>
            <a:r>
              <a:rPr lang="es-MX" dirty="0"/>
              <a:t>.</a:t>
            </a:r>
          </a:p>
          <a:p>
            <a:pPr marL="0" indent="0">
              <a:buNone/>
            </a:pPr>
            <a:endParaRPr lang="es-MX" dirty="0"/>
          </a:p>
        </p:txBody>
      </p:sp>
      <mc:AlternateContent xmlns:mc="http://schemas.openxmlformats.org/markup-compatibility/2006" xmlns:a14="http://schemas.microsoft.com/office/drawing/2010/main">
        <mc:Choice Requires="a14">
          <p:sp>
            <p:nvSpPr>
              <p:cNvPr id="4" name="CuadroTexto 3"/>
              <p:cNvSpPr txBox="1"/>
              <p:nvPr/>
            </p:nvSpPr>
            <p:spPr>
              <a:xfrm>
                <a:off x="4516231" y="2895600"/>
                <a:ext cx="307282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1" smtClean="0">
                          <a:solidFill>
                            <a:schemeClr val="tx1"/>
                          </a:solidFill>
                          <a:latin typeface="Cambria Math" panose="02040503050406030204" pitchFamily="18" charset="0"/>
                        </a:rPr>
                        <m:t>𝒌</m:t>
                      </m:r>
                      <m:r>
                        <a:rPr lang="es-ES" sz="2400" b="1" i="1" smtClean="0">
                          <a:solidFill>
                            <a:schemeClr val="tx1"/>
                          </a:solidFill>
                          <a:latin typeface="Cambria Math" panose="02040503050406030204" pitchFamily="18" charset="0"/>
                        </a:rPr>
                        <m:t>= </m:t>
                      </m:r>
                      <m:f>
                        <m:fPr>
                          <m:ctrlPr>
                            <a:rPr lang="es-ES" sz="2400" b="1" i="1" smtClean="0">
                              <a:solidFill>
                                <a:schemeClr val="tx1"/>
                              </a:solidFill>
                              <a:latin typeface="Cambria Math" panose="02040503050406030204" pitchFamily="18" charset="0"/>
                            </a:rPr>
                          </m:ctrlPr>
                        </m:fPr>
                        <m:num>
                          <m:r>
                            <a:rPr lang="es-ES" sz="2400" b="1" i="1" smtClean="0">
                              <a:solidFill>
                                <a:schemeClr val="tx1"/>
                              </a:solidFill>
                              <a:latin typeface="Cambria Math" panose="02040503050406030204" pitchFamily="18" charset="0"/>
                            </a:rPr>
                            <m:t>𝟕𝟐𝟎</m:t>
                          </m:r>
                        </m:num>
                        <m:den>
                          <m:r>
                            <a:rPr lang="es-ES" sz="2400" b="1" i="1" smtClean="0">
                              <a:solidFill>
                                <a:schemeClr val="tx1"/>
                              </a:solidFill>
                              <a:latin typeface="Cambria Math" panose="02040503050406030204" pitchFamily="18" charset="0"/>
                            </a:rPr>
                            <m:t>𝟗</m:t>
                          </m:r>
                        </m:den>
                      </m:f>
                      <m:r>
                        <a:rPr lang="es-ES" sz="2400" b="1" i="1" smtClean="0">
                          <a:solidFill>
                            <a:schemeClr val="tx1"/>
                          </a:solidFill>
                          <a:latin typeface="Cambria Math" panose="02040503050406030204" pitchFamily="18" charset="0"/>
                        </a:rPr>
                        <m:t>   </m:t>
                      </m:r>
                      <m:r>
                        <a:rPr lang="es-ES" sz="2400" b="1" i="1" smtClean="0">
                          <a:solidFill>
                            <a:schemeClr val="tx1"/>
                          </a:solidFill>
                          <a:latin typeface="Cambria Math" panose="02040503050406030204" pitchFamily="18" charset="0"/>
                          <a:ea typeface="Cambria Math" panose="02040503050406030204" pitchFamily="18" charset="0"/>
                        </a:rPr>
                        <m:t>⇨   </m:t>
                      </m:r>
                      <m:r>
                        <a:rPr lang="es-ES" sz="2400" b="1" i="1" smtClean="0">
                          <a:solidFill>
                            <a:schemeClr val="tx1"/>
                          </a:solidFill>
                          <a:latin typeface="Cambria Math" panose="02040503050406030204" pitchFamily="18" charset="0"/>
                          <a:ea typeface="Cambria Math" panose="02040503050406030204" pitchFamily="18" charset="0"/>
                        </a:rPr>
                        <m:t>𝒌</m:t>
                      </m:r>
                      <m:r>
                        <a:rPr lang="es-ES" sz="2400" b="1" i="1" smtClean="0">
                          <a:solidFill>
                            <a:schemeClr val="tx1"/>
                          </a:solidFill>
                          <a:latin typeface="Cambria Math" panose="02040503050406030204" pitchFamily="18" charset="0"/>
                          <a:ea typeface="Cambria Math" panose="02040503050406030204" pitchFamily="18" charset="0"/>
                        </a:rPr>
                        <m:t>=</m:t>
                      </m:r>
                      <m:r>
                        <a:rPr lang="es-ES" sz="2400" b="1" i="1" smtClean="0">
                          <a:solidFill>
                            <a:schemeClr val="tx1"/>
                          </a:solidFill>
                          <a:latin typeface="Cambria Math" panose="02040503050406030204" pitchFamily="18" charset="0"/>
                          <a:ea typeface="Cambria Math" panose="02040503050406030204" pitchFamily="18" charset="0"/>
                        </a:rPr>
                        <m:t>𝟖𝟎</m:t>
                      </m:r>
                    </m:oMath>
                  </m:oMathPara>
                </a14:m>
                <a:endParaRPr lang="es-MX" sz="2400" b="1" dirty="0">
                  <a:solidFill>
                    <a:schemeClr val="tx1"/>
                  </a:solidFill>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4516231" y="2895600"/>
                <a:ext cx="3072829" cy="693844"/>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1132614" y="3902765"/>
                <a:ext cx="2731517" cy="369332"/>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s-ES" sz="2400" b="1" i="1" smtClean="0">
                          <a:solidFill>
                            <a:schemeClr val="tx1"/>
                          </a:solidFill>
                          <a:latin typeface="Cambria Math" panose="02040503050406030204" pitchFamily="18" charset="0"/>
                        </a:rPr>
                        <m:t>𝒙</m:t>
                      </m:r>
                      <m:r>
                        <a:rPr lang="es-ES" sz="2400" b="1" i="1" smtClean="0">
                          <a:solidFill>
                            <a:schemeClr val="tx1"/>
                          </a:solidFill>
                          <a:latin typeface="Cambria Math" panose="02040503050406030204" pitchFamily="18" charset="0"/>
                        </a:rPr>
                        <m:t>=</m:t>
                      </m:r>
                      <m:d>
                        <m:dPr>
                          <m:ctrlPr>
                            <a:rPr lang="es-ES" sz="2400" b="1" i="1" smtClean="0">
                              <a:solidFill>
                                <a:schemeClr val="tx1"/>
                              </a:solidFill>
                              <a:latin typeface="Cambria Math" panose="02040503050406030204" pitchFamily="18" charset="0"/>
                            </a:rPr>
                          </m:ctrlPr>
                        </m:dPr>
                        <m:e>
                          <m:r>
                            <a:rPr lang="es-ES" sz="2400" b="1" i="1" smtClean="0">
                              <a:solidFill>
                                <a:schemeClr val="tx1"/>
                              </a:solidFill>
                              <a:latin typeface="Cambria Math" panose="02040503050406030204" pitchFamily="18" charset="0"/>
                            </a:rPr>
                            <m:t>𝟖𝟎</m:t>
                          </m:r>
                        </m:e>
                      </m:d>
                      <m:r>
                        <a:rPr lang="es-ES" sz="2400" b="1" i="1" smtClean="0">
                          <a:solidFill>
                            <a:schemeClr val="tx1"/>
                          </a:solidFill>
                          <a:latin typeface="Cambria Math" panose="02040503050406030204" pitchFamily="18" charset="0"/>
                        </a:rPr>
                        <m:t> </m:t>
                      </m:r>
                      <m:d>
                        <m:dPr>
                          <m:ctrlPr>
                            <a:rPr lang="es-ES" sz="2400" b="1" i="1" smtClean="0">
                              <a:solidFill>
                                <a:schemeClr val="tx1"/>
                              </a:solidFill>
                              <a:latin typeface="Cambria Math" panose="02040503050406030204" pitchFamily="18" charset="0"/>
                            </a:rPr>
                          </m:ctrlPr>
                        </m:dPr>
                        <m:e>
                          <m:r>
                            <a:rPr lang="es-ES" sz="2400" b="1" i="1" smtClean="0">
                              <a:solidFill>
                                <a:schemeClr val="tx1"/>
                              </a:solidFill>
                              <a:latin typeface="Cambria Math" panose="02040503050406030204" pitchFamily="18" charset="0"/>
                            </a:rPr>
                            <m:t>𝟒</m:t>
                          </m:r>
                        </m:e>
                      </m:d>
                      <m:r>
                        <a:rPr lang="es-ES" sz="2400" b="1" i="1" smtClean="0">
                          <a:solidFill>
                            <a:schemeClr val="tx1"/>
                          </a:solidFill>
                          <a:latin typeface="Cambria Math" panose="02040503050406030204" pitchFamily="18" charset="0"/>
                        </a:rPr>
                        <m:t>=</m:t>
                      </m:r>
                      <m:r>
                        <a:rPr lang="es-ES" sz="2400" b="1" i="1" smtClean="0">
                          <a:solidFill>
                            <a:schemeClr val="tx1"/>
                          </a:solidFill>
                          <a:latin typeface="Cambria Math" panose="02040503050406030204" pitchFamily="18" charset="0"/>
                        </a:rPr>
                        <m:t>𝟑𝟐𝟎</m:t>
                      </m:r>
                    </m:oMath>
                  </m:oMathPara>
                </a14:m>
                <a:endParaRPr lang="es-MX" sz="2400" b="1" dirty="0">
                  <a:solidFill>
                    <a:schemeClr val="tx1"/>
                  </a:solidFill>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1132614" y="3902765"/>
                <a:ext cx="2731517" cy="369332"/>
              </a:xfrm>
              <a:prstGeom prst="rect">
                <a:avLst/>
              </a:prstGeom>
              <a:blipFill>
                <a:blip r:embed="rId3"/>
                <a:stretch>
                  <a:fillRect l="-2455" r="-893" b="-655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1225844" y="4650000"/>
                <a:ext cx="2545056" cy="369332"/>
              </a:xfrm>
              <a:prstGeom prst="rect">
                <a:avLst/>
              </a:prstGeom>
              <a:noFill/>
            </p:spPr>
            <p:txBody>
              <a:bodyPr wrap="none" lIns="0" tIns="0" rIns="0" bIns="0" rtlCol="0">
                <a:spAutoFit/>
              </a:bodyPr>
              <a:lstStyle/>
              <a:p>
                <a:pPr algn="ctr"/>
                <a:r>
                  <a:rPr lang="es-ES" sz="2400" b="1" dirty="0" smtClean="0">
                    <a:solidFill>
                      <a:schemeClr val="tx1"/>
                    </a:solidFill>
                  </a:rPr>
                  <a:t>y</a:t>
                </a:r>
                <a14:m>
                  <m:oMath xmlns:m="http://schemas.openxmlformats.org/officeDocument/2006/math">
                    <m:r>
                      <a:rPr lang="es-ES" sz="2400" b="1" i="1" smtClean="0">
                        <a:solidFill>
                          <a:schemeClr val="tx1"/>
                        </a:solidFill>
                        <a:latin typeface="Cambria Math" panose="02040503050406030204" pitchFamily="18" charset="0"/>
                      </a:rPr>
                      <m:t>=</m:t>
                    </m:r>
                    <m:d>
                      <m:dPr>
                        <m:ctrlPr>
                          <a:rPr lang="es-ES" sz="2400" b="1" i="1" smtClean="0">
                            <a:solidFill>
                              <a:schemeClr val="tx1"/>
                            </a:solidFill>
                            <a:latin typeface="Cambria Math" panose="02040503050406030204" pitchFamily="18" charset="0"/>
                          </a:rPr>
                        </m:ctrlPr>
                      </m:dPr>
                      <m:e>
                        <m:r>
                          <a:rPr lang="es-ES" sz="2400" b="1" i="1" smtClean="0">
                            <a:solidFill>
                              <a:schemeClr val="tx1"/>
                            </a:solidFill>
                            <a:latin typeface="Cambria Math" panose="02040503050406030204" pitchFamily="18" charset="0"/>
                          </a:rPr>
                          <m:t>𝟖𝟎</m:t>
                        </m:r>
                      </m:e>
                    </m:d>
                    <m:r>
                      <a:rPr lang="es-ES" sz="2400" b="1" i="1" smtClean="0">
                        <a:solidFill>
                          <a:schemeClr val="tx1"/>
                        </a:solidFill>
                        <a:latin typeface="Cambria Math" panose="02040503050406030204" pitchFamily="18" charset="0"/>
                      </a:rPr>
                      <m:t> </m:t>
                    </m:r>
                    <m:d>
                      <m:dPr>
                        <m:ctrlPr>
                          <a:rPr lang="es-ES" sz="2400" b="1" i="1" smtClean="0">
                            <a:solidFill>
                              <a:schemeClr val="tx1"/>
                            </a:solidFill>
                            <a:latin typeface="Cambria Math" panose="02040503050406030204" pitchFamily="18" charset="0"/>
                          </a:rPr>
                        </m:ctrlPr>
                      </m:dPr>
                      <m:e>
                        <m:r>
                          <a:rPr lang="es-ES" sz="2400" b="1" i="1" smtClean="0">
                            <a:solidFill>
                              <a:schemeClr val="tx1"/>
                            </a:solidFill>
                            <a:latin typeface="Cambria Math" panose="02040503050406030204" pitchFamily="18" charset="0"/>
                          </a:rPr>
                          <m:t>𝟑</m:t>
                        </m:r>
                      </m:e>
                    </m:d>
                    <m:r>
                      <a:rPr lang="es-ES" sz="2400" b="1" i="1" smtClean="0">
                        <a:solidFill>
                          <a:schemeClr val="tx1"/>
                        </a:solidFill>
                        <a:latin typeface="Cambria Math" panose="02040503050406030204" pitchFamily="18" charset="0"/>
                      </a:rPr>
                      <m:t>=</m:t>
                    </m:r>
                    <m:r>
                      <a:rPr lang="es-ES" sz="2400" b="1" i="1" smtClean="0">
                        <a:solidFill>
                          <a:schemeClr val="tx1"/>
                        </a:solidFill>
                        <a:latin typeface="Cambria Math" panose="02040503050406030204" pitchFamily="18" charset="0"/>
                      </a:rPr>
                      <m:t>𝟐𝟒𝟎</m:t>
                    </m:r>
                  </m:oMath>
                </a14:m>
                <a:endParaRPr lang="es-MX" sz="2400" b="1" dirty="0">
                  <a:solidFill>
                    <a:schemeClr val="tx1"/>
                  </a:solidFill>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225844" y="4650000"/>
                <a:ext cx="2545056" cy="369332"/>
              </a:xfrm>
              <a:prstGeom prst="rect">
                <a:avLst/>
              </a:prstGeom>
              <a:blipFill>
                <a:blip r:embed="rId4"/>
                <a:stretch>
                  <a:fillRect l="-6938" t="-26667" r="-3589" b="-50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1220169" y="5397235"/>
                <a:ext cx="2521010" cy="369332"/>
              </a:xfrm>
              <a:prstGeom prst="rect">
                <a:avLst/>
              </a:prstGeom>
              <a:noFill/>
            </p:spPr>
            <p:txBody>
              <a:bodyPr wrap="none" lIns="0" tIns="0" rIns="0" bIns="0" rtlCol="0">
                <a:spAutoFit/>
              </a:bodyPr>
              <a:lstStyle/>
              <a:p>
                <a:pPr algn="ctr"/>
                <a:r>
                  <a:rPr lang="es-ES" sz="2400" b="1" dirty="0" smtClean="0">
                    <a:solidFill>
                      <a:schemeClr val="tx1"/>
                    </a:solidFill>
                  </a:rPr>
                  <a:t>z</a:t>
                </a:r>
                <a14:m>
                  <m:oMath xmlns:m="http://schemas.openxmlformats.org/officeDocument/2006/math">
                    <m:r>
                      <a:rPr lang="es-ES" sz="2400" b="1" i="1" smtClean="0">
                        <a:solidFill>
                          <a:schemeClr val="tx1"/>
                        </a:solidFill>
                        <a:latin typeface="Cambria Math" panose="02040503050406030204" pitchFamily="18" charset="0"/>
                      </a:rPr>
                      <m:t>=</m:t>
                    </m:r>
                    <m:d>
                      <m:dPr>
                        <m:ctrlPr>
                          <a:rPr lang="es-ES" sz="2400" b="1" i="1" smtClean="0">
                            <a:solidFill>
                              <a:schemeClr val="tx1"/>
                            </a:solidFill>
                            <a:latin typeface="Cambria Math" panose="02040503050406030204" pitchFamily="18" charset="0"/>
                          </a:rPr>
                        </m:ctrlPr>
                      </m:dPr>
                      <m:e>
                        <m:r>
                          <a:rPr lang="es-ES" sz="2400" b="1" i="1" smtClean="0">
                            <a:solidFill>
                              <a:schemeClr val="tx1"/>
                            </a:solidFill>
                            <a:latin typeface="Cambria Math" panose="02040503050406030204" pitchFamily="18" charset="0"/>
                          </a:rPr>
                          <m:t>𝟖𝟎</m:t>
                        </m:r>
                      </m:e>
                    </m:d>
                    <m:r>
                      <a:rPr lang="es-ES" sz="2400" b="1" i="1" smtClean="0">
                        <a:solidFill>
                          <a:schemeClr val="tx1"/>
                        </a:solidFill>
                        <a:latin typeface="Cambria Math" panose="02040503050406030204" pitchFamily="18" charset="0"/>
                      </a:rPr>
                      <m:t> </m:t>
                    </m:r>
                    <m:d>
                      <m:dPr>
                        <m:ctrlPr>
                          <a:rPr lang="es-ES" sz="2400" b="1" i="1" smtClean="0">
                            <a:solidFill>
                              <a:schemeClr val="tx1"/>
                            </a:solidFill>
                            <a:latin typeface="Cambria Math" panose="02040503050406030204" pitchFamily="18" charset="0"/>
                          </a:rPr>
                        </m:ctrlPr>
                      </m:dPr>
                      <m:e>
                        <m:r>
                          <a:rPr lang="es-ES" sz="2400" b="1" i="1" smtClean="0">
                            <a:solidFill>
                              <a:schemeClr val="tx1"/>
                            </a:solidFill>
                            <a:latin typeface="Cambria Math" panose="02040503050406030204" pitchFamily="18" charset="0"/>
                          </a:rPr>
                          <m:t>𝟐</m:t>
                        </m:r>
                      </m:e>
                    </m:d>
                    <m:r>
                      <a:rPr lang="es-ES" sz="2400" b="1" i="1" smtClean="0">
                        <a:solidFill>
                          <a:schemeClr val="tx1"/>
                        </a:solidFill>
                        <a:latin typeface="Cambria Math" panose="02040503050406030204" pitchFamily="18" charset="0"/>
                      </a:rPr>
                      <m:t>=</m:t>
                    </m:r>
                    <m:r>
                      <a:rPr lang="es-ES" sz="2400" b="1" i="1" smtClean="0">
                        <a:solidFill>
                          <a:schemeClr val="tx1"/>
                        </a:solidFill>
                        <a:latin typeface="Cambria Math" panose="02040503050406030204" pitchFamily="18" charset="0"/>
                      </a:rPr>
                      <m:t>𝟏𝟔𝟎</m:t>
                    </m:r>
                  </m:oMath>
                </a14:m>
                <a:endParaRPr lang="es-MX" sz="2400" b="1" dirty="0">
                  <a:solidFill>
                    <a:schemeClr val="tx1"/>
                  </a:solidFill>
                </a:endParaRPr>
              </a:p>
            </p:txBody>
          </p:sp>
        </mc:Choice>
        <mc:Fallback xmlns="">
          <p:sp>
            <p:nvSpPr>
              <p:cNvPr id="7" name="CuadroTexto 6"/>
              <p:cNvSpPr txBox="1">
                <a:spLocks noRot="1" noChangeAspect="1" noMove="1" noResize="1" noEditPoints="1" noAdjustHandles="1" noChangeArrowheads="1" noChangeShapeType="1" noTextEdit="1"/>
              </p:cNvSpPr>
              <p:nvPr/>
            </p:nvSpPr>
            <p:spPr>
              <a:xfrm>
                <a:off x="1220169" y="5397235"/>
                <a:ext cx="2521010" cy="369332"/>
              </a:xfrm>
              <a:prstGeom prst="rect">
                <a:avLst/>
              </a:prstGeom>
              <a:blipFill>
                <a:blip r:embed="rId5"/>
                <a:stretch>
                  <a:fillRect l="-6763" t="-24590" r="-3865" b="-4918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972208" y="3598084"/>
                <a:ext cx="73930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5400" b="1" i="1" smtClean="0">
                          <a:solidFill>
                            <a:schemeClr val="tx1"/>
                          </a:solidFill>
                          <a:latin typeface="Cambria Math" panose="02040503050406030204" pitchFamily="18" charset="0"/>
                        </a:rPr>
                        <m:t>∴</m:t>
                      </m:r>
                    </m:oMath>
                  </m:oMathPara>
                </a14:m>
                <a:endParaRPr lang="es-MX" sz="5400" b="1" dirty="0">
                  <a:solidFill>
                    <a:schemeClr val="tx1"/>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3972208" y="3598084"/>
                <a:ext cx="739305" cy="923330"/>
              </a:xfrm>
              <a:prstGeom prst="rect">
                <a:avLst/>
              </a:prstGeom>
              <a:blipFill>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054999" y="4373001"/>
                <a:ext cx="365691"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5400" b="1" i="1" smtClean="0">
                          <a:solidFill>
                            <a:schemeClr val="tx1"/>
                          </a:solidFill>
                          <a:latin typeface="Cambria Math" panose="02040503050406030204" pitchFamily="18" charset="0"/>
                        </a:rPr>
                        <m:t>∴</m:t>
                      </m:r>
                    </m:oMath>
                  </m:oMathPara>
                </a14:m>
                <a:endParaRPr lang="es-MX" sz="5400" b="1" dirty="0">
                  <a:solidFill>
                    <a:schemeClr val="tx1"/>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4054999" y="4373001"/>
                <a:ext cx="365691" cy="923330"/>
              </a:xfrm>
              <a:prstGeom prst="rect">
                <a:avLst/>
              </a:prstGeom>
              <a:blipFill>
                <a:blip r:embed="rId7"/>
                <a:stretch>
                  <a:fillRect r="-20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929924" y="5120236"/>
                <a:ext cx="73930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5400" b="1" i="1" smtClean="0">
                          <a:solidFill>
                            <a:schemeClr val="tx1"/>
                          </a:solidFill>
                          <a:latin typeface="Cambria Math" panose="02040503050406030204" pitchFamily="18" charset="0"/>
                          <a:ea typeface="Cambria Math" panose="02040503050406030204" pitchFamily="18" charset="0"/>
                        </a:rPr>
                        <m:t>∴</m:t>
                      </m:r>
                    </m:oMath>
                  </m:oMathPara>
                </a14:m>
                <a:endParaRPr lang="es-MX" sz="5400" b="1" dirty="0">
                  <a:solidFill>
                    <a:schemeClr val="tx1"/>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3929924" y="5120236"/>
                <a:ext cx="739305" cy="923330"/>
              </a:xfrm>
              <a:prstGeom prst="rect">
                <a:avLst/>
              </a:prstGeom>
              <a:blipFill>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768826" y="3964320"/>
                <a:ext cx="630942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1" i="1" smtClean="0">
                          <a:solidFill>
                            <a:schemeClr val="tx1"/>
                          </a:solidFill>
                          <a:latin typeface="Cambria Math" panose="02040503050406030204" pitchFamily="18" charset="0"/>
                        </a:rPr>
                        <m:t>𝑷𝒂𝒓𝒂</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𝒆𝒍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𝒏</m:t>
                      </m:r>
                      <m:r>
                        <a:rPr lang="es-ES" sz="2000" b="1" i="1" smtClean="0">
                          <a:solidFill>
                            <a:schemeClr val="tx1"/>
                          </a:solidFill>
                          <a:latin typeface="Cambria Math" panose="02040503050406030204" pitchFamily="18" charset="0"/>
                        </a:rPr>
                        <m:t>ú</m:t>
                      </m:r>
                      <m:r>
                        <a:rPr lang="es-ES" sz="2000" b="1" i="1" smtClean="0">
                          <a:solidFill>
                            <a:schemeClr val="tx1"/>
                          </a:solidFill>
                          <a:latin typeface="Cambria Math" panose="02040503050406030204" pitchFamily="18" charset="0"/>
                        </a:rPr>
                        <m:t>𝒎𝒆𝒓𝒐</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𝒑𝒐𝒓𝒑𝒐𝒓𝒄𝒊𝒐𝒏𝒂𝒍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𝒊𝒏𝒊𝒄𝒊𝒂𝒍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𝟑</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𝒍𝒆</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𝒕𝒐𝒄𝒂</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𝟑𝟐𝟎</m:t>
                      </m:r>
                      <m:r>
                        <a:rPr lang="es-ES" sz="2000" b="1" i="1" smtClean="0">
                          <a:solidFill>
                            <a:schemeClr val="tx1"/>
                          </a:solidFill>
                          <a:latin typeface="Cambria Math" panose="02040503050406030204" pitchFamily="18" charset="0"/>
                        </a:rPr>
                        <m:t> </m:t>
                      </m:r>
                    </m:oMath>
                  </m:oMathPara>
                </a14:m>
                <a:endParaRPr lang="es-MX" sz="2000" b="1" dirty="0">
                  <a:solidFill>
                    <a:schemeClr val="tx1"/>
                  </a:solidFill>
                </a:endParaRPr>
              </a:p>
            </p:txBody>
          </p:sp>
        </mc:Choice>
        <mc:Fallback xmlns="">
          <p:sp>
            <p:nvSpPr>
              <p:cNvPr id="11" name="CuadroTexto 10"/>
              <p:cNvSpPr txBox="1">
                <a:spLocks noRot="1" noChangeAspect="1" noMove="1" noResize="1" noEditPoints="1" noAdjustHandles="1" noChangeArrowheads="1" noChangeShapeType="1" noTextEdit="1"/>
              </p:cNvSpPr>
              <p:nvPr/>
            </p:nvSpPr>
            <p:spPr>
              <a:xfrm>
                <a:off x="4768826" y="3964320"/>
                <a:ext cx="6309420" cy="307777"/>
              </a:xfrm>
              <a:prstGeom prst="rect">
                <a:avLst/>
              </a:prstGeom>
              <a:blipFill>
                <a:blip r:embed="rId9"/>
                <a:stretch>
                  <a:fillRect l="-386" t="-1961" b="-33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768826" y="4680777"/>
                <a:ext cx="630942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1" i="1" smtClean="0">
                          <a:solidFill>
                            <a:schemeClr val="tx1"/>
                          </a:solidFill>
                          <a:latin typeface="Cambria Math" panose="02040503050406030204" pitchFamily="18" charset="0"/>
                        </a:rPr>
                        <m:t>𝑷𝒂𝒓𝒂</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𝒆𝒍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𝒏</m:t>
                      </m:r>
                      <m:r>
                        <a:rPr lang="es-ES" sz="2000" b="1" i="1" smtClean="0">
                          <a:solidFill>
                            <a:schemeClr val="tx1"/>
                          </a:solidFill>
                          <a:latin typeface="Cambria Math" panose="02040503050406030204" pitchFamily="18" charset="0"/>
                        </a:rPr>
                        <m:t>ú</m:t>
                      </m:r>
                      <m:r>
                        <a:rPr lang="es-ES" sz="2000" b="1" i="1" smtClean="0">
                          <a:solidFill>
                            <a:schemeClr val="tx1"/>
                          </a:solidFill>
                          <a:latin typeface="Cambria Math" panose="02040503050406030204" pitchFamily="18" charset="0"/>
                        </a:rPr>
                        <m:t>𝒎𝒆𝒓𝒐</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𝒑𝒐𝒓𝒑𝒐𝒓𝒄𝒊𝒐𝒏𝒂𝒍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𝒊𝒏𝒊𝒄𝒊𝒂𝒍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𝟒</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𝒍𝒆</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𝒕𝒐𝒄𝒂</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𝟐𝟒𝟎</m:t>
                      </m:r>
                      <m:r>
                        <a:rPr lang="es-ES" sz="2000" b="1" i="1" smtClean="0">
                          <a:solidFill>
                            <a:schemeClr val="tx1"/>
                          </a:solidFill>
                          <a:latin typeface="Cambria Math" panose="02040503050406030204" pitchFamily="18" charset="0"/>
                        </a:rPr>
                        <m:t> </m:t>
                      </m:r>
                    </m:oMath>
                  </m:oMathPara>
                </a14:m>
                <a:endParaRPr lang="es-MX" sz="2000" b="1" dirty="0">
                  <a:solidFill>
                    <a:schemeClr val="tx1"/>
                  </a:solidFill>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4768826" y="4680777"/>
                <a:ext cx="6309420" cy="307777"/>
              </a:xfrm>
              <a:prstGeom prst="rect">
                <a:avLst/>
              </a:prstGeom>
              <a:blipFill>
                <a:blip r:embed="rId10"/>
                <a:stretch>
                  <a:fillRect l="-386" t="-2000" b="-36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4768826" y="5428012"/>
                <a:ext cx="630942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1" i="1" smtClean="0">
                          <a:solidFill>
                            <a:schemeClr val="tx1"/>
                          </a:solidFill>
                          <a:latin typeface="Cambria Math" panose="02040503050406030204" pitchFamily="18" charset="0"/>
                        </a:rPr>
                        <m:t>𝑷𝒂𝒓𝒂</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𝒆𝒍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𝒏</m:t>
                      </m:r>
                      <m:r>
                        <a:rPr lang="es-ES" sz="2000" b="1" i="1" smtClean="0">
                          <a:solidFill>
                            <a:schemeClr val="tx1"/>
                          </a:solidFill>
                          <a:latin typeface="Cambria Math" panose="02040503050406030204" pitchFamily="18" charset="0"/>
                        </a:rPr>
                        <m:t>ú</m:t>
                      </m:r>
                      <m:r>
                        <a:rPr lang="es-ES" sz="2000" b="1" i="1" smtClean="0">
                          <a:solidFill>
                            <a:schemeClr val="tx1"/>
                          </a:solidFill>
                          <a:latin typeface="Cambria Math" panose="02040503050406030204" pitchFamily="18" charset="0"/>
                        </a:rPr>
                        <m:t>𝒎𝒆𝒓𝒐</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𝒑𝒐𝒓𝒑𝒐𝒓𝒄𝒊𝒐𝒏𝒂𝒍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𝒊𝒏𝒊𝒄𝒊𝒂𝒍</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𝟔</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𝒍𝒆</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𝒕𝒐𝒄𝒂</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𝟏𝟔𝟎</m:t>
                      </m:r>
                      <m:r>
                        <a:rPr lang="es-ES" sz="2000" b="1" i="1" smtClean="0">
                          <a:solidFill>
                            <a:schemeClr val="tx1"/>
                          </a:solidFill>
                          <a:latin typeface="Cambria Math" panose="02040503050406030204" pitchFamily="18" charset="0"/>
                        </a:rPr>
                        <m:t> </m:t>
                      </m:r>
                    </m:oMath>
                  </m:oMathPara>
                </a14:m>
                <a:endParaRPr lang="es-MX" sz="2000" b="1" dirty="0">
                  <a:solidFill>
                    <a:schemeClr val="tx1"/>
                  </a:solidFill>
                </a:endParaRPr>
              </a:p>
            </p:txBody>
          </p:sp>
        </mc:Choice>
        <mc:Fallback xmlns="">
          <p:sp>
            <p:nvSpPr>
              <p:cNvPr id="13" name="CuadroTexto 12"/>
              <p:cNvSpPr txBox="1">
                <a:spLocks noRot="1" noChangeAspect="1" noMove="1" noResize="1" noEditPoints="1" noAdjustHandles="1" noChangeArrowheads="1" noChangeShapeType="1" noTextEdit="1"/>
              </p:cNvSpPr>
              <p:nvPr/>
            </p:nvSpPr>
            <p:spPr>
              <a:xfrm>
                <a:off x="4768826" y="5428012"/>
                <a:ext cx="6309420" cy="307777"/>
              </a:xfrm>
              <a:prstGeom prst="rect">
                <a:avLst/>
              </a:prstGeom>
              <a:blipFill>
                <a:blip r:embed="rId11"/>
                <a:stretch>
                  <a:fillRect l="-386" t="-1961" b="-33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1139060" y="2912404"/>
                <a:ext cx="320280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1" i="1" smtClean="0">
                          <a:solidFill>
                            <a:schemeClr val="tx1"/>
                          </a:solidFill>
                          <a:latin typeface="Cambria Math" panose="02040503050406030204" pitchFamily="18" charset="0"/>
                        </a:rPr>
                        <m:t>𝑪𝒂𝒍𝒄𝒖𝒍𝒂𝒏𝒅𝒐</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𝒍𝒂</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𝑪𝒐𝒏𝒔𝒕𝒂𝒏𝒕𝒆</m:t>
                      </m:r>
                      <m:r>
                        <a:rPr lang="es-ES" sz="2000" b="1" i="1" smtClean="0">
                          <a:solidFill>
                            <a:schemeClr val="tx1"/>
                          </a:solidFill>
                          <a:latin typeface="Cambria Math" panose="02040503050406030204" pitchFamily="18" charset="0"/>
                        </a:rPr>
                        <m:t> </m:t>
                      </m:r>
                    </m:oMath>
                  </m:oMathPara>
                </a14:m>
                <a:endParaRPr lang="es-ES" sz="2000" b="1" i="1" dirty="0" smtClean="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2000" b="1" i="1" smtClean="0">
                          <a:solidFill>
                            <a:schemeClr val="tx1"/>
                          </a:solidFill>
                          <a:latin typeface="Cambria Math" panose="02040503050406030204" pitchFamily="18" charset="0"/>
                        </a:rPr>
                        <m:t>𝒅𝒆</m:t>
                      </m:r>
                      <m:r>
                        <a:rPr lang="es-ES" sz="2000" b="1" i="1" smtClean="0">
                          <a:solidFill>
                            <a:schemeClr val="tx1"/>
                          </a:solidFill>
                          <a:latin typeface="Cambria Math" panose="02040503050406030204" pitchFamily="18" charset="0"/>
                        </a:rPr>
                        <m:t> </m:t>
                      </m:r>
                      <m:r>
                        <a:rPr lang="es-ES" sz="2000" b="1" i="1" smtClean="0">
                          <a:solidFill>
                            <a:schemeClr val="tx1"/>
                          </a:solidFill>
                          <a:latin typeface="Cambria Math" panose="02040503050406030204" pitchFamily="18" charset="0"/>
                        </a:rPr>
                        <m:t>𝑷𝒓𝒐𝒑𝒐𝒓𝒄𝒊𝒐𝒏𝒂𝒍𝒊𝒅𝒂𝒅</m:t>
                      </m:r>
                      <m:r>
                        <a:rPr lang="es-ES" sz="2000" b="1" i="1" smtClean="0">
                          <a:solidFill>
                            <a:schemeClr val="tx1"/>
                          </a:solidFill>
                          <a:latin typeface="Cambria Math" panose="02040503050406030204" pitchFamily="18" charset="0"/>
                        </a:rPr>
                        <m:t>:</m:t>
                      </m:r>
                    </m:oMath>
                  </m:oMathPara>
                </a14:m>
                <a:endParaRPr lang="es-MX" sz="2000" b="1" dirty="0">
                  <a:solidFill>
                    <a:schemeClr val="tx1"/>
                  </a:solidFill>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1139060" y="2912404"/>
                <a:ext cx="3202800" cy="615553"/>
              </a:xfrm>
              <a:prstGeom prst="rect">
                <a:avLst/>
              </a:prstGeom>
              <a:blipFill>
                <a:blip r:embed="rId12"/>
                <a:stretch>
                  <a:fillRect l="-1714" b="-16832"/>
                </a:stretch>
              </a:blipFill>
            </p:spPr>
            <p:txBody>
              <a:bodyPr/>
              <a:lstStyle/>
              <a:p>
                <a:r>
                  <a:rPr lang="es-MX">
                    <a:noFill/>
                  </a:rPr>
                  <a:t> </a:t>
                </a:r>
              </a:p>
            </p:txBody>
          </p:sp>
        </mc:Fallback>
      </mc:AlternateContent>
    </p:spTree>
    <p:extLst>
      <p:ext uri="{BB962C8B-B14F-4D97-AF65-F5344CB8AC3E}">
        <p14:creationId xmlns:p14="http://schemas.microsoft.com/office/powerpoint/2010/main" val="367828358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5.2 Regla de Tres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0721373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Regla de Tres</a:t>
            </a:r>
            <a:endParaRPr lang="es-MX" dirty="0"/>
          </a:p>
        </p:txBody>
      </p:sp>
      <p:sp>
        <p:nvSpPr>
          <p:cNvPr id="3" name="Marcador de contenido 2"/>
          <p:cNvSpPr>
            <a:spLocks noGrp="1"/>
          </p:cNvSpPr>
          <p:nvPr>
            <p:ph idx="1"/>
          </p:nvPr>
        </p:nvSpPr>
        <p:spPr>
          <a:xfrm>
            <a:off x="838200" y="1825625"/>
            <a:ext cx="10515600" cy="4350092"/>
          </a:xfrm>
        </p:spPr>
        <p:txBody>
          <a:bodyPr>
            <a:normAutofit/>
          </a:bodyPr>
          <a:lstStyle/>
          <a:p>
            <a:pPr algn="just"/>
            <a:r>
              <a:rPr lang="es-MX" sz="3200" dirty="0"/>
              <a:t>La </a:t>
            </a:r>
            <a:r>
              <a:rPr lang="es-MX" sz="3200" b="1" dirty="0"/>
              <a:t>regla de tres</a:t>
            </a:r>
            <a:r>
              <a:rPr lang="es-MX" sz="3200" dirty="0"/>
              <a:t> es un método aritmético utilizado para resolver problemas de proporcionalidad entre tres valores conocidos y un valor desconocido. Dependiendo de la relación entre las magnitudes, puede ser una </a:t>
            </a:r>
            <a:r>
              <a:rPr lang="es-MX" sz="3200" b="1" dirty="0"/>
              <a:t>regla de tres simple</a:t>
            </a:r>
            <a:r>
              <a:rPr lang="es-MX" sz="3200" dirty="0"/>
              <a:t> (directa o inversa) o una </a:t>
            </a:r>
            <a:r>
              <a:rPr lang="es-MX" sz="3200" b="1" dirty="0"/>
              <a:t>regla de tres compuesta</a:t>
            </a:r>
            <a:r>
              <a:rPr lang="es-MX" sz="3200" dirty="0"/>
              <a:t>.</a:t>
            </a:r>
          </a:p>
        </p:txBody>
      </p:sp>
    </p:spTree>
    <p:extLst>
      <p:ext uri="{BB962C8B-B14F-4D97-AF65-F5344CB8AC3E}">
        <p14:creationId xmlns:p14="http://schemas.microsoft.com/office/powerpoint/2010/main" val="293119710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Regla de Tres Simple</a:t>
            </a:r>
            <a:endParaRPr lang="es-MX" dirty="0"/>
          </a:p>
        </p:txBody>
      </p:sp>
      <p:sp>
        <p:nvSpPr>
          <p:cNvPr id="3" name="Marcador de contenido 2"/>
          <p:cNvSpPr>
            <a:spLocks noGrp="1"/>
          </p:cNvSpPr>
          <p:nvPr>
            <p:ph idx="1"/>
          </p:nvPr>
        </p:nvSpPr>
        <p:spPr/>
        <p:txBody>
          <a:bodyPr/>
          <a:lstStyle/>
          <a:p>
            <a:pPr algn="just"/>
            <a:r>
              <a:rPr lang="es-MX" dirty="0"/>
              <a:t>La regla de tres simple se usa cuando solo hay dos magnitudes relacionadas entre sí de forma proporcional. Se pueden dar dos tipos de proporcionalidad</a:t>
            </a:r>
            <a:r>
              <a:rPr lang="es-MX" dirty="0" smtClean="0"/>
              <a:t>:</a:t>
            </a:r>
          </a:p>
          <a:p>
            <a:endParaRPr lang="es-MX" dirty="0"/>
          </a:p>
          <a:p>
            <a:r>
              <a:rPr lang="es-MX" b="1" dirty="0"/>
              <a:t>A. Regla de tres simple directa</a:t>
            </a:r>
          </a:p>
          <a:p>
            <a:pPr algn="just"/>
            <a:r>
              <a:rPr lang="es-MX" dirty="0"/>
              <a:t>En la </a:t>
            </a:r>
            <a:r>
              <a:rPr lang="es-MX" b="1" dirty="0"/>
              <a:t>proporcionalidad directa</a:t>
            </a:r>
            <a:r>
              <a:rPr lang="es-MX" dirty="0"/>
              <a:t>, al aumentar una de las magnitudes, la otra también aumenta en la misma proporción. Lo mismo ocurre si una disminuye: la otra también disminuye.</a:t>
            </a:r>
          </a:p>
          <a:p>
            <a:endParaRPr lang="es-MX" dirty="0"/>
          </a:p>
        </p:txBody>
      </p:sp>
    </p:spTree>
    <p:extLst>
      <p:ext uri="{BB962C8B-B14F-4D97-AF65-F5344CB8AC3E}">
        <p14:creationId xmlns:p14="http://schemas.microsoft.com/office/powerpoint/2010/main" val="204619706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547446"/>
                <a:ext cx="10515600" cy="4853353"/>
              </a:xfrm>
            </p:spPr>
            <p:txBody>
              <a:bodyPr>
                <a:normAutofit lnSpcReduction="10000"/>
              </a:bodyPr>
              <a:lstStyle/>
              <a:p>
                <a:r>
                  <a:rPr lang="es-MX" dirty="0" smtClean="0"/>
                  <a:t>La estructura de este tipo de regla de tres es:</a:t>
                </a:r>
              </a:p>
              <a:p>
                <a:endParaRPr lang="es-MX" dirty="0" smtClean="0"/>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ES" b="0" i="1" smtClean="0">
                              <a:latin typeface="Cambria Math" panose="02040503050406030204" pitchFamily="18" charset="0"/>
                            </a:rPr>
                            <m:t>𝐴</m:t>
                          </m:r>
                        </m:num>
                        <m:den>
                          <m:r>
                            <a:rPr lang="es-ES" b="0" i="1" smtClean="0">
                              <a:latin typeface="Cambria Math" panose="02040503050406030204" pitchFamily="18" charset="0"/>
                            </a:rPr>
                            <m:t>𝐵</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𝐶</m:t>
                          </m:r>
                        </m:num>
                        <m:den>
                          <m:r>
                            <a:rPr lang="es-ES" b="0" i="1" smtClean="0">
                              <a:latin typeface="Cambria Math" panose="02040503050406030204" pitchFamily="18" charset="0"/>
                            </a:rPr>
                            <m:t>𝑋</m:t>
                          </m:r>
                        </m:den>
                      </m:f>
                    </m:oMath>
                  </m:oMathPara>
                </a14:m>
                <a:endParaRPr lang="es-MX" dirty="0" smtClean="0"/>
              </a:p>
              <a:p>
                <a:r>
                  <a:rPr lang="es-MX" dirty="0"/>
                  <a:t>Donde:</a:t>
                </a:r>
              </a:p>
              <a:p>
                <a:r>
                  <a:rPr lang="es-MX" i="1" dirty="0" smtClean="0"/>
                  <a:t>A</a:t>
                </a:r>
                <a:r>
                  <a:rPr lang="es-MX" dirty="0" smtClean="0"/>
                  <a:t>, </a:t>
                </a:r>
                <a:r>
                  <a:rPr lang="es-MX" i="1" dirty="0" smtClean="0"/>
                  <a:t>B</a:t>
                </a:r>
                <a:r>
                  <a:rPr lang="es-MX" dirty="0" smtClean="0"/>
                  <a:t> </a:t>
                </a:r>
                <a:r>
                  <a:rPr lang="es-MX" dirty="0"/>
                  <a:t>y </a:t>
                </a:r>
                <a:r>
                  <a:rPr lang="es-MX" i="1" dirty="0" smtClean="0"/>
                  <a:t>C </a:t>
                </a:r>
                <a:r>
                  <a:rPr lang="es-MX" dirty="0"/>
                  <a:t>son valores conocidos.</a:t>
                </a:r>
              </a:p>
              <a:p>
                <a:r>
                  <a:rPr lang="es-MX" i="1" dirty="0" smtClean="0"/>
                  <a:t>X</a:t>
                </a:r>
                <a:r>
                  <a:rPr lang="es-MX" dirty="0" smtClean="0"/>
                  <a:t> </a:t>
                </a:r>
                <a:r>
                  <a:rPr lang="es-MX" dirty="0"/>
                  <a:t>es el valor desconocido.</a:t>
                </a:r>
              </a:p>
              <a:p>
                <a:r>
                  <a:rPr lang="es-MX" dirty="0"/>
                  <a:t>Para calcular </a:t>
                </a:r>
                <a:r>
                  <a:rPr lang="es-MX" i="1" dirty="0" smtClean="0"/>
                  <a:t>X</a:t>
                </a:r>
                <a:r>
                  <a:rPr lang="es-MX" dirty="0"/>
                  <a:t>, la fórmula es</a:t>
                </a:r>
                <a:r>
                  <a:rPr lang="es-MX" dirty="0" smtClean="0"/>
                  <a:t>:</a:t>
                </a:r>
              </a:p>
              <a:p>
                <a:endParaRPr lang="es-MX" dirty="0"/>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𝑋</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𝐵</m:t>
                          </m:r>
                          <m:r>
                            <a:rPr lang="es-ES" b="0" i="1" smtClean="0">
                              <a:latin typeface="Cambria Math" panose="02040503050406030204" pitchFamily="18" charset="0"/>
                            </a:rPr>
                            <m:t>∗</m:t>
                          </m:r>
                          <m:r>
                            <a:rPr lang="es-ES" b="0" i="1" smtClean="0">
                              <a:latin typeface="Cambria Math" panose="02040503050406030204" pitchFamily="18" charset="0"/>
                            </a:rPr>
                            <m:t>𝐶</m:t>
                          </m:r>
                        </m:num>
                        <m:den>
                          <m:r>
                            <a:rPr lang="es-ES" b="0" i="1" smtClean="0">
                              <a:latin typeface="Cambria Math" panose="02040503050406030204" pitchFamily="18" charset="0"/>
                            </a:rPr>
                            <m:t>𝐴</m:t>
                          </m:r>
                        </m:den>
                      </m:f>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547446"/>
                <a:ext cx="10515600" cy="4853353"/>
              </a:xfrm>
              <a:blipFill>
                <a:blip r:embed="rId2"/>
                <a:stretch>
                  <a:fillRect l="-1043" t="-2889"/>
                </a:stretch>
              </a:blipFill>
            </p:spPr>
            <p:txBody>
              <a:bodyPr/>
              <a:lstStyle/>
              <a:p>
                <a:r>
                  <a:rPr lang="es-MX">
                    <a:noFill/>
                  </a:rPr>
                  <a:t> </a:t>
                </a:r>
              </a:p>
            </p:txBody>
          </p:sp>
        </mc:Fallback>
      </mc:AlternateContent>
    </p:spTree>
    <p:extLst>
      <p:ext uri="{BB962C8B-B14F-4D97-AF65-F5344CB8AC3E}">
        <p14:creationId xmlns:p14="http://schemas.microsoft.com/office/powerpoint/2010/main" val="2243100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POLINOMIO</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MX" sz="2400" dirty="0" smtClean="0"/>
                  <a:t>Es </a:t>
                </a:r>
                <a:r>
                  <a:rPr lang="es-MX" sz="2400" dirty="0"/>
                  <a:t>una expresión algebraica que consta de </a:t>
                </a:r>
                <a:r>
                  <a:rPr lang="es-MX" sz="2400" b="1" u="sng" dirty="0"/>
                  <a:t>m</a:t>
                </a:r>
                <a:r>
                  <a:rPr lang="es-MX" sz="2400" b="1" u="sng" dirty="0" smtClean="0"/>
                  <a:t>ás </a:t>
                </a:r>
                <a:r>
                  <a:rPr lang="es-MX" sz="2400" b="1" u="sng" dirty="0"/>
                  <a:t>de </a:t>
                </a:r>
                <a:r>
                  <a:rPr lang="es-MX" sz="2400" b="1" u="sng" dirty="0" smtClean="0"/>
                  <a:t>un término</a:t>
                </a:r>
                <a:r>
                  <a:rPr lang="es-MX" sz="2400" dirty="0"/>
                  <a:t>, </a:t>
                </a:r>
                <a:r>
                  <a:rPr lang="es-MX" sz="2400" dirty="0" smtClean="0"/>
                  <a:t>como:</a:t>
                </a:r>
              </a:p>
              <a:p>
                <a:endParaRPr lang="es-MX" dirty="0"/>
              </a:p>
              <a:p>
                <a:pPr marL="0" indent="0" algn="ctr">
                  <a:buNone/>
                </a:pPr>
                <a:r>
                  <a:rPr lang="es-MX" sz="4400" i="1" dirty="0">
                    <a:solidFill>
                      <a:srgbClr val="FF0000"/>
                    </a:solidFill>
                  </a:rPr>
                  <a:t>a</a:t>
                </a:r>
                <a:r>
                  <a:rPr lang="es-MX" sz="4400" dirty="0">
                    <a:solidFill>
                      <a:srgbClr val="FF0000"/>
                    </a:solidFill>
                  </a:rPr>
                  <a:t> + </a:t>
                </a:r>
                <a:r>
                  <a:rPr lang="es-MX" sz="4400" i="1" dirty="0">
                    <a:solidFill>
                      <a:srgbClr val="FF0000"/>
                    </a:solidFill>
                  </a:rPr>
                  <a:t>b</a:t>
                </a:r>
                <a:r>
                  <a:rPr lang="es-MX" sz="4400" dirty="0">
                    <a:solidFill>
                      <a:srgbClr val="FF0000"/>
                    </a:solidFill>
                  </a:rPr>
                  <a:t>, </a:t>
                </a:r>
                <a:r>
                  <a:rPr lang="es-MX" sz="4400" i="1" dirty="0">
                    <a:solidFill>
                      <a:srgbClr val="FF0000"/>
                    </a:solidFill>
                  </a:rPr>
                  <a:t>a</a:t>
                </a:r>
                <a:r>
                  <a:rPr lang="es-MX" sz="4400" dirty="0">
                    <a:solidFill>
                      <a:srgbClr val="FF0000"/>
                    </a:solidFill>
                  </a:rPr>
                  <a:t> + </a:t>
                </a:r>
                <a:r>
                  <a:rPr lang="es-MX" sz="4400" i="1" dirty="0">
                    <a:solidFill>
                      <a:srgbClr val="FF0000"/>
                    </a:solidFill>
                  </a:rPr>
                  <a:t>x</a:t>
                </a:r>
                <a:r>
                  <a:rPr lang="es-MX" sz="4400" dirty="0">
                    <a:solidFill>
                      <a:srgbClr val="FF0000"/>
                    </a:solidFill>
                  </a:rPr>
                  <a:t> – </a:t>
                </a:r>
                <a:r>
                  <a:rPr lang="es-MX" sz="4400" i="1" dirty="0">
                    <a:solidFill>
                      <a:srgbClr val="FF0000"/>
                    </a:solidFill>
                  </a:rPr>
                  <a:t>y</a:t>
                </a:r>
                <a:r>
                  <a:rPr lang="es-MX" sz="4400" dirty="0">
                    <a:solidFill>
                      <a:srgbClr val="FF0000"/>
                    </a:solidFill>
                  </a:rPr>
                  <a:t>, </a:t>
                </a:r>
                <a14:m>
                  <m:oMath xmlns:m="http://schemas.openxmlformats.org/officeDocument/2006/math">
                    <m:sSup>
                      <m:sSupPr>
                        <m:ctrlPr>
                          <a:rPr lang="es-MX" sz="4400" i="1">
                            <a:solidFill>
                              <a:srgbClr val="FF0000"/>
                            </a:solidFill>
                            <a:latin typeface="Cambria Math" panose="02040503050406030204" pitchFamily="18" charset="0"/>
                          </a:rPr>
                        </m:ctrlPr>
                      </m:sSupPr>
                      <m:e>
                        <m:r>
                          <a:rPr lang="es-MX" sz="4400" i="1">
                            <a:solidFill>
                              <a:srgbClr val="FF0000"/>
                            </a:solidFill>
                            <a:latin typeface="Cambria Math"/>
                          </a:rPr>
                          <m:t>𝑥</m:t>
                        </m:r>
                      </m:e>
                      <m:sup>
                        <m:r>
                          <a:rPr lang="es-MX" sz="4400" i="1">
                            <a:solidFill>
                              <a:srgbClr val="FF0000"/>
                            </a:solidFill>
                            <a:latin typeface="Cambria Math"/>
                          </a:rPr>
                          <m:t>3</m:t>
                        </m:r>
                      </m:sup>
                    </m:sSup>
                    <m:r>
                      <a:rPr lang="es-MX" sz="4400" i="1">
                        <a:solidFill>
                          <a:srgbClr val="FF0000"/>
                        </a:solidFill>
                        <a:latin typeface="Cambria Math"/>
                      </a:rPr>
                      <m:t>+ </m:t>
                    </m:r>
                    <m:sSup>
                      <m:sSupPr>
                        <m:ctrlPr>
                          <a:rPr lang="es-MX" sz="4400" i="1">
                            <a:solidFill>
                              <a:srgbClr val="FF0000"/>
                            </a:solidFill>
                            <a:latin typeface="Cambria Math" panose="02040503050406030204" pitchFamily="18" charset="0"/>
                          </a:rPr>
                        </m:ctrlPr>
                      </m:sSupPr>
                      <m:e>
                        <m:r>
                          <a:rPr lang="es-MX" sz="4400" i="1">
                            <a:solidFill>
                              <a:srgbClr val="FF0000"/>
                            </a:solidFill>
                            <a:latin typeface="Cambria Math"/>
                          </a:rPr>
                          <m:t>2</m:t>
                        </m:r>
                        <m:r>
                          <a:rPr lang="es-MX" sz="4400" i="1">
                            <a:solidFill>
                              <a:srgbClr val="FF0000"/>
                            </a:solidFill>
                            <a:latin typeface="Cambria Math"/>
                          </a:rPr>
                          <m:t>𝑥</m:t>
                        </m:r>
                      </m:e>
                      <m:sup>
                        <m:r>
                          <a:rPr lang="es-MX" sz="4400" i="1">
                            <a:solidFill>
                              <a:srgbClr val="FF0000"/>
                            </a:solidFill>
                            <a:latin typeface="Cambria Math"/>
                          </a:rPr>
                          <m:t>2</m:t>
                        </m:r>
                      </m:sup>
                    </m:sSup>
                    <m:r>
                      <a:rPr lang="es-MX" sz="4400" i="1">
                        <a:solidFill>
                          <a:srgbClr val="FF0000"/>
                        </a:solidFill>
                        <a:latin typeface="Cambria Math"/>
                      </a:rPr>
                      <m:t>+</m:t>
                    </m:r>
                    <m:r>
                      <a:rPr lang="es-MX" sz="4400" i="1">
                        <a:solidFill>
                          <a:srgbClr val="FF0000"/>
                        </a:solidFill>
                        <a:latin typeface="Cambria Math"/>
                      </a:rPr>
                      <m:t>𝑥</m:t>
                    </m:r>
                    <m:r>
                      <a:rPr lang="es-MX" sz="4400" i="1">
                        <a:solidFill>
                          <a:srgbClr val="FF0000"/>
                        </a:solidFill>
                        <a:latin typeface="Cambria Math"/>
                      </a:rPr>
                      <m:t>+7</m:t>
                    </m:r>
                  </m:oMath>
                </a14:m>
                <a:endParaRPr lang="es-MX" sz="4400" dirty="0">
                  <a:solidFill>
                    <a:srgbClr val="FF0000"/>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545" t="-2256"/>
                </a:stretch>
              </a:blipFill>
            </p:spPr>
            <p:txBody>
              <a:bodyPr/>
              <a:lstStyle/>
              <a:p>
                <a:r>
                  <a:rPr lang="es-MX">
                    <a:noFill/>
                  </a:rPr>
                  <a:t> </a:t>
                </a:r>
              </a:p>
            </p:txBody>
          </p:sp>
        </mc:Fallback>
      </mc:AlternateContent>
      <p:sp>
        <p:nvSpPr>
          <p:cNvPr id="4" name="Abrir llave 3"/>
          <p:cNvSpPr/>
          <p:nvPr/>
        </p:nvSpPr>
        <p:spPr>
          <a:xfrm rot="16200000">
            <a:off x="2319130" y="3684104"/>
            <a:ext cx="675861" cy="1258957"/>
          </a:xfrm>
          <a:prstGeom prst="leftBrace">
            <a:avLst/>
          </a:prstGeom>
          <a:ln>
            <a:solidFill>
              <a:srgbClr val="1F91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Abrir llave 4"/>
          <p:cNvSpPr/>
          <p:nvPr/>
        </p:nvSpPr>
        <p:spPr>
          <a:xfrm rot="16200000">
            <a:off x="4272302" y="3318143"/>
            <a:ext cx="675861" cy="1990875"/>
          </a:xfrm>
          <a:prstGeom prst="leftBrace">
            <a:avLst/>
          </a:prstGeom>
          <a:ln>
            <a:solidFill>
              <a:srgbClr val="1F91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Abrir llave 5"/>
          <p:cNvSpPr/>
          <p:nvPr/>
        </p:nvSpPr>
        <p:spPr>
          <a:xfrm rot="16200000">
            <a:off x="7684736" y="2224837"/>
            <a:ext cx="675861" cy="4177484"/>
          </a:xfrm>
          <a:prstGeom prst="leftBrace">
            <a:avLst/>
          </a:prstGeom>
          <a:ln>
            <a:solidFill>
              <a:srgbClr val="1F91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CuadroTexto 6"/>
          <p:cNvSpPr txBox="1"/>
          <p:nvPr/>
        </p:nvSpPr>
        <p:spPr>
          <a:xfrm>
            <a:off x="2027582" y="4678945"/>
            <a:ext cx="1305165" cy="369332"/>
          </a:xfrm>
          <a:prstGeom prst="rect">
            <a:avLst/>
          </a:prstGeom>
          <a:noFill/>
        </p:spPr>
        <p:txBody>
          <a:bodyPr wrap="none" rtlCol="0">
            <a:spAutoFit/>
          </a:bodyPr>
          <a:lstStyle/>
          <a:p>
            <a:r>
              <a:rPr lang="es-MX" dirty="0" smtClean="0"/>
              <a:t>2 términos</a:t>
            </a:r>
            <a:endParaRPr lang="es-MX" dirty="0"/>
          </a:p>
        </p:txBody>
      </p:sp>
      <p:sp>
        <p:nvSpPr>
          <p:cNvPr id="8" name="CuadroTexto 7"/>
          <p:cNvSpPr txBox="1"/>
          <p:nvPr/>
        </p:nvSpPr>
        <p:spPr>
          <a:xfrm>
            <a:off x="3957649" y="4678945"/>
            <a:ext cx="1305165" cy="369332"/>
          </a:xfrm>
          <a:prstGeom prst="rect">
            <a:avLst/>
          </a:prstGeom>
          <a:noFill/>
        </p:spPr>
        <p:txBody>
          <a:bodyPr wrap="none" rtlCol="0">
            <a:spAutoFit/>
          </a:bodyPr>
          <a:lstStyle/>
          <a:p>
            <a:r>
              <a:rPr lang="es-MX" dirty="0"/>
              <a:t>3</a:t>
            </a:r>
            <a:r>
              <a:rPr lang="es-MX" dirty="0" smtClean="0"/>
              <a:t> términos</a:t>
            </a:r>
            <a:endParaRPr lang="es-MX" dirty="0"/>
          </a:p>
        </p:txBody>
      </p:sp>
      <p:sp>
        <p:nvSpPr>
          <p:cNvPr id="9" name="CuadroTexto 8"/>
          <p:cNvSpPr txBox="1"/>
          <p:nvPr/>
        </p:nvSpPr>
        <p:spPr>
          <a:xfrm>
            <a:off x="7370083" y="4678945"/>
            <a:ext cx="1305165" cy="369332"/>
          </a:xfrm>
          <a:prstGeom prst="rect">
            <a:avLst/>
          </a:prstGeom>
          <a:noFill/>
        </p:spPr>
        <p:txBody>
          <a:bodyPr wrap="none" rtlCol="0">
            <a:spAutoFit/>
          </a:bodyPr>
          <a:lstStyle/>
          <a:p>
            <a:r>
              <a:rPr lang="es-MX" dirty="0"/>
              <a:t>4</a:t>
            </a:r>
            <a:r>
              <a:rPr lang="es-MX" dirty="0" smtClean="0"/>
              <a:t> términos</a:t>
            </a:r>
            <a:endParaRPr lang="es-MX" dirty="0"/>
          </a:p>
        </p:txBody>
      </p:sp>
      <p:sp>
        <p:nvSpPr>
          <p:cNvPr id="10" name="CuadroTexto 9"/>
          <p:cNvSpPr txBox="1"/>
          <p:nvPr/>
        </p:nvSpPr>
        <p:spPr>
          <a:xfrm>
            <a:off x="1069848" y="5240906"/>
            <a:ext cx="10021590" cy="369332"/>
          </a:xfrm>
          <a:prstGeom prst="rect">
            <a:avLst/>
          </a:prstGeom>
          <a:noFill/>
        </p:spPr>
        <p:txBody>
          <a:bodyPr wrap="none" rtlCol="0">
            <a:spAutoFit/>
          </a:bodyPr>
          <a:lstStyle/>
          <a:p>
            <a:r>
              <a:rPr lang="es-MX" b="1" dirty="0" smtClean="0">
                <a:solidFill>
                  <a:srgbClr val="FF0000"/>
                </a:solidFill>
              </a:rPr>
              <a:t>Recuerde que los signos de + y – son los limitadores de los términos en un polinomio.</a:t>
            </a:r>
            <a:endParaRPr lang="es-MX" b="1" dirty="0">
              <a:solidFill>
                <a:srgbClr val="FF0000"/>
              </a:solidFill>
            </a:endParaRPr>
          </a:p>
        </p:txBody>
      </p:sp>
    </p:spTree>
    <p:extLst>
      <p:ext uri="{BB962C8B-B14F-4D97-AF65-F5344CB8AC3E}">
        <p14:creationId xmlns:p14="http://schemas.microsoft.com/office/powerpoint/2010/main" val="330516582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998806"/>
                <a:ext cx="10515600" cy="5178157"/>
              </a:xfrm>
            </p:spPr>
            <p:txBody>
              <a:bodyPr>
                <a:normAutofit lnSpcReduction="10000"/>
              </a:bodyPr>
              <a:lstStyle/>
              <a:p>
                <a:pPr algn="just"/>
                <a:r>
                  <a:rPr lang="es-MX" b="1" dirty="0" smtClean="0"/>
                  <a:t>Ejemplo</a:t>
                </a:r>
                <a:r>
                  <a:rPr lang="es-MX" dirty="0"/>
                  <a:t>: Si 3 manzanas cuestan 6 </a:t>
                </a:r>
                <a:r>
                  <a:rPr lang="es-MX" dirty="0" smtClean="0"/>
                  <a:t>pesos, </a:t>
                </a:r>
                <a:r>
                  <a:rPr lang="es-MX" dirty="0"/>
                  <a:t>¿cuánto costarán 5 manzanas</a:t>
                </a:r>
                <a:r>
                  <a:rPr lang="es-MX" dirty="0" smtClean="0"/>
                  <a:t>?</a:t>
                </a:r>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3 </m:t>
                          </m:r>
                          <m:r>
                            <a:rPr lang="es-MX" b="0" i="1" smtClean="0">
                              <a:latin typeface="Cambria Math" panose="02040503050406030204" pitchFamily="18" charset="0"/>
                            </a:rPr>
                            <m:t>𝑚𝑎𝑛𝑧𝑎𝑛𝑎𝑠</m:t>
                          </m:r>
                        </m:num>
                        <m:den>
                          <m:r>
                            <a:rPr lang="es-MX" b="0" i="1" smtClean="0">
                              <a:latin typeface="Cambria Math" panose="02040503050406030204" pitchFamily="18" charset="0"/>
                            </a:rPr>
                            <m:t>6 </m:t>
                          </m:r>
                          <m:r>
                            <a:rPr lang="es-MX" b="0" i="1" smtClean="0">
                              <a:latin typeface="Cambria Math" panose="02040503050406030204" pitchFamily="18" charset="0"/>
                            </a:rPr>
                            <m:t>𝑝𝑒𝑠𝑜𝑠</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5 </m:t>
                          </m:r>
                          <m:r>
                            <a:rPr lang="es-MX" b="0" i="1" smtClean="0">
                              <a:latin typeface="Cambria Math" panose="02040503050406030204" pitchFamily="18" charset="0"/>
                            </a:rPr>
                            <m:t>𝑚𝑎𝑛𝑧𝑎𝑛𝑎𝑠</m:t>
                          </m:r>
                        </m:num>
                        <m:den>
                          <m:r>
                            <a:rPr lang="es-MX" b="0" i="1" smtClean="0">
                              <a:latin typeface="Cambria Math" panose="02040503050406030204" pitchFamily="18" charset="0"/>
                            </a:rPr>
                            <m:t>𝑋</m:t>
                          </m:r>
                        </m:den>
                      </m:f>
                    </m:oMath>
                  </m:oMathPara>
                </a14:m>
                <a:endParaRPr lang="es-MX" dirty="0" smtClean="0"/>
              </a:p>
              <a:p>
                <a:pPr marL="0" indent="0">
                  <a:buNone/>
                </a:pPr>
                <a:endParaRPr lang="es-MX" dirty="0" smtClean="0"/>
              </a:p>
              <a:p>
                <a:pPr marL="0" indent="0">
                  <a:buNone/>
                </a:pPr>
                <a:r>
                  <a:rPr lang="es-MX" dirty="0" smtClean="0"/>
                  <a:t>Despejando X:</a:t>
                </a:r>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𝑋</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6 </m:t>
                          </m:r>
                          <m:r>
                            <a:rPr lang="es-MX" b="0" i="1" smtClean="0">
                              <a:latin typeface="Cambria Math" panose="02040503050406030204" pitchFamily="18" charset="0"/>
                            </a:rPr>
                            <m:t>𝑝𝑒𝑠𝑜𝑠</m:t>
                          </m:r>
                          <m:r>
                            <a:rPr lang="es-MX" b="0" i="1" smtClean="0">
                              <a:latin typeface="Cambria Math" panose="02040503050406030204" pitchFamily="18" charset="0"/>
                            </a:rPr>
                            <m:t> ∗5 </m:t>
                          </m:r>
                          <m:r>
                            <a:rPr lang="es-MX" b="0" i="1" smtClean="0">
                              <a:latin typeface="Cambria Math" panose="02040503050406030204" pitchFamily="18" charset="0"/>
                            </a:rPr>
                            <m:t>𝑚𝑎𝑛𝑧𝑎𝑛𝑎𝑠</m:t>
                          </m:r>
                        </m:num>
                        <m:den>
                          <m:r>
                            <a:rPr lang="es-MX" b="0" i="1" smtClean="0">
                              <a:latin typeface="Cambria Math" panose="02040503050406030204" pitchFamily="18" charset="0"/>
                            </a:rPr>
                            <m:t>3 </m:t>
                          </m:r>
                          <m:r>
                            <a:rPr lang="es-MX" b="0" i="1" smtClean="0">
                              <a:latin typeface="Cambria Math" panose="02040503050406030204" pitchFamily="18" charset="0"/>
                            </a:rPr>
                            <m:t>𝑚𝑎𝑛𝑧𝑎𝑛𝑎𝑠</m:t>
                          </m:r>
                        </m:den>
                      </m:f>
                      <m:r>
                        <a:rPr lang="es-MX" b="0" i="1" smtClean="0">
                          <a:latin typeface="Cambria Math" panose="02040503050406030204" pitchFamily="18" charset="0"/>
                        </a:rPr>
                        <m:t>=10 </m:t>
                      </m:r>
                      <m:r>
                        <a:rPr lang="es-MX" b="0" i="1" smtClean="0">
                          <a:latin typeface="Cambria Math" panose="02040503050406030204" pitchFamily="18" charset="0"/>
                        </a:rPr>
                        <m:t>𝑝𝑒𝑠𝑜𝑠</m:t>
                      </m:r>
                    </m:oMath>
                  </m:oMathPara>
                </a14:m>
                <a:endParaRPr lang="es-MX" dirty="0" smtClean="0"/>
              </a:p>
              <a:p>
                <a:pPr marL="0" indent="0">
                  <a:buNone/>
                </a:pPr>
                <a:endParaRPr lang="es-MX" dirty="0" smtClean="0"/>
              </a:p>
              <a:p>
                <a:pPr marL="0" indent="0">
                  <a:buNone/>
                </a:pPr>
                <a:endParaRPr lang="es-MX" dirty="0"/>
              </a:p>
              <a:p>
                <a:pPr marL="0" indent="0">
                  <a:buNone/>
                </a:pPr>
                <a:r>
                  <a:rPr lang="es-MX" dirty="0"/>
                  <a:t>Entonces, 5 manzanas costarán 10 euros.</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998806"/>
                <a:ext cx="10515600" cy="5178157"/>
              </a:xfrm>
              <a:blipFill>
                <a:blip r:embed="rId2"/>
                <a:stretch>
                  <a:fillRect l="-1217" t="-2709" r="-1159" b="-2238"/>
                </a:stretch>
              </a:blipFill>
            </p:spPr>
            <p:txBody>
              <a:bodyPr/>
              <a:lstStyle/>
              <a:p>
                <a:r>
                  <a:rPr lang="es-MX">
                    <a:noFill/>
                  </a:rPr>
                  <a:t> </a:t>
                </a:r>
              </a:p>
            </p:txBody>
          </p:sp>
        </mc:Fallback>
      </mc:AlternateContent>
    </p:spTree>
    <p:extLst>
      <p:ext uri="{BB962C8B-B14F-4D97-AF65-F5344CB8AC3E}">
        <p14:creationId xmlns:p14="http://schemas.microsoft.com/office/powerpoint/2010/main" val="257043377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815926"/>
                <a:ext cx="10515600" cy="5361037"/>
              </a:xfrm>
            </p:spPr>
            <p:txBody>
              <a:bodyPr/>
              <a:lstStyle/>
              <a:p>
                <a:pPr algn="just"/>
                <a:r>
                  <a:rPr lang="es-MX" b="1" dirty="0" smtClean="0"/>
                  <a:t>B. Regla de tres simple inversa</a:t>
                </a:r>
              </a:p>
              <a:p>
                <a:pPr algn="just"/>
                <a:r>
                  <a:rPr lang="es-MX" dirty="0"/>
                  <a:t>En la </a:t>
                </a:r>
                <a:r>
                  <a:rPr lang="es-MX" b="1" dirty="0"/>
                  <a:t>proporcionalidad inversa</a:t>
                </a:r>
                <a:r>
                  <a:rPr lang="es-MX" dirty="0"/>
                  <a:t>, al aumentar una magnitud, la otra disminuye proporcionalmente, y viceversa.</a:t>
                </a:r>
              </a:p>
              <a:p>
                <a:pPr algn="just"/>
                <a:r>
                  <a:rPr lang="es-MX" dirty="0"/>
                  <a:t>La estructura de este tipo de regla de tres es</a:t>
                </a:r>
                <a:r>
                  <a:rPr lang="es-MX" dirty="0" smtClean="0"/>
                  <a:t>:</a:t>
                </a:r>
              </a:p>
              <a:p>
                <a:endParaRPr lang="es-MX" dirty="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𝐴</m:t>
                      </m:r>
                      <m:r>
                        <a:rPr lang="es-MX" b="0" i="1" smtClean="0">
                          <a:latin typeface="Cambria Math" panose="02040503050406030204" pitchFamily="18" charset="0"/>
                        </a:rPr>
                        <m:t>∗</m:t>
                      </m:r>
                      <m:r>
                        <a:rPr lang="es-MX" b="0" i="1" smtClean="0">
                          <a:latin typeface="Cambria Math" panose="02040503050406030204" pitchFamily="18" charset="0"/>
                        </a:rPr>
                        <m:t>𝐵</m:t>
                      </m:r>
                      <m:r>
                        <a:rPr lang="es-MX" b="0" i="1" smtClean="0">
                          <a:latin typeface="Cambria Math" panose="02040503050406030204" pitchFamily="18" charset="0"/>
                        </a:rPr>
                        <m:t>=</m:t>
                      </m:r>
                      <m:r>
                        <a:rPr lang="es-MX" b="0" i="1" smtClean="0">
                          <a:latin typeface="Cambria Math" panose="02040503050406030204" pitchFamily="18" charset="0"/>
                        </a:rPr>
                        <m:t>𝐶</m:t>
                      </m:r>
                      <m:r>
                        <a:rPr lang="es-MX" b="0" i="1" smtClean="0">
                          <a:latin typeface="Cambria Math" panose="02040503050406030204" pitchFamily="18" charset="0"/>
                        </a:rPr>
                        <m:t>∗</m:t>
                      </m:r>
                      <m:r>
                        <a:rPr lang="es-MX" b="0" i="1" smtClean="0">
                          <a:latin typeface="Cambria Math" panose="02040503050406030204" pitchFamily="18" charset="0"/>
                        </a:rPr>
                        <m:t>𝑋</m:t>
                      </m:r>
                    </m:oMath>
                  </m:oMathPara>
                </a14:m>
                <a:endParaRPr lang="es-MX" dirty="0" smtClean="0"/>
              </a:p>
              <a:p>
                <a:pPr marL="0" indent="0">
                  <a:buNone/>
                </a:pPr>
                <a:endParaRPr lang="es-MX" dirty="0" smtClean="0"/>
              </a:p>
              <a:p>
                <a:r>
                  <a:rPr lang="es-MX" dirty="0" smtClean="0"/>
                  <a:t>Para calcular </a:t>
                </a:r>
                <a:r>
                  <a:rPr lang="es-MX" i="1" dirty="0" smtClean="0"/>
                  <a:t>X</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𝑋</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𝐴</m:t>
                          </m:r>
                          <m:r>
                            <a:rPr lang="es-MX" b="0" i="1" smtClean="0">
                              <a:latin typeface="Cambria Math" panose="02040503050406030204" pitchFamily="18" charset="0"/>
                            </a:rPr>
                            <m:t>∗</m:t>
                          </m:r>
                          <m:r>
                            <a:rPr lang="es-MX" b="0" i="1" smtClean="0">
                              <a:latin typeface="Cambria Math" panose="02040503050406030204" pitchFamily="18" charset="0"/>
                            </a:rPr>
                            <m:t>𝐵</m:t>
                          </m:r>
                        </m:num>
                        <m:den>
                          <m:r>
                            <a:rPr lang="es-MX" b="0" i="1" smtClean="0">
                              <a:latin typeface="Cambria Math" panose="02040503050406030204" pitchFamily="18" charset="0"/>
                            </a:rPr>
                            <m:t>𝐶</m:t>
                          </m:r>
                        </m:den>
                      </m:f>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815926"/>
                <a:ext cx="10515600" cy="5361037"/>
              </a:xfrm>
              <a:blipFill>
                <a:blip r:embed="rId2"/>
                <a:stretch>
                  <a:fillRect l="-1043" t="-1934" r="-1159"/>
                </a:stretch>
              </a:blipFill>
            </p:spPr>
            <p:txBody>
              <a:bodyPr/>
              <a:lstStyle/>
              <a:p>
                <a:r>
                  <a:rPr lang="es-MX">
                    <a:noFill/>
                  </a:rPr>
                  <a:t> </a:t>
                </a:r>
              </a:p>
            </p:txBody>
          </p:sp>
        </mc:Fallback>
      </mc:AlternateContent>
    </p:spTree>
    <p:extLst>
      <p:ext uri="{BB962C8B-B14F-4D97-AF65-F5344CB8AC3E}">
        <p14:creationId xmlns:p14="http://schemas.microsoft.com/office/powerpoint/2010/main" val="244154464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1575582"/>
                <a:ext cx="10515600" cy="4601381"/>
              </a:xfrm>
            </p:spPr>
            <p:txBody>
              <a:bodyPr>
                <a:normAutofit/>
              </a:bodyPr>
              <a:lstStyle/>
              <a:p>
                <a:pPr algn="just"/>
                <a:r>
                  <a:rPr lang="es-MX" b="1" dirty="0" smtClean="0"/>
                  <a:t>Ejemplo</a:t>
                </a:r>
                <a:r>
                  <a:rPr lang="es-MX" dirty="0"/>
                  <a:t>: Si 4 trabajadores tardan 8 horas en completar un trabajo, ¿cuántas horas tardarán 2 trabajadores en hacer el mismo trabajo</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4 </m:t>
                      </m:r>
                      <m:r>
                        <a:rPr lang="es-MX" b="0" i="1" smtClean="0">
                          <a:latin typeface="Cambria Math" panose="02040503050406030204" pitchFamily="18" charset="0"/>
                        </a:rPr>
                        <m:t>𝑡𝑟𝑎𝑏𝑎𝑗𝑎𝑑𝑜𝑟𝑒𝑠</m:t>
                      </m:r>
                      <m:r>
                        <a:rPr lang="es-MX" b="0" i="1" smtClean="0">
                          <a:latin typeface="Cambria Math" panose="02040503050406030204" pitchFamily="18" charset="0"/>
                        </a:rPr>
                        <m:t> ∗8 </m:t>
                      </m:r>
                      <m:r>
                        <a:rPr lang="es-MX" b="0" i="1" smtClean="0">
                          <a:latin typeface="Cambria Math" panose="02040503050406030204" pitchFamily="18" charset="0"/>
                        </a:rPr>
                        <m:t>h𝑜𝑟𝑎𝑠</m:t>
                      </m:r>
                      <m:r>
                        <a:rPr lang="es-MX" b="0" i="1" smtClean="0">
                          <a:latin typeface="Cambria Math" panose="02040503050406030204" pitchFamily="18" charset="0"/>
                        </a:rPr>
                        <m:t>=2 </m:t>
                      </m:r>
                      <m:r>
                        <a:rPr lang="es-MX" b="0" i="1" smtClean="0">
                          <a:latin typeface="Cambria Math" panose="02040503050406030204" pitchFamily="18" charset="0"/>
                        </a:rPr>
                        <m:t>𝑡𝑟𝑎𝑏𝑎𝑗𝑎𝑑𝑜𝑟𝑒𝑠</m:t>
                      </m:r>
                      <m:r>
                        <a:rPr lang="es-MX" b="0" i="1" smtClean="0">
                          <a:latin typeface="Cambria Math" panose="02040503050406030204" pitchFamily="18" charset="0"/>
                        </a:rPr>
                        <m:t> ∗</m:t>
                      </m:r>
                      <m:r>
                        <a:rPr lang="es-MX" b="0" i="1" smtClean="0">
                          <a:latin typeface="Cambria Math" panose="02040503050406030204" pitchFamily="18" charset="0"/>
                        </a:rPr>
                        <m:t>𝑋</m:t>
                      </m:r>
                      <m:r>
                        <a:rPr lang="es-MX" b="0" i="1" smtClean="0">
                          <a:latin typeface="Cambria Math" panose="02040503050406030204" pitchFamily="18" charset="0"/>
                        </a:rPr>
                        <m:t> </m:t>
                      </m:r>
                      <m:r>
                        <a:rPr lang="es-MX" b="0" i="1" smtClean="0">
                          <a:latin typeface="Cambria Math" panose="02040503050406030204" pitchFamily="18" charset="0"/>
                        </a:rPr>
                        <m:t>h𝑜𝑟𝑎𝑠</m:t>
                      </m:r>
                    </m:oMath>
                  </m:oMathPara>
                </a14:m>
                <a:endParaRPr lang="es-MX" dirty="0" smtClean="0"/>
              </a:p>
              <a:p>
                <a:pPr marL="0" indent="0">
                  <a:buNone/>
                </a:pPr>
                <a:endParaRPr lang="es-MX" dirty="0" smtClean="0"/>
              </a:p>
              <a:p>
                <a:pPr marL="0" indent="0">
                  <a:buNone/>
                </a:pPr>
                <a:r>
                  <a:rPr lang="es-MX" dirty="0" smtClean="0"/>
                  <a:t>Despejando </a:t>
                </a:r>
                <a:r>
                  <a:rPr lang="es-MX" i="1" dirty="0" smtClean="0"/>
                  <a:t>X</a:t>
                </a:r>
                <a:r>
                  <a:rPr lang="es-MX" dirty="0" smtClean="0"/>
                  <a:t>:</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𝑋</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4∗8</m:t>
                          </m:r>
                        </m:num>
                        <m:den>
                          <m:r>
                            <a:rPr lang="es-MX" b="0" i="1" smtClean="0">
                              <a:latin typeface="Cambria Math" panose="02040503050406030204" pitchFamily="18" charset="0"/>
                            </a:rPr>
                            <m:t>2</m:t>
                          </m:r>
                        </m:den>
                      </m:f>
                      <m:r>
                        <a:rPr lang="es-MX" b="0" i="1" smtClean="0">
                          <a:latin typeface="Cambria Math" panose="02040503050406030204" pitchFamily="18" charset="0"/>
                        </a:rPr>
                        <m:t>=16 </m:t>
                      </m:r>
                      <m:r>
                        <a:rPr lang="es-MX" b="0" i="1" smtClean="0">
                          <a:latin typeface="Cambria Math" panose="02040503050406030204" pitchFamily="18" charset="0"/>
                        </a:rPr>
                        <m:t>h𝑜𝑟𝑎𝑠</m:t>
                      </m:r>
                    </m:oMath>
                  </m:oMathPara>
                </a14:m>
                <a:endParaRPr lang="es-MX" dirty="0" smtClean="0"/>
              </a:p>
              <a:p>
                <a:pPr marL="0" indent="0">
                  <a:buNone/>
                </a:pPr>
                <a:endParaRPr lang="es-MX" dirty="0" smtClean="0"/>
              </a:p>
              <a:p>
                <a:pPr marL="0" indent="0">
                  <a:buNone/>
                </a:pPr>
                <a:r>
                  <a:rPr lang="es-MX" dirty="0"/>
                  <a:t>Así que, 2 trabajadores tardarán 16 horas en completar el trabajo.</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1575582"/>
                <a:ext cx="10515600" cy="4601381"/>
              </a:xfrm>
              <a:blipFill>
                <a:blip r:embed="rId2"/>
                <a:stretch>
                  <a:fillRect l="-1217" t="-2119" r="-1159" b="-1987"/>
                </a:stretch>
              </a:blipFill>
            </p:spPr>
            <p:txBody>
              <a:bodyPr/>
              <a:lstStyle/>
              <a:p>
                <a:r>
                  <a:rPr lang="es-MX">
                    <a:noFill/>
                  </a:rPr>
                  <a:t> </a:t>
                </a:r>
              </a:p>
            </p:txBody>
          </p:sp>
        </mc:Fallback>
      </mc:AlternateContent>
    </p:spTree>
    <p:extLst>
      <p:ext uri="{BB962C8B-B14F-4D97-AF65-F5344CB8AC3E}">
        <p14:creationId xmlns:p14="http://schemas.microsoft.com/office/powerpoint/2010/main" val="22208924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Regla de Tres Compuesta</a:t>
            </a:r>
            <a:endParaRPr lang="es-MX" dirty="0"/>
          </a:p>
        </p:txBody>
      </p:sp>
      <p:sp>
        <p:nvSpPr>
          <p:cNvPr id="3" name="Marcador de contenido 2"/>
          <p:cNvSpPr>
            <a:spLocks noGrp="1"/>
          </p:cNvSpPr>
          <p:nvPr>
            <p:ph idx="1"/>
          </p:nvPr>
        </p:nvSpPr>
        <p:spPr/>
        <p:txBody>
          <a:bodyPr>
            <a:normAutofit fontScale="92500"/>
          </a:bodyPr>
          <a:lstStyle/>
          <a:p>
            <a:pPr algn="just"/>
            <a:r>
              <a:rPr lang="es-MX" dirty="0"/>
              <a:t>La regla de tres compuesta se aplica cuando hay más de dos magnitudes relacionadas, es decir, se involucran varias proporciones a la vez.</a:t>
            </a:r>
          </a:p>
          <a:p>
            <a:pPr marL="0" indent="0" algn="just">
              <a:buNone/>
            </a:pPr>
            <a:r>
              <a:rPr lang="es-MX" b="1" dirty="0"/>
              <a:t>Ejemplo:</a:t>
            </a:r>
          </a:p>
          <a:p>
            <a:pPr algn="just"/>
            <a:r>
              <a:rPr lang="es-MX" dirty="0"/>
              <a:t>Si 5 trabajadores construyen un muro de 20 metros en 4 días, ¿cuántos días tardarán 8 trabajadores en construir un muro de 30 metros?</a:t>
            </a:r>
          </a:p>
          <a:p>
            <a:pPr algn="just"/>
            <a:r>
              <a:rPr lang="es-MX" dirty="0"/>
              <a:t>En este caso, hay tres magnitudes: </a:t>
            </a:r>
            <a:r>
              <a:rPr lang="es-MX" b="1" dirty="0"/>
              <a:t>número de trabajadores</a:t>
            </a:r>
            <a:r>
              <a:rPr lang="es-MX" dirty="0"/>
              <a:t>, </a:t>
            </a:r>
            <a:r>
              <a:rPr lang="es-MX" b="1" dirty="0"/>
              <a:t>metros del muro</a:t>
            </a:r>
            <a:r>
              <a:rPr lang="es-MX" dirty="0"/>
              <a:t> y </a:t>
            </a:r>
            <a:r>
              <a:rPr lang="es-MX" b="1" dirty="0"/>
              <a:t>días</a:t>
            </a:r>
            <a:r>
              <a:rPr lang="es-MX" dirty="0"/>
              <a:t>. Se trata de una regla de tres compuesta directa e inversa, ya que el número de trabajadores está relacionado de forma inversa con el tiempo, pero el tamaño del muro está relacionado de manera directa con el tiempo</a:t>
            </a:r>
            <a:r>
              <a:rPr lang="es-MX" dirty="0" smtClean="0"/>
              <a:t>.</a:t>
            </a:r>
            <a:endParaRPr lang="es-MX" dirty="0"/>
          </a:p>
        </p:txBody>
      </p:sp>
    </p:spTree>
    <p:extLst>
      <p:ext uri="{BB962C8B-B14F-4D97-AF65-F5344CB8AC3E}">
        <p14:creationId xmlns:p14="http://schemas.microsoft.com/office/powerpoint/2010/main" val="14183409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647114"/>
                <a:ext cx="10515600" cy="5711483"/>
              </a:xfrm>
            </p:spPr>
            <p:txBody>
              <a:bodyPr>
                <a:normAutofit lnSpcReduction="10000"/>
              </a:bodyPr>
              <a:lstStyle/>
              <a:p>
                <a:pPr algn="just"/>
                <a:r>
                  <a:rPr lang="es-MX" dirty="0" smtClean="0"/>
                  <a:t>Paso 1: Primero relacionamos las magnitudes de trabajadores con días de forma inversa. Luego, relacionamos metros con días de forma directa:</a:t>
                </a:r>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𝑇𝑟𝑎𝑏𝑎𝑗𝑎𝑑𝑜𝑟𝑒𝑠</m:t>
                      </m:r>
                      <m:r>
                        <a:rPr lang="es-MX" b="0" i="1" smtClean="0">
                          <a:latin typeface="Cambria Math" panose="02040503050406030204" pitchFamily="18" charset="0"/>
                        </a:rPr>
                        <m:t>:5∗4=8∗</m:t>
                      </m:r>
                      <m:r>
                        <a:rPr lang="es-MX" b="0" i="1" smtClean="0">
                          <a:latin typeface="Cambria Math" panose="02040503050406030204" pitchFamily="18" charset="0"/>
                        </a:rPr>
                        <m:t>𝑋</m:t>
                      </m:r>
                    </m:oMath>
                  </m:oMathPara>
                </a14:m>
                <a:endParaRPr lang="es-MX" dirty="0" smtClean="0"/>
              </a:p>
              <a:p>
                <a:pPr marL="0" indent="0">
                  <a:buNone/>
                </a:pPr>
                <a:endParaRPr lang="es-MX" dirty="0" smtClean="0"/>
              </a:p>
              <a:p>
                <a:pPr marL="0" indent="0">
                  <a:buNone/>
                </a:pPr>
                <a:r>
                  <a:rPr lang="es-MX" dirty="0"/>
                  <a:t>Paso 2: Resolvemos la proporción para el tiempo</a:t>
                </a:r>
                <a:r>
                  <a:rPr lang="es-MX" dirty="0" smtClean="0"/>
                  <a:t>:</a:t>
                </a:r>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𝑋</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5∗30∗4</m:t>
                          </m:r>
                        </m:num>
                        <m:den>
                          <m:r>
                            <a:rPr lang="es-MX" b="0" i="1" smtClean="0">
                              <a:latin typeface="Cambria Math" panose="02040503050406030204" pitchFamily="18" charset="0"/>
                            </a:rPr>
                            <m:t>8∗20</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600</m:t>
                          </m:r>
                        </m:num>
                        <m:den>
                          <m:r>
                            <a:rPr lang="es-MX" b="0" i="1" smtClean="0">
                              <a:latin typeface="Cambria Math" panose="02040503050406030204" pitchFamily="18" charset="0"/>
                            </a:rPr>
                            <m:t>160</m:t>
                          </m:r>
                        </m:den>
                      </m:f>
                      <m:r>
                        <a:rPr lang="es-MX" b="0" i="1" smtClean="0">
                          <a:latin typeface="Cambria Math" panose="02040503050406030204" pitchFamily="18" charset="0"/>
                        </a:rPr>
                        <m:t>=3.75 </m:t>
                      </m:r>
                      <m:r>
                        <a:rPr lang="es-MX" b="0" i="1" smtClean="0">
                          <a:latin typeface="Cambria Math" panose="02040503050406030204" pitchFamily="18" charset="0"/>
                        </a:rPr>
                        <m:t>𝑑</m:t>
                      </m:r>
                      <m:r>
                        <a:rPr lang="es-MX" b="0" i="1" smtClean="0">
                          <a:latin typeface="Cambria Math" panose="02040503050406030204" pitchFamily="18" charset="0"/>
                        </a:rPr>
                        <m:t>í</m:t>
                      </m:r>
                      <m:r>
                        <a:rPr lang="es-MX" b="0" i="1" smtClean="0">
                          <a:latin typeface="Cambria Math" panose="02040503050406030204" pitchFamily="18" charset="0"/>
                        </a:rPr>
                        <m:t>𝑎𝑠</m:t>
                      </m:r>
                    </m:oMath>
                  </m:oMathPara>
                </a14:m>
                <a:endParaRPr lang="es-MX" dirty="0" smtClean="0"/>
              </a:p>
              <a:p>
                <a:pPr marL="0" indent="0">
                  <a:buNone/>
                </a:pPr>
                <a:endParaRPr lang="es-MX" dirty="0"/>
              </a:p>
              <a:p>
                <a:pPr marL="0" indent="0" algn="just">
                  <a:buNone/>
                </a:pPr>
                <a:r>
                  <a:rPr lang="es-MX" dirty="0"/>
                  <a:t>Por lo tanto, 8 trabajadores tardarán 3.75 días en construir un muro de 30 metros.</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647114"/>
                <a:ext cx="10515600" cy="5711483"/>
              </a:xfrm>
              <a:blipFill>
                <a:blip r:embed="rId2"/>
                <a:stretch>
                  <a:fillRect l="-1217" t="-2348" r="-1159"/>
                </a:stretch>
              </a:blipFill>
            </p:spPr>
            <p:txBody>
              <a:bodyPr/>
              <a:lstStyle/>
              <a:p>
                <a:r>
                  <a:rPr lang="es-MX">
                    <a:noFill/>
                  </a:rPr>
                  <a:t> </a:t>
                </a:r>
              </a:p>
            </p:txBody>
          </p:sp>
        </mc:Fallback>
      </mc:AlternateContent>
    </p:spTree>
    <p:extLst>
      <p:ext uri="{BB962C8B-B14F-4D97-AF65-F5344CB8AC3E}">
        <p14:creationId xmlns:p14="http://schemas.microsoft.com/office/powerpoint/2010/main" val="13974767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5.3 Tanto por Ciento y Tanto por Uno</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121819060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a:t>
            </a:r>
            <a:endParaRPr lang="es-MX" dirty="0"/>
          </a:p>
        </p:txBody>
      </p:sp>
      <p:sp>
        <p:nvSpPr>
          <p:cNvPr id="3" name="Marcador de contenido 2"/>
          <p:cNvSpPr>
            <a:spLocks noGrp="1"/>
          </p:cNvSpPr>
          <p:nvPr>
            <p:ph idx="1"/>
          </p:nvPr>
        </p:nvSpPr>
        <p:spPr/>
        <p:txBody>
          <a:bodyPr>
            <a:normAutofit/>
          </a:bodyPr>
          <a:lstStyle/>
          <a:p>
            <a:pPr algn="just"/>
            <a:r>
              <a:rPr lang="es-MX" sz="3200" dirty="0"/>
              <a:t>El </a:t>
            </a:r>
            <a:r>
              <a:rPr lang="es-MX" sz="3200" b="1" dirty="0"/>
              <a:t>tanto por ciento</a:t>
            </a:r>
            <a:r>
              <a:rPr lang="es-MX" sz="3200" dirty="0"/>
              <a:t> y el </a:t>
            </a:r>
            <a:r>
              <a:rPr lang="es-MX" sz="3200" b="1" dirty="0"/>
              <a:t>tanto por uno</a:t>
            </a:r>
            <a:r>
              <a:rPr lang="es-MX" sz="3200" dirty="0"/>
              <a:t> son dos formas de expresar proporciones o fracciones, que indican cuántas partes de un todo corresponden a una cantidad determinada.</a:t>
            </a:r>
          </a:p>
        </p:txBody>
      </p:sp>
    </p:spTree>
    <p:extLst>
      <p:ext uri="{BB962C8B-B14F-4D97-AF65-F5344CB8AC3E}">
        <p14:creationId xmlns:p14="http://schemas.microsoft.com/office/powerpoint/2010/main" val="27478937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Tanto </a:t>
            </a:r>
            <a:r>
              <a:rPr lang="es-MX" b="1" dirty="0"/>
              <a:t>por Ciento (% o porcentaje)</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El </a:t>
                </a:r>
                <a:r>
                  <a:rPr lang="es-MX" b="1" dirty="0"/>
                  <a:t>tanto por ciento</a:t>
                </a:r>
                <a:r>
                  <a:rPr lang="es-MX" dirty="0"/>
                  <a:t> o </a:t>
                </a:r>
                <a:r>
                  <a:rPr lang="es-MX" b="1" dirty="0"/>
                  <a:t>porcentaje</a:t>
                </a:r>
                <a:r>
                  <a:rPr lang="es-MX" dirty="0"/>
                  <a:t> se refiere a una fracción expresada con denominador 100, lo que significa cuántas partes de 100 corresponden a una cantidad. Se representa con el símbolo </a:t>
                </a:r>
                <a:r>
                  <a:rPr lang="es-MX" b="1" dirty="0" smtClean="0"/>
                  <a:t>%</a:t>
                </a:r>
                <a:r>
                  <a:rPr lang="es-MX" dirty="0" smtClean="0"/>
                  <a:t>.</a:t>
                </a:r>
              </a:p>
              <a:p>
                <a:endParaRPr lang="es-MX" dirty="0"/>
              </a:p>
              <a:p>
                <a:pPr marL="0" indent="0">
                  <a:buNone/>
                </a:pPr>
                <a:r>
                  <a:rPr lang="es-MX" b="1" dirty="0"/>
                  <a:t>Fórmula</a:t>
                </a:r>
                <a:r>
                  <a:rPr lang="es-MX" b="1" dirty="0" smtClean="0"/>
                  <a:t>:</a:t>
                </a:r>
              </a:p>
              <a:p>
                <a:pPr marL="0" indent="0">
                  <a:buNone/>
                </a:pPr>
                <a:endParaRPr lang="es-MX" b="1" dirty="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𝑃𝑜𝑟𝑐𝑒𝑛𝑡𝑎𝑗𝑒</m:t>
                      </m:r>
                      <m:r>
                        <a:rPr lang="es-MX" b="0" i="1" smtClean="0">
                          <a:latin typeface="Cambria Math" panose="02040503050406030204" pitchFamily="18" charset="0"/>
                        </a:rPr>
                        <m:t>=</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panose="02040503050406030204" pitchFamily="18" charset="0"/>
                                </a:rPr>
                                <m:t>𝑃𝑎𝑟𝑡𝑒</m:t>
                              </m:r>
                            </m:num>
                            <m:den>
                              <m:r>
                                <a:rPr lang="es-MX" b="0" i="1" smtClean="0">
                                  <a:latin typeface="Cambria Math" panose="02040503050406030204" pitchFamily="18" charset="0"/>
                                </a:rPr>
                                <m:t>𝑇𝑜𝑡𝑎𝑙</m:t>
                              </m:r>
                            </m:den>
                          </m:f>
                        </m:e>
                      </m:d>
                      <m:r>
                        <a:rPr lang="es-MX" b="0" i="1" smtClean="0">
                          <a:latin typeface="Cambria Math" panose="02040503050406030204" pitchFamily="18" charset="0"/>
                        </a:rPr>
                        <m:t>+100</m:t>
                      </m:r>
                    </m:oMath>
                  </m:oMathPara>
                </a14:m>
                <a:endParaRPr lang="es-MX" dirty="0" smtClean="0"/>
              </a:p>
              <a:p>
                <a:pPr marL="0" indent="0">
                  <a:buNone/>
                </a:pPr>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7908426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de Tanto por Ciento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Si obtuviste 45 puntos de 60 en un examen, ¿qué porcentaje es?</a:t>
                </a:r>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𝑃𝑜𝑟𝑐𝑒𝑛𝑡𝑎𝑗𝑒</m:t>
                      </m:r>
                      <m:r>
                        <a:rPr lang="es-MX" b="0" i="1" smtClean="0">
                          <a:latin typeface="Cambria Math" panose="02040503050406030204" pitchFamily="18" charset="0"/>
                        </a:rPr>
                        <m:t>= </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panose="02040503050406030204" pitchFamily="18" charset="0"/>
                                </a:rPr>
                                <m:t>45</m:t>
                              </m:r>
                            </m:num>
                            <m:den>
                              <m:r>
                                <a:rPr lang="es-MX" b="0" i="1" smtClean="0">
                                  <a:latin typeface="Cambria Math" panose="02040503050406030204" pitchFamily="18" charset="0"/>
                                </a:rPr>
                                <m:t>60</m:t>
                              </m:r>
                            </m:den>
                          </m:f>
                        </m:e>
                      </m:d>
                      <m:r>
                        <a:rPr lang="es-MX" b="0" i="1" smtClean="0">
                          <a:latin typeface="Cambria Math" panose="02040503050406030204" pitchFamily="18" charset="0"/>
                        </a:rPr>
                        <m:t>∗100=0.75∗100=75%</m:t>
                      </m:r>
                    </m:oMath>
                  </m:oMathPara>
                </a14:m>
                <a:endParaRPr lang="es-MX" dirty="0" smtClean="0"/>
              </a:p>
              <a:p>
                <a:pPr marL="0" indent="0">
                  <a:buNone/>
                </a:pPr>
                <a:endParaRPr lang="es-MX" dirty="0" smtClean="0"/>
              </a:p>
              <a:p>
                <a:pPr marL="0" indent="0">
                  <a:buNone/>
                </a:pPr>
                <a:r>
                  <a:rPr lang="es-MX" dirty="0"/>
                  <a:t>Esto significa que obtuviste el </a:t>
                </a:r>
                <a:r>
                  <a:rPr lang="es-MX" b="1" dirty="0"/>
                  <a:t>75%</a:t>
                </a:r>
                <a:r>
                  <a:rPr lang="es-MX" dirty="0"/>
                  <a:t> del total de puntos.</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s-MX">
                    <a:noFill/>
                  </a:rPr>
                  <a:t> </a:t>
                </a:r>
              </a:p>
            </p:txBody>
          </p:sp>
        </mc:Fallback>
      </mc:AlternateContent>
    </p:spTree>
    <p:extLst>
      <p:ext uri="{BB962C8B-B14F-4D97-AF65-F5344CB8AC3E}">
        <p14:creationId xmlns:p14="http://schemas.microsoft.com/office/powerpoint/2010/main" val="16042635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Usos del Tanto por Ciento</a:t>
            </a:r>
            <a:endParaRPr lang="es-MX" dirty="0"/>
          </a:p>
        </p:txBody>
      </p:sp>
      <p:sp>
        <p:nvSpPr>
          <p:cNvPr id="3" name="Marcador de contenido 2"/>
          <p:cNvSpPr>
            <a:spLocks noGrp="1"/>
          </p:cNvSpPr>
          <p:nvPr>
            <p:ph idx="1"/>
          </p:nvPr>
        </p:nvSpPr>
        <p:spPr/>
        <p:txBody>
          <a:bodyPr/>
          <a:lstStyle/>
          <a:p>
            <a:pPr algn="just"/>
            <a:r>
              <a:rPr lang="es-MX" sz="3200" dirty="0"/>
              <a:t>Descuentos en tiendas: Si te dicen que algo tiene un </a:t>
            </a:r>
            <a:r>
              <a:rPr lang="es-MX" sz="3200" b="1" dirty="0"/>
              <a:t>20% de descuento</a:t>
            </a:r>
            <a:r>
              <a:rPr lang="es-MX" sz="3200" dirty="0"/>
              <a:t>, significa que pagas solo el </a:t>
            </a:r>
            <a:r>
              <a:rPr lang="es-MX" sz="3200" b="1" dirty="0"/>
              <a:t>80%</a:t>
            </a:r>
            <a:r>
              <a:rPr lang="es-MX" sz="3200" dirty="0"/>
              <a:t> del precio original</a:t>
            </a:r>
            <a:r>
              <a:rPr lang="es-MX" sz="3200" dirty="0" smtClean="0"/>
              <a:t>.</a:t>
            </a:r>
          </a:p>
          <a:p>
            <a:pPr algn="just"/>
            <a:endParaRPr lang="es-MX" sz="3200" dirty="0"/>
          </a:p>
          <a:p>
            <a:pPr algn="just"/>
            <a:r>
              <a:rPr lang="es-MX" sz="3200" dirty="0"/>
              <a:t>Estadísticas: Cuando se menciona que el </a:t>
            </a:r>
            <a:r>
              <a:rPr lang="es-MX" sz="3200" b="1" dirty="0"/>
              <a:t>70%</a:t>
            </a:r>
            <a:r>
              <a:rPr lang="es-MX" sz="3200" dirty="0"/>
              <a:t> de las personas prefieren un producto, significa que </a:t>
            </a:r>
            <a:r>
              <a:rPr lang="es-MX" sz="3200" b="1" dirty="0"/>
              <a:t>70</a:t>
            </a:r>
            <a:r>
              <a:rPr lang="es-MX" sz="3200" dirty="0"/>
              <a:t> de cada </a:t>
            </a:r>
            <a:r>
              <a:rPr lang="es-MX" sz="3200" b="1" dirty="0"/>
              <a:t>100</a:t>
            </a:r>
            <a:r>
              <a:rPr lang="es-MX" sz="3200" dirty="0"/>
              <a:t> lo prefieren.</a:t>
            </a:r>
          </a:p>
          <a:p>
            <a:endParaRPr lang="es-MX" dirty="0"/>
          </a:p>
        </p:txBody>
      </p:sp>
    </p:spTree>
    <p:extLst>
      <p:ext uri="{BB962C8B-B14F-4D97-AF65-F5344CB8AC3E}">
        <p14:creationId xmlns:p14="http://schemas.microsoft.com/office/powerpoint/2010/main" val="292471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Polinomios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MX" b="1" i="1" dirty="0" smtClean="0"/>
                  <a:t>Binomio</a:t>
                </a:r>
                <a:r>
                  <a:rPr lang="es-MX" dirty="0" smtClean="0"/>
                  <a:t>: Es un polinomio que consta de </a:t>
                </a:r>
                <a:r>
                  <a:rPr lang="es-MX" b="1" u="sng" dirty="0" smtClean="0"/>
                  <a:t>2 términos</a:t>
                </a:r>
                <a:r>
                  <a:rPr lang="es-MX" dirty="0" smtClean="0"/>
                  <a:t>, como:</a:t>
                </a:r>
              </a:p>
              <a:p>
                <a:pPr marL="0" indent="0" algn="ctr">
                  <a:buNone/>
                </a:pPr>
                <a:r>
                  <a:rPr lang="es-MX" sz="3600" b="1" i="1" dirty="0">
                    <a:solidFill>
                      <a:srgbClr val="FF0000"/>
                    </a:solidFill>
                  </a:rPr>
                  <a:t>a </a:t>
                </a:r>
                <a:r>
                  <a:rPr lang="es-MX" sz="3600" b="1" dirty="0">
                    <a:solidFill>
                      <a:srgbClr val="FF0000"/>
                    </a:solidFill>
                  </a:rPr>
                  <a:t>+</a:t>
                </a:r>
                <a:r>
                  <a:rPr lang="es-MX" sz="3600" b="1" i="1" dirty="0">
                    <a:solidFill>
                      <a:srgbClr val="FF0000"/>
                    </a:solidFill>
                  </a:rPr>
                  <a:t> b</a:t>
                </a:r>
                <a:r>
                  <a:rPr lang="es-MX" sz="3600" b="1" dirty="0">
                    <a:solidFill>
                      <a:srgbClr val="FF0000"/>
                    </a:solidFill>
                  </a:rPr>
                  <a:t>, </a:t>
                </a:r>
                <a:r>
                  <a:rPr lang="es-MX" sz="3600" b="1" i="1" dirty="0">
                    <a:solidFill>
                      <a:srgbClr val="FF0000"/>
                    </a:solidFill>
                  </a:rPr>
                  <a:t>x </a:t>
                </a:r>
                <a:r>
                  <a:rPr lang="es-MX" sz="3600" b="1" dirty="0">
                    <a:solidFill>
                      <a:srgbClr val="FF0000"/>
                    </a:solidFill>
                  </a:rPr>
                  <a:t>– </a:t>
                </a:r>
                <a:r>
                  <a:rPr lang="es-MX" sz="3600" b="1" i="1" dirty="0">
                    <a:solidFill>
                      <a:srgbClr val="FF0000"/>
                    </a:solidFill>
                  </a:rPr>
                  <a:t>y</a:t>
                </a:r>
                <a:r>
                  <a:rPr lang="es-MX" sz="3600" b="1" dirty="0">
                    <a:solidFill>
                      <a:srgbClr val="FF0000"/>
                    </a:solidFill>
                  </a:rPr>
                  <a:t>, </a:t>
                </a:r>
                <a14:m>
                  <m:oMath xmlns:m="http://schemas.openxmlformats.org/officeDocument/2006/math">
                    <m:f>
                      <m:fPr>
                        <m:ctrlPr>
                          <a:rPr lang="es-MX" sz="3600" b="1" i="1">
                            <a:solidFill>
                              <a:srgbClr val="FF0000"/>
                            </a:solidFill>
                            <a:latin typeface="Cambria Math" panose="02040503050406030204" pitchFamily="18" charset="0"/>
                          </a:rPr>
                        </m:ctrlPr>
                      </m:fPr>
                      <m:num>
                        <m:sSup>
                          <m:sSupPr>
                            <m:ctrlPr>
                              <a:rPr lang="es-MX" sz="3600" b="1" i="1">
                                <a:solidFill>
                                  <a:srgbClr val="FF0000"/>
                                </a:solidFill>
                                <a:latin typeface="Cambria Math" panose="02040503050406030204" pitchFamily="18" charset="0"/>
                              </a:rPr>
                            </m:ctrlPr>
                          </m:sSupPr>
                          <m:e>
                            <m:r>
                              <a:rPr lang="es-MX" sz="3600" b="1" i="1">
                                <a:solidFill>
                                  <a:srgbClr val="FF0000"/>
                                </a:solidFill>
                                <a:latin typeface="Cambria Math"/>
                              </a:rPr>
                              <m:t>𝒂</m:t>
                            </m:r>
                          </m:e>
                          <m:sup>
                            <m:r>
                              <a:rPr lang="es-MX" sz="3600" b="1" i="1">
                                <a:solidFill>
                                  <a:srgbClr val="FF0000"/>
                                </a:solidFill>
                                <a:latin typeface="Cambria Math"/>
                              </a:rPr>
                              <m:t>𝟐</m:t>
                            </m:r>
                          </m:sup>
                        </m:sSup>
                        <m:r>
                          <a:rPr lang="es-MX" sz="3600" b="1" i="1">
                            <a:solidFill>
                              <a:srgbClr val="FF0000"/>
                            </a:solidFill>
                            <a:latin typeface="Cambria Math"/>
                          </a:rPr>
                          <m:t> </m:t>
                        </m:r>
                      </m:num>
                      <m:den>
                        <m:r>
                          <a:rPr lang="es-MX" sz="3600" b="1" i="1">
                            <a:solidFill>
                              <a:srgbClr val="FF0000"/>
                            </a:solidFill>
                            <a:latin typeface="Cambria Math"/>
                          </a:rPr>
                          <m:t>𝟑</m:t>
                        </m:r>
                      </m:den>
                    </m:f>
                    <m:r>
                      <a:rPr lang="es-MX" sz="3600" b="1" i="1">
                        <a:solidFill>
                          <a:srgbClr val="FF0000"/>
                        </a:solidFill>
                        <a:latin typeface="Cambria Math"/>
                      </a:rPr>
                      <m:t> − </m:t>
                    </m:r>
                    <m:f>
                      <m:fPr>
                        <m:ctrlPr>
                          <a:rPr lang="es-MX" sz="3600" b="1" i="1">
                            <a:solidFill>
                              <a:srgbClr val="FF0000"/>
                            </a:solidFill>
                            <a:latin typeface="Cambria Math" panose="02040503050406030204" pitchFamily="18" charset="0"/>
                          </a:rPr>
                        </m:ctrlPr>
                      </m:fPr>
                      <m:num>
                        <m:sSup>
                          <m:sSupPr>
                            <m:ctrlPr>
                              <a:rPr lang="es-MX" sz="3600" b="1" i="1">
                                <a:solidFill>
                                  <a:srgbClr val="FF0000"/>
                                </a:solidFill>
                                <a:latin typeface="Cambria Math" panose="02040503050406030204" pitchFamily="18" charset="0"/>
                              </a:rPr>
                            </m:ctrlPr>
                          </m:sSupPr>
                          <m:e>
                            <m:r>
                              <a:rPr lang="es-MX" sz="3600" b="1" i="1">
                                <a:solidFill>
                                  <a:srgbClr val="FF0000"/>
                                </a:solidFill>
                                <a:latin typeface="Cambria Math"/>
                              </a:rPr>
                              <m:t>𝟓</m:t>
                            </m:r>
                            <m:r>
                              <a:rPr lang="es-MX" sz="3600" b="1" i="1">
                                <a:solidFill>
                                  <a:srgbClr val="FF0000"/>
                                </a:solidFill>
                                <a:latin typeface="Cambria Math"/>
                              </a:rPr>
                              <m:t>𝒎𝒙</m:t>
                            </m:r>
                          </m:e>
                          <m:sup>
                            <m:r>
                              <a:rPr lang="es-MX" sz="3600" b="1" i="1">
                                <a:solidFill>
                                  <a:srgbClr val="FF0000"/>
                                </a:solidFill>
                                <a:latin typeface="Cambria Math"/>
                              </a:rPr>
                              <m:t>𝟒</m:t>
                            </m:r>
                          </m:sup>
                        </m:sSup>
                      </m:num>
                      <m:den>
                        <m:sSup>
                          <m:sSupPr>
                            <m:ctrlPr>
                              <a:rPr lang="es-MX" sz="3600" b="1" i="1">
                                <a:solidFill>
                                  <a:srgbClr val="FF0000"/>
                                </a:solidFill>
                                <a:latin typeface="Cambria Math" panose="02040503050406030204" pitchFamily="18" charset="0"/>
                              </a:rPr>
                            </m:ctrlPr>
                          </m:sSupPr>
                          <m:e>
                            <m:r>
                              <a:rPr lang="es-MX" sz="3600" b="1" i="1">
                                <a:solidFill>
                                  <a:srgbClr val="FF0000"/>
                                </a:solidFill>
                                <a:latin typeface="Cambria Math"/>
                              </a:rPr>
                              <m:t>𝟔</m:t>
                            </m:r>
                            <m:r>
                              <a:rPr lang="es-MX" sz="3600" b="1" i="1">
                                <a:solidFill>
                                  <a:srgbClr val="FF0000"/>
                                </a:solidFill>
                                <a:latin typeface="Cambria Math"/>
                              </a:rPr>
                              <m:t>𝒃</m:t>
                            </m:r>
                          </m:e>
                          <m:sup>
                            <m:r>
                              <a:rPr lang="es-MX" sz="3600" b="1" i="1">
                                <a:solidFill>
                                  <a:srgbClr val="FF0000"/>
                                </a:solidFill>
                                <a:latin typeface="Cambria Math"/>
                              </a:rPr>
                              <m:t>𝟐</m:t>
                            </m:r>
                          </m:sup>
                        </m:sSup>
                      </m:den>
                    </m:f>
                  </m:oMath>
                </a14:m>
                <a:endParaRPr lang="es-MX" b="1" i="1" dirty="0" smtClean="0"/>
              </a:p>
              <a:p>
                <a:pPr algn="just"/>
                <a:endParaRPr lang="es-MX" b="1" i="1" dirty="0" smtClean="0"/>
              </a:p>
              <a:p>
                <a:pPr algn="just"/>
                <a:r>
                  <a:rPr lang="es-MX" b="1" i="1" dirty="0" smtClean="0"/>
                  <a:t>Trinomio: </a:t>
                </a:r>
                <a:r>
                  <a:rPr lang="es-MX" dirty="0" smtClean="0"/>
                  <a:t>Es un polinomio que consta de </a:t>
                </a:r>
                <a:r>
                  <a:rPr lang="es-MX" b="1" dirty="0" smtClean="0"/>
                  <a:t>tres términos</a:t>
                </a:r>
                <a:r>
                  <a:rPr lang="es-MX" dirty="0" smtClean="0"/>
                  <a:t>, como:</a:t>
                </a:r>
              </a:p>
              <a:p>
                <a:pPr marL="0" indent="0" algn="ctr">
                  <a:buNone/>
                </a:pPr>
                <a:r>
                  <a:rPr lang="es-MX" sz="3600" b="1" i="1" dirty="0">
                    <a:solidFill>
                      <a:srgbClr val="FF0000"/>
                    </a:solidFill>
                  </a:rPr>
                  <a:t>a</a:t>
                </a:r>
                <a:r>
                  <a:rPr lang="es-MX" sz="3600" b="1" dirty="0">
                    <a:solidFill>
                      <a:srgbClr val="FF0000"/>
                    </a:solidFill>
                  </a:rPr>
                  <a:t> + </a:t>
                </a:r>
                <a:r>
                  <a:rPr lang="es-MX" sz="3600" b="1" i="1" dirty="0">
                    <a:solidFill>
                      <a:srgbClr val="FF0000"/>
                    </a:solidFill>
                  </a:rPr>
                  <a:t>b</a:t>
                </a:r>
                <a:r>
                  <a:rPr lang="es-MX" sz="3600" b="1" dirty="0">
                    <a:solidFill>
                      <a:srgbClr val="FF0000"/>
                    </a:solidFill>
                  </a:rPr>
                  <a:t> + </a:t>
                </a:r>
                <a:r>
                  <a:rPr lang="es-MX" sz="3600" b="1" i="1" dirty="0">
                    <a:solidFill>
                      <a:srgbClr val="FF0000"/>
                    </a:solidFill>
                  </a:rPr>
                  <a:t>c</a:t>
                </a:r>
                <a:r>
                  <a:rPr lang="es-MX" sz="3600" b="1" dirty="0">
                    <a:solidFill>
                      <a:srgbClr val="FF0000"/>
                    </a:solidFill>
                  </a:rPr>
                  <a:t>, </a:t>
                </a:r>
                <a14:m>
                  <m:oMath xmlns:m="http://schemas.openxmlformats.org/officeDocument/2006/math">
                    <m:sSup>
                      <m:sSupPr>
                        <m:ctrlPr>
                          <a:rPr lang="es-MX" sz="3600" b="1" i="1">
                            <a:solidFill>
                              <a:srgbClr val="FF0000"/>
                            </a:solidFill>
                            <a:latin typeface="Cambria Math" panose="02040503050406030204" pitchFamily="18" charset="0"/>
                          </a:rPr>
                        </m:ctrlPr>
                      </m:sSupPr>
                      <m:e>
                        <m:r>
                          <a:rPr lang="es-MX" sz="3600" b="1" i="1">
                            <a:solidFill>
                              <a:srgbClr val="FF0000"/>
                            </a:solidFill>
                            <a:latin typeface="Cambria Math"/>
                          </a:rPr>
                          <m:t>𝒙</m:t>
                        </m:r>
                      </m:e>
                      <m:sup>
                        <m:r>
                          <a:rPr lang="es-MX" sz="3600" b="1" i="1">
                            <a:solidFill>
                              <a:srgbClr val="FF0000"/>
                            </a:solidFill>
                            <a:latin typeface="Cambria Math"/>
                          </a:rPr>
                          <m:t>𝟐</m:t>
                        </m:r>
                      </m:sup>
                    </m:sSup>
                  </m:oMath>
                </a14:m>
                <a:r>
                  <a:rPr lang="es-MX" sz="3600" b="1" dirty="0">
                    <a:solidFill>
                      <a:srgbClr val="FF0000"/>
                    </a:solidFill>
                  </a:rPr>
                  <a:t>-5</a:t>
                </a:r>
                <a:r>
                  <a:rPr lang="es-MX" sz="3600" b="1" i="1" dirty="0">
                    <a:solidFill>
                      <a:srgbClr val="FF0000"/>
                    </a:solidFill>
                  </a:rPr>
                  <a:t>x</a:t>
                </a:r>
                <a:r>
                  <a:rPr lang="es-MX" sz="3600" b="1" dirty="0">
                    <a:solidFill>
                      <a:srgbClr val="FF0000"/>
                    </a:solidFill>
                  </a:rPr>
                  <a:t> + 6, </a:t>
                </a:r>
                <a14:m>
                  <m:oMath xmlns:m="http://schemas.openxmlformats.org/officeDocument/2006/math">
                    <m:sSup>
                      <m:sSupPr>
                        <m:ctrlPr>
                          <a:rPr lang="es-MX" sz="3600" b="1" i="1">
                            <a:solidFill>
                              <a:srgbClr val="FF0000"/>
                            </a:solidFill>
                            <a:latin typeface="Cambria Math" panose="02040503050406030204" pitchFamily="18" charset="0"/>
                          </a:rPr>
                        </m:ctrlPr>
                      </m:sSupPr>
                      <m:e>
                        <m:r>
                          <a:rPr lang="es-MX" sz="3600" b="1" i="1">
                            <a:solidFill>
                              <a:srgbClr val="FF0000"/>
                            </a:solidFill>
                            <a:latin typeface="Cambria Math"/>
                          </a:rPr>
                          <m:t>𝟓</m:t>
                        </m:r>
                        <m:r>
                          <a:rPr lang="es-MX" sz="3600" b="1" i="1">
                            <a:solidFill>
                              <a:srgbClr val="FF0000"/>
                            </a:solidFill>
                            <a:latin typeface="Cambria Math"/>
                          </a:rPr>
                          <m:t>𝒙</m:t>
                        </m:r>
                      </m:e>
                      <m:sup>
                        <m:r>
                          <a:rPr lang="es-MX" sz="3600" b="1" i="1">
                            <a:solidFill>
                              <a:srgbClr val="FF0000"/>
                            </a:solidFill>
                            <a:latin typeface="Cambria Math"/>
                          </a:rPr>
                          <m:t>𝟐</m:t>
                        </m:r>
                      </m:sup>
                    </m:sSup>
                    <m:r>
                      <a:rPr lang="es-MX" sz="3600" b="1" i="1">
                        <a:solidFill>
                          <a:srgbClr val="FF0000"/>
                        </a:solidFill>
                        <a:latin typeface="Cambria Math"/>
                      </a:rPr>
                      <m:t>−</m:t>
                    </m:r>
                    <m:r>
                      <a:rPr lang="es-MX" sz="3600" b="1" i="1">
                        <a:solidFill>
                          <a:srgbClr val="FF0000"/>
                        </a:solidFill>
                        <a:latin typeface="Cambria Math"/>
                      </a:rPr>
                      <m:t>𝟔</m:t>
                    </m:r>
                    <m:sSup>
                      <m:sSupPr>
                        <m:ctrlPr>
                          <a:rPr lang="es-MX" sz="3600" b="1" i="1">
                            <a:solidFill>
                              <a:srgbClr val="FF0000"/>
                            </a:solidFill>
                            <a:latin typeface="Cambria Math" panose="02040503050406030204" pitchFamily="18" charset="0"/>
                          </a:rPr>
                        </m:ctrlPr>
                      </m:sSupPr>
                      <m:e>
                        <m:r>
                          <a:rPr lang="es-MX" sz="3600" b="1" i="1">
                            <a:solidFill>
                              <a:srgbClr val="FF0000"/>
                            </a:solidFill>
                            <a:latin typeface="Cambria Math"/>
                          </a:rPr>
                          <m:t>𝒚</m:t>
                        </m:r>
                      </m:e>
                      <m:sup>
                        <m:r>
                          <a:rPr lang="es-MX" sz="3600" b="1" i="1">
                            <a:solidFill>
                              <a:srgbClr val="FF0000"/>
                            </a:solidFill>
                            <a:latin typeface="Cambria Math"/>
                          </a:rPr>
                          <m:t>𝟑</m:t>
                        </m:r>
                      </m:sup>
                    </m:sSup>
                    <m:r>
                      <a:rPr lang="es-MX" sz="3600" b="1" i="1">
                        <a:solidFill>
                          <a:srgbClr val="FF0000"/>
                        </a:solidFill>
                        <a:latin typeface="Cambria Math"/>
                      </a:rPr>
                      <m:t>+</m:t>
                    </m:r>
                    <m:f>
                      <m:fPr>
                        <m:ctrlPr>
                          <a:rPr lang="es-MX" sz="3600" b="1" i="1">
                            <a:solidFill>
                              <a:srgbClr val="FF0000"/>
                            </a:solidFill>
                            <a:latin typeface="Cambria Math" panose="02040503050406030204" pitchFamily="18" charset="0"/>
                          </a:rPr>
                        </m:ctrlPr>
                      </m:fPr>
                      <m:num>
                        <m:sSup>
                          <m:sSupPr>
                            <m:ctrlPr>
                              <a:rPr lang="es-MX" sz="3600" b="1" i="1">
                                <a:solidFill>
                                  <a:srgbClr val="FF0000"/>
                                </a:solidFill>
                                <a:latin typeface="Cambria Math" panose="02040503050406030204" pitchFamily="18" charset="0"/>
                              </a:rPr>
                            </m:ctrlPr>
                          </m:sSupPr>
                          <m:e>
                            <m:r>
                              <a:rPr lang="es-MX" sz="3600" b="1" i="1">
                                <a:solidFill>
                                  <a:srgbClr val="FF0000"/>
                                </a:solidFill>
                                <a:latin typeface="Cambria Math"/>
                              </a:rPr>
                              <m:t>𝒂</m:t>
                            </m:r>
                          </m:e>
                          <m:sup>
                            <m:r>
                              <a:rPr lang="es-MX" sz="3600" b="1" i="1">
                                <a:solidFill>
                                  <a:srgbClr val="FF0000"/>
                                </a:solidFill>
                                <a:latin typeface="Cambria Math"/>
                              </a:rPr>
                              <m:t>𝟐</m:t>
                            </m:r>
                          </m:sup>
                        </m:sSup>
                      </m:num>
                      <m:den>
                        <m:r>
                          <a:rPr lang="es-MX" sz="3600" b="1" i="1">
                            <a:solidFill>
                              <a:srgbClr val="FF0000"/>
                            </a:solidFill>
                            <a:latin typeface="Cambria Math"/>
                          </a:rPr>
                          <m:t>𝟑</m:t>
                        </m:r>
                      </m:den>
                    </m:f>
                  </m:oMath>
                </a14:m>
                <a:endParaRPr lang="es-MX"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s-MX">
                    <a:noFill/>
                  </a:rPr>
                  <a:t> </a:t>
                </a:r>
              </a:p>
            </p:txBody>
          </p:sp>
        </mc:Fallback>
      </mc:AlternateContent>
    </p:spTree>
    <p:extLst>
      <p:ext uri="{BB962C8B-B14F-4D97-AF65-F5344CB8AC3E}">
        <p14:creationId xmlns:p14="http://schemas.microsoft.com/office/powerpoint/2010/main" val="41335621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Tanto por Uno (unidad o fracción decimal)</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MX" dirty="0" smtClean="0"/>
                  <a:t>El </a:t>
                </a:r>
                <a:r>
                  <a:rPr lang="es-MX" b="1" dirty="0"/>
                  <a:t>tanto por uno</a:t>
                </a:r>
                <a:r>
                  <a:rPr lang="es-MX" dirty="0"/>
                  <a:t> es una forma de expresar proporciones donde el todo se toma como 1 (o el 100%). Es el equivalente decimal del porcentaje, es decir, cuántas partes de 1 corresponden a una cantidad. Se representa sin ningún símbolo especial</a:t>
                </a:r>
                <a:r>
                  <a:rPr lang="es-MX" dirty="0" smtClean="0"/>
                  <a:t>.</a:t>
                </a:r>
              </a:p>
              <a:p>
                <a:endParaRPr lang="es-MX" dirty="0"/>
              </a:p>
              <a:p>
                <a:r>
                  <a:rPr lang="es-MX" b="1" dirty="0"/>
                  <a:t>Fórmula</a:t>
                </a:r>
                <a:r>
                  <a:rPr lang="es-MX" b="1" dirty="0" smtClean="0"/>
                  <a:t>:</a:t>
                </a:r>
              </a:p>
              <a:p>
                <a:endParaRPr lang="es-MX" b="1" dirty="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𝑇𝑎𝑛𝑡𝑜</m:t>
                      </m:r>
                      <m:r>
                        <a:rPr lang="es-MX" b="0" i="1" smtClean="0">
                          <a:latin typeface="Cambria Math" panose="02040503050406030204" pitchFamily="18" charset="0"/>
                        </a:rPr>
                        <m:t> </m:t>
                      </m:r>
                      <m:r>
                        <a:rPr lang="es-MX" b="0" i="1" smtClean="0">
                          <a:latin typeface="Cambria Math" panose="02040503050406030204" pitchFamily="18" charset="0"/>
                        </a:rPr>
                        <m:t>𝑝𝑜𝑟</m:t>
                      </m:r>
                      <m:r>
                        <a:rPr lang="es-MX" b="0" i="1" smtClean="0">
                          <a:latin typeface="Cambria Math" panose="02040503050406030204" pitchFamily="18" charset="0"/>
                        </a:rPr>
                        <m:t> </m:t>
                      </m:r>
                      <m:r>
                        <a:rPr lang="es-MX" b="0" i="1" smtClean="0">
                          <a:latin typeface="Cambria Math" panose="02040503050406030204" pitchFamily="18" charset="0"/>
                        </a:rPr>
                        <m:t>𝑢𝑛𝑜</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𝑃𝑎𝑟𝑡𝑒</m:t>
                          </m:r>
                        </m:num>
                        <m:den>
                          <m:r>
                            <a:rPr lang="es-MX" b="0" i="1" smtClean="0">
                              <a:latin typeface="Cambria Math" panose="02040503050406030204" pitchFamily="18" charset="0"/>
                            </a:rPr>
                            <m:t>𝑇𝑜𝑡𝑎𝑙</m:t>
                          </m:r>
                        </m:den>
                      </m:f>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40513179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de Tanto por Uno</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Si 25 personas de 50 usan gafas, ¿cuál es el tanto por uno?</a:t>
                </a:r>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𝑇𝑎𝑛𝑡𝑜</m:t>
                      </m:r>
                      <m:r>
                        <a:rPr lang="es-MX" b="0" i="1" smtClean="0">
                          <a:latin typeface="Cambria Math" panose="02040503050406030204" pitchFamily="18" charset="0"/>
                        </a:rPr>
                        <m:t> </m:t>
                      </m:r>
                      <m:r>
                        <a:rPr lang="es-MX" b="0" i="1" smtClean="0">
                          <a:latin typeface="Cambria Math" panose="02040503050406030204" pitchFamily="18" charset="0"/>
                        </a:rPr>
                        <m:t>𝑝𝑜𝑟</m:t>
                      </m:r>
                      <m:r>
                        <a:rPr lang="es-MX" b="0" i="1" smtClean="0">
                          <a:latin typeface="Cambria Math" panose="02040503050406030204" pitchFamily="18" charset="0"/>
                        </a:rPr>
                        <m:t> </m:t>
                      </m:r>
                      <m:r>
                        <a:rPr lang="es-MX" b="0" i="1" smtClean="0">
                          <a:latin typeface="Cambria Math" panose="02040503050406030204" pitchFamily="18" charset="0"/>
                        </a:rPr>
                        <m:t>𝑢𝑛𝑜</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25</m:t>
                          </m:r>
                        </m:num>
                        <m:den>
                          <m:r>
                            <a:rPr lang="es-MX" b="0" i="1" smtClean="0">
                              <a:latin typeface="Cambria Math" panose="02040503050406030204" pitchFamily="18" charset="0"/>
                            </a:rPr>
                            <m:t>50</m:t>
                          </m:r>
                        </m:den>
                      </m:f>
                      <m:r>
                        <a:rPr lang="es-MX" b="0" i="1" smtClean="0">
                          <a:latin typeface="Cambria Math" panose="02040503050406030204" pitchFamily="18" charset="0"/>
                        </a:rPr>
                        <m:t>=0.5</m:t>
                      </m:r>
                    </m:oMath>
                  </m:oMathPara>
                </a14:m>
                <a:endParaRPr lang="es-MX" dirty="0" smtClean="0"/>
              </a:p>
              <a:p>
                <a:endParaRPr lang="es-MX" dirty="0"/>
              </a:p>
              <a:p>
                <a:pPr marL="0" indent="0" algn="just">
                  <a:buNone/>
                </a:pPr>
                <a:r>
                  <a:rPr lang="es-MX" dirty="0"/>
                  <a:t>Esto significa que la mitad (o el </a:t>
                </a:r>
                <a:r>
                  <a:rPr lang="es-MX" b="1" dirty="0"/>
                  <a:t>50%</a:t>
                </a:r>
                <a:r>
                  <a:rPr lang="es-MX" dirty="0"/>
                  <a:t>) de las personas usan gafas, expresado como </a:t>
                </a:r>
                <a:r>
                  <a:rPr lang="es-MX" b="1" dirty="0"/>
                  <a:t>0.5</a:t>
                </a:r>
                <a:r>
                  <a:rPr lang="es-MX" dirty="0"/>
                  <a:t> en tanto por uno.</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31110955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Relación entre el tanto por ciento y el tanto por </a:t>
            </a:r>
            <a:r>
              <a:rPr lang="es-MX" b="1" dirty="0" smtClean="0"/>
              <a:t>uno</a:t>
            </a:r>
            <a:endParaRPr lang="es-MX" b="1"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14:m>
                  <m:oMath xmlns:m="http://schemas.openxmlformats.org/officeDocument/2006/math">
                    <m:r>
                      <a:rPr lang="es-MX" b="0" i="1" smtClean="0">
                        <a:latin typeface="Cambria Math" panose="02040503050406030204" pitchFamily="18" charset="0"/>
                      </a:rPr>
                      <m:t>1=100%</m:t>
                    </m:r>
                  </m:oMath>
                </a14:m>
                <a:endParaRPr lang="es-MX" dirty="0" smtClean="0"/>
              </a:p>
              <a:p>
                <a:pPr algn="just"/>
                <a:r>
                  <a:rPr lang="es-MX" dirty="0" smtClean="0"/>
                  <a:t>Para </a:t>
                </a:r>
                <a:r>
                  <a:rPr lang="es-MX" dirty="0"/>
                  <a:t>convertir el tanto por uno en tanto por ciento, multiplicas por 100</a:t>
                </a:r>
                <a:r>
                  <a:rPr lang="es-MX" dirty="0" smtClean="0"/>
                  <a:t>:</a:t>
                </a:r>
              </a:p>
              <a:p>
                <a14:m>
                  <m:oMath xmlns:m="http://schemas.openxmlformats.org/officeDocument/2006/math">
                    <m:r>
                      <a:rPr lang="es-MX" b="0" i="1" smtClean="0">
                        <a:latin typeface="Cambria Math" panose="02040503050406030204" pitchFamily="18" charset="0"/>
                      </a:rPr>
                      <m:t>0.5∗100=50%</m:t>
                    </m:r>
                  </m:oMath>
                </a14:m>
                <a:endParaRPr lang="es-MX" dirty="0" smtClean="0"/>
              </a:p>
              <a:p>
                <a:r>
                  <a:rPr lang="es-MX" dirty="0"/>
                  <a:t>Para convertir el tanto por ciento en tanto por uno, divides por 100</a:t>
                </a:r>
                <a:r>
                  <a:rPr lang="es-MX" dirty="0" smtClean="0"/>
                  <a:t>:</a:t>
                </a:r>
              </a:p>
              <a:p>
                <a14:m>
                  <m:oMath xmlns:m="http://schemas.openxmlformats.org/officeDocument/2006/math">
                    <m:r>
                      <a:rPr lang="es-MX" b="0" i="1" smtClean="0">
                        <a:latin typeface="Cambria Math" panose="02040503050406030204" pitchFamily="18" charset="0"/>
                      </a:rPr>
                      <m:t>50%=</m:t>
                    </m:r>
                    <m:f>
                      <m:fPr>
                        <m:ctrlPr>
                          <a:rPr lang="es-MX" b="0" i="1" smtClean="0">
                            <a:latin typeface="Cambria Math" panose="02040503050406030204" pitchFamily="18" charset="0"/>
                          </a:rPr>
                        </m:ctrlPr>
                      </m:fPr>
                      <m:num>
                        <m:r>
                          <a:rPr lang="es-MX" b="0" i="1" smtClean="0">
                            <a:latin typeface="Cambria Math" panose="02040503050406030204" pitchFamily="18" charset="0"/>
                          </a:rPr>
                          <m:t>50</m:t>
                        </m:r>
                      </m:num>
                      <m:den>
                        <m:r>
                          <a:rPr lang="es-MX" b="0" i="1" smtClean="0">
                            <a:latin typeface="Cambria Math" panose="02040503050406030204" pitchFamily="18" charset="0"/>
                          </a:rPr>
                          <m:t>100</m:t>
                        </m:r>
                      </m:den>
                    </m:f>
                    <m:r>
                      <a:rPr lang="es-MX" b="0" i="1" smtClean="0">
                        <a:latin typeface="Cambria Math" panose="02040503050406030204" pitchFamily="18" charset="0"/>
                      </a:rPr>
                      <m:t>=0.5</m:t>
                    </m:r>
                  </m:oMath>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r="-1159"/>
                </a:stretch>
              </a:blipFill>
            </p:spPr>
            <p:txBody>
              <a:bodyPr/>
              <a:lstStyle/>
              <a:p>
                <a:r>
                  <a:rPr lang="es-MX">
                    <a:noFill/>
                  </a:rPr>
                  <a:t> </a:t>
                </a:r>
              </a:p>
            </p:txBody>
          </p:sp>
        </mc:Fallback>
      </mc:AlternateContent>
    </p:spTree>
    <p:extLst>
      <p:ext uri="{BB962C8B-B14F-4D97-AF65-F5344CB8AC3E}">
        <p14:creationId xmlns:p14="http://schemas.microsoft.com/office/powerpoint/2010/main" val="5641455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Diferencias Clave</a:t>
            </a:r>
            <a:endParaRPr lang="es-MX" b="1" dirty="0"/>
          </a:p>
        </p:txBody>
      </p:sp>
      <p:sp>
        <p:nvSpPr>
          <p:cNvPr id="3" name="Marcador de contenido 2"/>
          <p:cNvSpPr>
            <a:spLocks noGrp="1"/>
          </p:cNvSpPr>
          <p:nvPr>
            <p:ph idx="1"/>
          </p:nvPr>
        </p:nvSpPr>
        <p:spPr/>
        <p:txBody>
          <a:bodyPr/>
          <a:lstStyle/>
          <a:p>
            <a:pPr algn="just"/>
            <a:r>
              <a:rPr lang="es-MX" b="1" dirty="0"/>
              <a:t>Tanto por ciento</a:t>
            </a:r>
            <a:r>
              <a:rPr lang="es-MX" dirty="0"/>
              <a:t> se refiere a una cantidad sobre 100</a:t>
            </a:r>
            <a:r>
              <a:rPr lang="es-MX" dirty="0" smtClean="0"/>
              <a:t>.</a:t>
            </a:r>
          </a:p>
          <a:p>
            <a:pPr algn="just"/>
            <a:endParaRPr lang="es-MX" dirty="0" smtClean="0"/>
          </a:p>
          <a:p>
            <a:pPr algn="just"/>
            <a:r>
              <a:rPr lang="es-MX" b="1" dirty="0"/>
              <a:t>Tanto por uno</a:t>
            </a:r>
            <a:r>
              <a:rPr lang="es-MX" dirty="0"/>
              <a:t> expresa la proporción sobre 1 (como fracción o número decimal).</a:t>
            </a:r>
          </a:p>
        </p:txBody>
      </p:sp>
    </p:spTree>
    <p:extLst>
      <p:ext uri="{BB962C8B-B14F-4D97-AF65-F5344CB8AC3E}">
        <p14:creationId xmlns:p14="http://schemas.microsoft.com/office/powerpoint/2010/main" val="2650256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Comparativo</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Si has completado 30 de 40 ejercicios:</a:t>
                </a:r>
              </a:p>
              <a:p>
                <a:pPr marL="0" indent="0">
                  <a:buNone/>
                </a:pPr>
                <a:r>
                  <a:rPr lang="es-MX" dirty="0"/>
                  <a:t>En </a:t>
                </a:r>
                <a:r>
                  <a:rPr lang="es-MX" b="1" dirty="0"/>
                  <a:t>tanto por ciento</a:t>
                </a:r>
                <a:r>
                  <a:rPr lang="es-MX" dirty="0" smtClean="0"/>
                  <a:t>:</a:t>
                </a:r>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30</m:t>
                          </m:r>
                        </m:num>
                        <m:den>
                          <m:r>
                            <a:rPr lang="es-MX" b="0" i="1" smtClean="0">
                              <a:latin typeface="Cambria Math" panose="02040503050406030204" pitchFamily="18" charset="0"/>
                            </a:rPr>
                            <m:t>40</m:t>
                          </m:r>
                        </m:den>
                      </m:f>
                      <m:r>
                        <a:rPr lang="es-MX" b="0" i="1" smtClean="0">
                          <a:latin typeface="Cambria Math" panose="02040503050406030204" pitchFamily="18" charset="0"/>
                        </a:rPr>
                        <m:t>∗100=75%</m:t>
                      </m:r>
                    </m:oMath>
                  </m:oMathPara>
                </a14:m>
                <a:endParaRPr lang="es-MX" dirty="0" smtClean="0"/>
              </a:p>
              <a:p>
                <a:pPr marL="0" indent="0">
                  <a:buNone/>
                </a:pPr>
                <a:r>
                  <a:rPr lang="es-MX" dirty="0"/>
                  <a:t>En </a:t>
                </a:r>
                <a:r>
                  <a:rPr lang="es-MX" b="1" dirty="0"/>
                  <a:t>tanto por uno</a:t>
                </a:r>
                <a:r>
                  <a:rPr lang="es-MX" dirty="0" smtClean="0"/>
                  <a:t>:</a:t>
                </a:r>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30</m:t>
                          </m:r>
                        </m:num>
                        <m:den>
                          <m:r>
                            <a:rPr lang="es-MX" b="0" i="1" smtClean="0">
                              <a:latin typeface="Cambria Math" panose="02040503050406030204" pitchFamily="18" charset="0"/>
                            </a:rPr>
                            <m:t>40</m:t>
                          </m:r>
                        </m:den>
                      </m:f>
                      <m:r>
                        <a:rPr lang="es-MX" b="0" i="1" smtClean="0">
                          <a:latin typeface="Cambria Math" panose="02040503050406030204" pitchFamily="18" charset="0"/>
                        </a:rPr>
                        <m:t>=0.75</m:t>
                      </m:r>
                    </m:oMath>
                  </m:oMathPara>
                </a14:m>
                <a:endParaRPr lang="es-MX" dirty="0" smtClean="0"/>
              </a:p>
              <a:p>
                <a:pPr marL="0" indent="0">
                  <a:buNone/>
                </a:pPr>
                <a:endParaRPr lang="es-MX" dirty="0" smtClean="0"/>
              </a:p>
              <a:p>
                <a:pPr marL="0" indent="0" algn="just">
                  <a:buNone/>
                </a:pPr>
                <a:r>
                  <a:rPr lang="es-MX" dirty="0"/>
                  <a:t>Ambas formas representan la misma proporción, pero en escalas diferentes</a:t>
                </a:r>
                <a:r>
                  <a:rPr lang="es-MX" dirty="0" smtClean="0"/>
                  <a:t>.</a:t>
                </a:r>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1159" b="-3922"/>
                </a:stretch>
              </a:blipFill>
            </p:spPr>
            <p:txBody>
              <a:bodyPr/>
              <a:lstStyle/>
              <a:p>
                <a:r>
                  <a:rPr lang="es-MX">
                    <a:noFill/>
                  </a:rPr>
                  <a:t> </a:t>
                </a:r>
              </a:p>
            </p:txBody>
          </p:sp>
        </mc:Fallback>
      </mc:AlternateContent>
    </p:spTree>
    <p:extLst>
      <p:ext uri="{BB962C8B-B14F-4D97-AF65-F5344CB8AC3E}">
        <p14:creationId xmlns:p14="http://schemas.microsoft.com/office/powerpoint/2010/main" val="17706306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lgn="just"/>
            <a:r>
              <a:rPr lang="es-MX" sz="3200" dirty="0"/>
              <a:t>El </a:t>
            </a:r>
            <a:r>
              <a:rPr lang="es-MX" sz="3200" b="1" dirty="0"/>
              <a:t>tanto por ciento</a:t>
            </a:r>
            <a:r>
              <a:rPr lang="es-MX" sz="3200" dirty="0"/>
              <a:t> es muy utilizado en situaciones cotidianas como descuentos, tasas de interés, crecimiento poblacional, entre otros. El </a:t>
            </a:r>
            <a:r>
              <a:rPr lang="es-MX" sz="3200" b="1" dirty="0"/>
              <a:t>tanto por uno</a:t>
            </a:r>
            <a:r>
              <a:rPr lang="es-MX" sz="3200" dirty="0"/>
              <a:t>, al ser una fracción decimal, se usa más en matemáticas y cálculos científicos.</a:t>
            </a:r>
          </a:p>
        </p:txBody>
      </p:sp>
    </p:spTree>
    <p:extLst>
      <p:ext uri="{BB962C8B-B14F-4D97-AF65-F5344CB8AC3E}">
        <p14:creationId xmlns:p14="http://schemas.microsoft.com/office/powerpoint/2010/main" val="11507694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Tema 6. Logaritmos</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41111590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6.1 Propiedades de los Logaritmos y Aplicaciones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4015869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Logaritmos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MX" dirty="0" smtClean="0"/>
                  <a:t>Los </a:t>
                </a:r>
                <a:r>
                  <a:rPr lang="es-MX" b="1" dirty="0"/>
                  <a:t>logaritmos</a:t>
                </a:r>
                <a:r>
                  <a:rPr lang="es-MX" dirty="0"/>
                  <a:t> son una herramienta matemática utilizada para resolver ecuaciones exponenciales. El logaritmo es el </a:t>
                </a:r>
                <a:r>
                  <a:rPr lang="es-MX" b="1" dirty="0"/>
                  <a:t>inverso</a:t>
                </a:r>
                <a:r>
                  <a:rPr lang="es-MX" dirty="0"/>
                  <a:t> de la función exponencial. Es decir, el logaritmo responde a la pregunta: </a:t>
                </a:r>
                <a:r>
                  <a:rPr lang="es-MX" b="1" dirty="0"/>
                  <a:t>¿a qué exponente debemos elevar un número (base) para obtener otro número</a:t>
                </a:r>
                <a:r>
                  <a:rPr lang="es-MX" b="1" dirty="0" smtClean="0"/>
                  <a:t>?</a:t>
                </a:r>
              </a:p>
              <a:p>
                <a:pPr algn="just"/>
                <a:endParaRPr lang="es-MX" b="1" dirty="0" smtClean="0"/>
              </a:p>
              <a:p>
                <a:pPr algn="just"/>
                <a:r>
                  <a:rPr lang="es-MX" dirty="0"/>
                  <a:t>El </a:t>
                </a:r>
                <a:r>
                  <a:rPr lang="es-MX" b="1" dirty="0"/>
                  <a:t>logaritmo</a:t>
                </a:r>
                <a:r>
                  <a:rPr lang="es-MX" dirty="0"/>
                  <a:t> de un número </a:t>
                </a:r>
                <a:r>
                  <a:rPr lang="es-MX" i="1" dirty="0" smtClean="0"/>
                  <a:t>x</a:t>
                </a:r>
                <a:r>
                  <a:rPr lang="es-MX" dirty="0" smtClean="0"/>
                  <a:t> </a:t>
                </a:r>
                <a:r>
                  <a:rPr lang="es-MX" dirty="0"/>
                  <a:t>en una base </a:t>
                </a:r>
                <a:r>
                  <a:rPr lang="es-MX" i="1" dirty="0" smtClean="0"/>
                  <a:t>b</a:t>
                </a:r>
                <a:r>
                  <a:rPr lang="es-MX" dirty="0" smtClean="0"/>
                  <a:t> </a:t>
                </a:r>
                <a:r>
                  <a:rPr lang="es-MX" dirty="0"/>
                  <a:t>se denota </a:t>
                </a:r>
                <a:r>
                  <a:rPr lang="es-MX" dirty="0" smtClean="0"/>
                  <a:t>como </a:t>
                </a:r>
                <a14:m>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𝑏</m:t>
                            </m:r>
                          </m:sub>
                        </m:sSub>
                      </m:fName>
                      <m:e>
                        <m:r>
                          <a:rPr lang="es-MX" b="0" i="1" smtClean="0">
                            <a:latin typeface="Cambria Math" panose="02040503050406030204" pitchFamily="18" charset="0"/>
                          </a:rPr>
                          <m:t>(</m:t>
                        </m:r>
                        <m:r>
                          <a:rPr lang="es-MX" b="0" i="1" smtClean="0">
                            <a:latin typeface="Cambria Math" panose="02040503050406030204" pitchFamily="18" charset="0"/>
                          </a:rPr>
                          <m:t>𝑥</m:t>
                        </m:r>
                        <m:r>
                          <a:rPr lang="es-MX" b="0" i="1" smtClean="0">
                            <a:latin typeface="Cambria Math" panose="02040503050406030204" pitchFamily="18" charset="0"/>
                          </a:rPr>
                          <m:t>)</m:t>
                        </m:r>
                      </m:e>
                    </m:func>
                  </m:oMath>
                </a14:m>
                <a:r>
                  <a:rPr lang="es-MX" dirty="0" smtClean="0"/>
                  <a:t> y se define como el exponente al cual se debe elevar la base </a:t>
                </a:r>
                <a:r>
                  <a:rPr lang="es-MX" i="1" dirty="0" smtClean="0"/>
                  <a:t>b</a:t>
                </a:r>
                <a:r>
                  <a:rPr lang="es-MX" dirty="0" smtClean="0"/>
                  <a:t> para obtener </a:t>
                </a:r>
                <a:r>
                  <a:rPr lang="es-MX" i="1" dirty="0" smtClean="0"/>
                  <a:t>x</a:t>
                </a:r>
                <a:r>
                  <a:rPr lang="es-MX" dirty="0" smtClean="0"/>
                  <a:t>. Matemáticamente:</a:t>
                </a:r>
              </a:p>
              <a:p>
                <a:pPr algn="just"/>
                <a:endParaRPr lang="es-MX" dirty="0" smtClean="0"/>
              </a:p>
              <a:p>
                <a:pPr marL="0" indent="0">
                  <a:buNone/>
                </a:pPr>
                <a:endParaRPr lang="es-MX"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309559823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a:latin typeface="Cambria Math" panose="02040503050406030204" pitchFamily="18" charset="0"/>
                                </a:rPr>
                              </m:ctrlPr>
                            </m:sSubPr>
                            <m:e>
                              <m:r>
                                <m:rPr>
                                  <m:sty m:val="p"/>
                                </m:rPr>
                                <a:rPr lang="es-MX">
                                  <a:latin typeface="Cambria Math" panose="02040503050406030204" pitchFamily="18" charset="0"/>
                                </a:rPr>
                                <m:t>log</m:t>
                              </m:r>
                            </m:e>
                            <m:sub>
                              <m:r>
                                <a:rPr lang="es-MX" i="1">
                                  <a:latin typeface="Cambria Math" panose="02040503050406030204" pitchFamily="18" charset="0"/>
                                </a:rPr>
                                <m:t>𝑏</m:t>
                              </m:r>
                            </m:sub>
                          </m:sSub>
                          <m:r>
                            <a:rPr lang="es-MX" i="1">
                              <a:latin typeface="Cambria Math" panose="02040503050406030204" pitchFamily="18" charset="0"/>
                            </a:rPr>
                            <m:t>(</m:t>
                          </m:r>
                        </m:fName>
                        <m:e>
                          <m:r>
                            <a:rPr lang="es-MX" i="1">
                              <a:latin typeface="Cambria Math" panose="02040503050406030204" pitchFamily="18" charset="0"/>
                            </a:rPr>
                            <m:t>𝑥</m:t>
                          </m:r>
                          <m:r>
                            <a:rPr lang="es-MX" i="1">
                              <a:latin typeface="Cambria Math" panose="02040503050406030204" pitchFamily="18" charset="0"/>
                            </a:rPr>
                            <m:t>)=</m:t>
                          </m:r>
                          <m:r>
                            <a:rPr lang="es-MX" i="1">
                              <a:latin typeface="Cambria Math" panose="02040503050406030204" pitchFamily="18" charset="0"/>
                            </a:rPr>
                            <m:t>𝑦</m:t>
                          </m:r>
                          <m:r>
                            <a:rPr lang="es-MX" i="1">
                              <a:latin typeface="Cambria Math" panose="02040503050406030204" pitchFamily="18" charset="0"/>
                            </a:rPr>
                            <m:t>     </m:t>
                          </m:r>
                          <m:r>
                            <a:rPr lang="es-MX" i="1">
                              <a:latin typeface="Cambria Math" panose="02040503050406030204" pitchFamily="18" charset="0"/>
                            </a:rPr>
                            <m:t>𝑠𝑖</m:t>
                          </m:r>
                          <m:r>
                            <a:rPr lang="es-MX" i="1">
                              <a:latin typeface="Cambria Math" panose="02040503050406030204" pitchFamily="18" charset="0"/>
                            </a:rPr>
                            <m:t> </m:t>
                          </m:r>
                          <m:r>
                            <a:rPr lang="es-MX" i="1">
                              <a:latin typeface="Cambria Math" panose="02040503050406030204" pitchFamily="18" charset="0"/>
                            </a:rPr>
                            <m:t>𝑦</m:t>
                          </m:r>
                          <m:r>
                            <a:rPr lang="es-MX" i="1">
                              <a:latin typeface="Cambria Math" panose="02040503050406030204" pitchFamily="18" charset="0"/>
                            </a:rPr>
                            <m:t> </m:t>
                          </m:r>
                          <m:r>
                            <a:rPr lang="es-MX" i="1">
                              <a:latin typeface="Cambria Math" panose="02040503050406030204" pitchFamily="18" charset="0"/>
                            </a:rPr>
                            <m:t>𝑠</m:t>
                          </m:r>
                          <m:r>
                            <a:rPr lang="es-MX" i="1">
                              <a:latin typeface="Cambria Math" panose="02040503050406030204" pitchFamily="18" charset="0"/>
                            </a:rPr>
                            <m:t>ó</m:t>
                          </m:r>
                          <m:r>
                            <a:rPr lang="es-MX" i="1">
                              <a:latin typeface="Cambria Math" panose="02040503050406030204" pitchFamily="18" charset="0"/>
                            </a:rPr>
                            <m:t>𝑙𝑜</m:t>
                          </m:r>
                          <m:r>
                            <a:rPr lang="es-MX" i="1">
                              <a:latin typeface="Cambria Math" panose="02040503050406030204" pitchFamily="18" charset="0"/>
                            </a:rPr>
                            <m:t> </m:t>
                          </m:r>
                          <m:r>
                            <a:rPr lang="es-MX" i="1">
                              <a:latin typeface="Cambria Math" panose="02040503050406030204" pitchFamily="18" charset="0"/>
                            </a:rPr>
                            <m:t>𝑠𝑖</m:t>
                          </m:r>
                          <m:r>
                            <a:rPr lang="es-MX" i="1">
                              <a:latin typeface="Cambria Math" panose="02040503050406030204" pitchFamily="18" charset="0"/>
                            </a:rPr>
                            <m:t> </m:t>
                          </m:r>
                          <m:sSup>
                            <m:sSupPr>
                              <m:ctrlPr>
                                <a:rPr lang="es-MX" i="1">
                                  <a:latin typeface="Cambria Math" panose="02040503050406030204" pitchFamily="18" charset="0"/>
                                </a:rPr>
                              </m:ctrlPr>
                            </m:sSupPr>
                            <m:e>
                              <m:r>
                                <a:rPr lang="es-MX" i="1">
                                  <a:latin typeface="Cambria Math" panose="02040503050406030204" pitchFamily="18" charset="0"/>
                                </a:rPr>
                                <m:t>   </m:t>
                              </m:r>
                              <m:r>
                                <a:rPr lang="es-MX" i="1">
                                  <a:latin typeface="Cambria Math" panose="02040503050406030204" pitchFamily="18" charset="0"/>
                                </a:rPr>
                                <m:t>𝑏</m:t>
                              </m:r>
                            </m:e>
                            <m:sup>
                              <m:r>
                                <a:rPr lang="es-MX" i="1">
                                  <a:latin typeface="Cambria Math" panose="02040503050406030204" pitchFamily="18" charset="0"/>
                                </a:rPr>
                                <m:t>𝑦</m:t>
                              </m:r>
                            </m:sup>
                          </m:sSup>
                          <m:r>
                            <a:rPr lang="es-MX" i="1">
                              <a:latin typeface="Cambria Math" panose="02040503050406030204" pitchFamily="18" charset="0"/>
                            </a:rPr>
                            <m:t>=</m:t>
                          </m:r>
                          <m:r>
                            <a:rPr lang="es-MX" i="1">
                              <a:latin typeface="Cambria Math" panose="02040503050406030204" pitchFamily="18" charset="0"/>
                            </a:rPr>
                            <m:t>𝑥</m:t>
                          </m:r>
                        </m:e>
                      </m:func>
                    </m:oMath>
                  </m:oMathPara>
                </a14:m>
                <a:endParaRPr lang="es-MX" dirty="0" smtClean="0"/>
              </a:p>
              <a:p>
                <a:pPr marL="0" indent="0">
                  <a:buNone/>
                </a:pPr>
                <a:r>
                  <a:rPr lang="es-MX" dirty="0" smtClean="0"/>
                  <a:t>Donde:</a:t>
                </a:r>
              </a:p>
              <a:p>
                <a:r>
                  <a:rPr lang="es-MX" i="1" dirty="0"/>
                  <a:t>b</a:t>
                </a:r>
                <a:r>
                  <a:rPr lang="es-MX" dirty="0"/>
                  <a:t> es la base del logaritmo, un número positivo diferente de 1</a:t>
                </a:r>
                <a:r>
                  <a:rPr lang="es-MX" dirty="0" smtClean="0"/>
                  <a:t>.</a:t>
                </a:r>
              </a:p>
              <a:p>
                <a:r>
                  <a:rPr lang="es-MX" i="1" dirty="0"/>
                  <a:t>x</a:t>
                </a:r>
                <a:r>
                  <a:rPr lang="es-MX" dirty="0"/>
                  <a:t> es el argumento del logaritmo, un número positivo</a:t>
                </a:r>
                <a:r>
                  <a:rPr lang="es-MX" dirty="0" smtClean="0"/>
                  <a:t>.</a:t>
                </a:r>
              </a:p>
              <a:p>
                <a:r>
                  <a:rPr lang="es-MX" i="1" dirty="0"/>
                  <a:t>y</a:t>
                </a:r>
                <a:r>
                  <a:rPr lang="es-MX" dirty="0"/>
                  <a:t> es el resultado, o el exponente que satisface la </a:t>
                </a:r>
                <a:r>
                  <a:rPr lang="es-MX" dirty="0" smtClean="0"/>
                  <a:t>ecuación </a:t>
                </a:r>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𝑦</m:t>
                        </m:r>
                      </m:sup>
                    </m:sSup>
                    <m:r>
                      <a:rPr lang="es-MX" b="0" i="1" smtClean="0">
                        <a:latin typeface="Cambria Math" panose="02040503050406030204" pitchFamily="18" charset="0"/>
                      </a:rPr>
                      <m:t>=</m:t>
                    </m:r>
                    <m:r>
                      <a:rPr lang="es-MX" b="0" i="1" smtClean="0">
                        <a:latin typeface="Cambria Math" panose="02040503050406030204" pitchFamily="18" charset="0"/>
                      </a:rPr>
                      <m:t>𝑥</m:t>
                    </m:r>
                  </m:oMath>
                </a14:m>
                <a:r>
                  <a:rPr lang="es-MX" dirty="0" smtClean="0"/>
                  <a:t>.</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s-MX">
                    <a:noFill/>
                  </a:rPr>
                  <a:t> </a:t>
                </a:r>
              </a:p>
            </p:txBody>
          </p:sp>
        </mc:Fallback>
      </mc:AlternateContent>
    </p:spTree>
    <p:extLst>
      <p:ext uri="{BB962C8B-B14F-4D97-AF65-F5344CB8AC3E}">
        <p14:creationId xmlns:p14="http://schemas.microsoft.com/office/powerpoint/2010/main" val="3866584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Ordenamiento de un Polinomio</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r>
                  <a:rPr lang="es-MX" sz="2800" dirty="0" smtClean="0"/>
                  <a:t>Es </a:t>
                </a:r>
                <a:r>
                  <a:rPr lang="es-MX" sz="2800" dirty="0"/>
                  <a:t>escribir sus términos de modo que los </a:t>
                </a:r>
                <a:r>
                  <a:rPr lang="es-MX" sz="2800" dirty="0" smtClean="0"/>
                  <a:t>exponentes de </a:t>
                </a:r>
                <a:r>
                  <a:rPr lang="es-MX" sz="2800" dirty="0"/>
                  <a:t>una letra escogida como letra </a:t>
                </a:r>
                <a:r>
                  <a:rPr lang="es-MX" sz="2800" dirty="0" err="1" smtClean="0"/>
                  <a:t>ordenatríz</a:t>
                </a:r>
                <a:r>
                  <a:rPr lang="es-MX" sz="2800" dirty="0" smtClean="0"/>
                  <a:t> </a:t>
                </a:r>
                <a:r>
                  <a:rPr lang="es-MX" sz="2800" dirty="0"/>
                  <a:t>queden en orden </a:t>
                </a:r>
                <a:r>
                  <a:rPr lang="es-MX" sz="2800" dirty="0" smtClean="0"/>
                  <a:t>descendente o ascendente.</a:t>
                </a:r>
              </a:p>
              <a:p>
                <a:endParaRPr lang="es-MX" sz="2800" dirty="0" smtClean="0"/>
              </a:p>
              <a:p>
                <a:pPr marL="0" indent="0">
                  <a:buNone/>
                </a:pPr>
                <a14:m>
                  <m:oMathPara xmlns:m="http://schemas.openxmlformats.org/officeDocument/2006/math">
                    <m:oMathParaPr>
                      <m:jc m:val="centerGroup"/>
                    </m:oMathParaPr>
                    <m:oMath xmlns:m="http://schemas.openxmlformats.org/officeDocument/2006/math">
                      <m:sSup>
                        <m:sSupPr>
                          <m:ctrlPr>
                            <a:rPr lang="es-MX" sz="2800" b="1" i="1" smtClean="0">
                              <a:latin typeface="Cambria Math" panose="02040503050406030204" pitchFamily="18" charset="0"/>
                            </a:rPr>
                          </m:ctrlPr>
                        </m:sSupPr>
                        <m:e>
                          <m:r>
                            <a:rPr lang="es-MX" sz="2800" b="1" i="1" smtClean="0">
                              <a:latin typeface="Cambria Math"/>
                            </a:rPr>
                            <m:t>−</m:t>
                          </m:r>
                          <m:r>
                            <a:rPr lang="es-MX" sz="2800" b="1" i="1" smtClean="0">
                              <a:latin typeface="Cambria Math"/>
                            </a:rPr>
                            <m:t>𝟓</m:t>
                          </m:r>
                          <m:r>
                            <a:rPr lang="es-MX" sz="2800" b="1" i="1" smtClean="0">
                              <a:latin typeface="Cambria Math"/>
                            </a:rPr>
                            <m:t>𝒙</m:t>
                          </m:r>
                        </m:e>
                        <m:sup>
                          <m:r>
                            <a:rPr lang="es-MX" sz="2800" b="1" i="1" smtClean="0">
                              <a:latin typeface="Cambria Math"/>
                            </a:rPr>
                            <m:t>𝟑</m:t>
                          </m:r>
                        </m:sup>
                      </m:sSup>
                      <m:r>
                        <a:rPr lang="es-MX" sz="2800" b="1" i="1" smtClean="0">
                          <a:latin typeface="Cambria Math"/>
                        </a:rPr>
                        <m:t>+</m:t>
                      </m:r>
                      <m:sSup>
                        <m:sSupPr>
                          <m:ctrlPr>
                            <a:rPr lang="es-MX" sz="2800" b="1" i="1" smtClean="0">
                              <a:latin typeface="Cambria Math" panose="02040503050406030204" pitchFamily="18" charset="0"/>
                            </a:rPr>
                          </m:ctrlPr>
                        </m:sSupPr>
                        <m:e>
                          <m:r>
                            <a:rPr lang="es-MX" sz="2800" b="1" i="1" smtClean="0">
                              <a:latin typeface="Cambria Math"/>
                            </a:rPr>
                            <m:t>𝒙</m:t>
                          </m:r>
                        </m:e>
                        <m:sup>
                          <m:r>
                            <a:rPr lang="es-MX" sz="2800" b="1" i="1" smtClean="0">
                              <a:latin typeface="Cambria Math"/>
                            </a:rPr>
                            <m:t>𝟓</m:t>
                          </m:r>
                        </m:sup>
                      </m:sSup>
                      <m:r>
                        <a:rPr lang="es-MX" sz="2800" b="1" i="1" smtClean="0">
                          <a:latin typeface="Cambria Math"/>
                        </a:rPr>
                        <m:t>−</m:t>
                      </m:r>
                      <m:r>
                        <a:rPr lang="es-MX" sz="2800" b="1" i="1" smtClean="0">
                          <a:latin typeface="Cambria Math"/>
                        </a:rPr>
                        <m:t>𝟑</m:t>
                      </m:r>
                      <m:r>
                        <a:rPr lang="es-MX" sz="2800" b="1" i="1" smtClean="0">
                          <a:latin typeface="Cambria Math"/>
                        </a:rPr>
                        <m:t>𝒙</m:t>
                      </m:r>
                      <m:r>
                        <a:rPr lang="es-MX" sz="2800" b="1" i="1" smtClean="0">
                          <a:latin typeface="Cambria Math"/>
                        </a:rPr>
                        <m:t>+</m:t>
                      </m:r>
                      <m:sSup>
                        <m:sSupPr>
                          <m:ctrlPr>
                            <a:rPr lang="es-MX" sz="2800" b="1" i="1" smtClean="0">
                              <a:latin typeface="Cambria Math" panose="02040503050406030204" pitchFamily="18" charset="0"/>
                            </a:rPr>
                          </m:ctrlPr>
                        </m:sSupPr>
                        <m:e>
                          <m:r>
                            <a:rPr lang="es-MX" sz="2800" b="1" i="1" smtClean="0">
                              <a:latin typeface="Cambria Math"/>
                            </a:rPr>
                            <m:t>𝒙</m:t>
                          </m:r>
                        </m:e>
                        <m:sup>
                          <m:r>
                            <a:rPr lang="es-MX" sz="2800" b="1" i="1" smtClean="0">
                              <a:latin typeface="Cambria Math"/>
                            </a:rPr>
                            <m:t>𝟒</m:t>
                          </m:r>
                        </m:sup>
                      </m:sSup>
                      <m:r>
                        <a:rPr lang="es-MX" sz="2800" b="1" i="1" smtClean="0">
                          <a:latin typeface="Cambria Math"/>
                        </a:rPr>
                        <m:t>−</m:t>
                      </m:r>
                      <m:sSup>
                        <m:sSupPr>
                          <m:ctrlPr>
                            <a:rPr lang="es-MX" sz="2800" b="1" i="1" smtClean="0">
                              <a:latin typeface="Cambria Math" panose="02040503050406030204" pitchFamily="18" charset="0"/>
                            </a:rPr>
                          </m:ctrlPr>
                        </m:sSupPr>
                        <m:e>
                          <m:r>
                            <a:rPr lang="es-MX" sz="2800" b="1" i="1" smtClean="0">
                              <a:latin typeface="Cambria Math"/>
                            </a:rPr>
                            <m:t>𝒙</m:t>
                          </m:r>
                        </m:e>
                        <m:sup>
                          <m:r>
                            <a:rPr lang="es-MX" sz="2800" b="1" i="1" smtClean="0">
                              <a:latin typeface="Cambria Math"/>
                            </a:rPr>
                            <m:t>𝟐</m:t>
                          </m:r>
                        </m:sup>
                      </m:sSup>
                      <m:r>
                        <a:rPr lang="es-MX" sz="2800" b="1" i="1" smtClean="0">
                          <a:latin typeface="Cambria Math"/>
                        </a:rPr>
                        <m:t>+</m:t>
                      </m:r>
                      <m:r>
                        <a:rPr lang="es-MX" sz="2800" b="1" i="1" smtClean="0">
                          <a:latin typeface="Cambria Math"/>
                        </a:rPr>
                        <m:t>𝟔</m:t>
                      </m:r>
                    </m:oMath>
                  </m:oMathPara>
                </a14:m>
                <a:endParaRPr lang="es-MX" sz="2800" b="1" dirty="0" smtClean="0"/>
              </a:p>
              <a:p>
                <a:endParaRPr lang="es-MX" sz="2800" dirty="0" smtClean="0"/>
              </a:p>
              <a:p>
                <a:r>
                  <a:rPr lang="es-MX" sz="2800" dirty="0" smtClean="0"/>
                  <a:t>En orden descendente con relación a </a:t>
                </a:r>
                <a:r>
                  <a:rPr lang="es-MX" sz="2800" i="1" dirty="0" smtClean="0"/>
                  <a:t>x</a:t>
                </a:r>
                <a:r>
                  <a:rPr lang="es-MX" sz="2800" dirty="0" smtClean="0"/>
                  <a:t> sería:</a:t>
                </a:r>
              </a:p>
              <a:p>
                <a:endParaRPr lang="es-MX" sz="2800" dirty="0" smtClean="0"/>
              </a:p>
              <a:p>
                <a:pPr marL="0" indent="0">
                  <a:buNone/>
                </a:pPr>
                <a14:m>
                  <m:oMathPara xmlns:m="http://schemas.openxmlformats.org/officeDocument/2006/math">
                    <m:oMathParaPr>
                      <m:jc m:val="centerGroup"/>
                    </m:oMathParaPr>
                    <m:oMath xmlns:m="http://schemas.openxmlformats.org/officeDocument/2006/math">
                      <m:sSup>
                        <m:sSupPr>
                          <m:ctrlPr>
                            <a:rPr lang="es-MX" sz="2800" b="1" i="1" smtClean="0">
                              <a:latin typeface="Cambria Math" panose="02040503050406030204" pitchFamily="18" charset="0"/>
                            </a:rPr>
                          </m:ctrlPr>
                        </m:sSupPr>
                        <m:e>
                          <m:r>
                            <a:rPr lang="es-MX" sz="2800" b="1" i="1" smtClean="0">
                              <a:latin typeface="Cambria Math"/>
                            </a:rPr>
                            <m:t>𝒙</m:t>
                          </m:r>
                        </m:e>
                        <m:sup>
                          <m:r>
                            <a:rPr lang="es-MX" sz="2800" b="1" i="1" smtClean="0">
                              <a:latin typeface="Cambria Math"/>
                            </a:rPr>
                            <m:t>𝟓</m:t>
                          </m:r>
                        </m:sup>
                      </m:sSup>
                      <m:r>
                        <a:rPr lang="es-MX" sz="2800" b="1" i="1" smtClean="0">
                          <a:latin typeface="Cambria Math"/>
                        </a:rPr>
                        <m:t>+</m:t>
                      </m:r>
                      <m:sSup>
                        <m:sSupPr>
                          <m:ctrlPr>
                            <a:rPr lang="es-MX" sz="2800" b="1" i="1" smtClean="0">
                              <a:latin typeface="Cambria Math" panose="02040503050406030204" pitchFamily="18" charset="0"/>
                            </a:rPr>
                          </m:ctrlPr>
                        </m:sSupPr>
                        <m:e>
                          <m:r>
                            <a:rPr lang="es-MX" sz="2800" b="1" i="1" smtClean="0">
                              <a:latin typeface="Cambria Math"/>
                            </a:rPr>
                            <m:t>𝒙</m:t>
                          </m:r>
                        </m:e>
                        <m:sup>
                          <m:r>
                            <a:rPr lang="es-MX" sz="2800" b="1" i="1" smtClean="0">
                              <a:latin typeface="Cambria Math"/>
                            </a:rPr>
                            <m:t>𝟒</m:t>
                          </m:r>
                        </m:sup>
                      </m:sSup>
                      <m:r>
                        <a:rPr lang="es-MX" sz="2800" b="1" i="1" smtClean="0">
                          <a:latin typeface="Cambria Math"/>
                        </a:rPr>
                        <m:t>−</m:t>
                      </m:r>
                      <m:sSup>
                        <m:sSupPr>
                          <m:ctrlPr>
                            <a:rPr lang="es-MX" sz="2800" b="1" i="1" smtClean="0">
                              <a:latin typeface="Cambria Math" panose="02040503050406030204" pitchFamily="18" charset="0"/>
                            </a:rPr>
                          </m:ctrlPr>
                        </m:sSupPr>
                        <m:e>
                          <m:r>
                            <a:rPr lang="es-MX" sz="2800" b="1" i="1" smtClean="0">
                              <a:latin typeface="Cambria Math"/>
                            </a:rPr>
                            <m:t>𝟓</m:t>
                          </m:r>
                          <m:r>
                            <a:rPr lang="es-MX" sz="2800" b="1" i="1" smtClean="0">
                              <a:latin typeface="Cambria Math"/>
                            </a:rPr>
                            <m:t>𝒙</m:t>
                          </m:r>
                        </m:e>
                        <m:sup>
                          <m:r>
                            <a:rPr lang="es-MX" sz="2800" b="1" i="1" smtClean="0">
                              <a:latin typeface="Cambria Math"/>
                            </a:rPr>
                            <m:t>𝟑</m:t>
                          </m:r>
                        </m:sup>
                      </m:sSup>
                      <m:r>
                        <a:rPr lang="es-MX" sz="2800" b="1" i="1" smtClean="0">
                          <a:latin typeface="Cambria Math"/>
                        </a:rPr>
                        <m:t>−</m:t>
                      </m:r>
                      <m:sSup>
                        <m:sSupPr>
                          <m:ctrlPr>
                            <a:rPr lang="es-MX" sz="2800" b="1" i="1" smtClean="0">
                              <a:latin typeface="Cambria Math" panose="02040503050406030204" pitchFamily="18" charset="0"/>
                            </a:rPr>
                          </m:ctrlPr>
                        </m:sSupPr>
                        <m:e>
                          <m:r>
                            <a:rPr lang="es-MX" sz="2800" b="1" i="1" smtClean="0">
                              <a:latin typeface="Cambria Math"/>
                            </a:rPr>
                            <m:t>𝒙</m:t>
                          </m:r>
                        </m:e>
                        <m:sup>
                          <m:r>
                            <a:rPr lang="es-MX" sz="2800" b="1" i="1" smtClean="0">
                              <a:latin typeface="Cambria Math"/>
                            </a:rPr>
                            <m:t>𝟐</m:t>
                          </m:r>
                        </m:sup>
                      </m:sSup>
                      <m:r>
                        <a:rPr lang="es-MX" sz="2800" b="1" i="1" smtClean="0">
                          <a:latin typeface="Cambria Math" panose="02040503050406030204" pitchFamily="18" charset="0"/>
                        </a:rPr>
                        <m:t>−</m:t>
                      </m:r>
                      <m:r>
                        <a:rPr lang="es-MX" sz="2800" b="1" i="1" smtClean="0">
                          <a:latin typeface="Cambria Math" panose="02040503050406030204" pitchFamily="18" charset="0"/>
                        </a:rPr>
                        <m:t>𝟑</m:t>
                      </m:r>
                      <m:r>
                        <a:rPr lang="es-MX" sz="2800" b="1" i="1" smtClean="0">
                          <a:latin typeface="Cambria Math" panose="02040503050406030204" pitchFamily="18" charset="0"/>
                        </a:rPr>
                        <m:t>𝒙</m:t>
                      </m:r>
                      <m:r>
                        <a:rPr lang="es-MX" sz="2800" b="1" i="1" smtClean="0">
                          <a:latin typeface="Cambria Math"/>
                        </a:rPr>
                        <m:t>+</m:t>
                      </m:r>
                      <m:r>
                        <a:rPr lang="es-MX" sz="2800" b="1" i="1" smtClean="0">
                          <a:latin typeface="Cambria Math"/>
                        </a:rPr>
                        <m:t>𝟔</m:t>
                      </m:r>
                    </m:oMath>
                  </m:oMathPara>
                </a14:m>
                <a:endParaRPr lang="es-MX" sz="28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60086689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básico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s-MX" b="1" i="1" smtClean="0">
                              <a:latin typeface="Cambria Math" panose="02040503050406030204" pitchFamily="18" charset="0"/>
                            </a:rPr>
                          </m:ctrlPr>
                        </m:funcPr>
                        <m:fName>
                          <m:sSub>
                            <m:sSubPr>
                              <m:ctrlPr>
                                <a:rPr lang="es-MX" b="1" i="1" smtClean="0">
                                  <a:latin typeface="Cambria Math" panose="02040503050406030204" pitchFamily="18" charset="0"/>
                                </a:rPr>
                              </m:ctrlPr>
                            </m:sSubPr>
                            <m:e>
                              <m:r>
                                <a:rPr lang="es-MX" b="1" i="0" smtClean="0">
                                  <a:latin typeface="Cambria Math" panose="02040503050406030204" pitchFamily="18" charset="0"/>
                                </a:rPr>
                                <m:t>𝐥𝐨𝐠</m:t>
                              </m:r>
                            </m:e>
                            <m:sub>
                              <m:r>
                                <a:rPr lang="es-MX" b="1" i="1" smtClean="0">
                                  <a:latin typeface="Cambria Math" panose="02040503050406030204" pitchFamily="18" charset="0"/>
                                </a:rPr>
                                <m:t>𝟐</m:t>
                              </m:r>
                            </m:sub>
                          </m:sSub>
                          <m:r>
                            <a:rPr lang="es-MX" b="1" i="1" smtClean="0">
                              <a:latin typeface="Cambria Math" panose="02040503050406030204" pitchFamily="18" charset="0"/>
                            </a:rPr>
                            <m:t>(</m:t>
                          </m:r>
                        </m:fName>
                        <m:e>
                          <m:r>
                            <a:rPr lang="es-MX" b="1" i="1" smtClean="0">
                              <a:latin typeface="Cambria Math" panose="02040503050406030204" pitchFamily="18" charset="0"/>
                            </a:rPr>
                            <m:t>𝟖</m:t>
                          </m:r>
                        </m:e>
                      </m:func>
                      <m:r>
                        <a:rPr lang="es-MX" b="1" i="1" smtClean="0">
                          <a:latin typeface="Cambria Math" panose="02040503050406030204" pitchFamily="18" charset="0"/>
                        </a:rPr>
                        <m:t>)=</m:t>
                      </m:r>
                      <m:r>
                        <a:rPr lang="es-MX" b="1" i="1" smtClean="0">
                          <a:latin typeface="Cambria Math" panose="02040503050406030204" pitchFamily="18" charset="0"/>
                        </a:rPr>
                        <m:t>𝟑</m:t>
                      </m:r>
                    </m:oMath>
                  </m:oMathPara>
                </a14:m>
                <a:endParaRPr lang="es-MX" b="1" dirty="0" smtClean="0"/>
              </a:p>
              <a:p>
                <a:endParaRPr lang="es-MX" dirty="0" smtClean="0"/>
              </a:p>
              <a:p>
                <a:r>
                  <a:rPr lang="es-MX" dirty="0"/>
                  <a:t>Esto significa que </a:t>
                </a:r>
                <a:r>
                  <a:rPr lang="es-MX" dirty="0" smtClean="0"/>
                  <a:t>2 </a:t>
                </a:r>
                <a:r>
                  <a:rPr lang="es-MX" dirty="0"/>
                  <a:t>elevado al exponente </a:t>
                </a:r>
                <a:r>
                  <a:rPr lang="es-MX" dirty="0" smtClean="0"/>
                  <a:t>3 </a:t>
                </a:r>
                <a:r>
                  <a:rPr lang="es-MX" dirty="0"/>
                  <a:t>es igual a </a:t>
                </a:r>
                <a:r>
                  <a:rPr lang="es-MX" dirty="0" smtClean="0"/>
                  <a:t>8  </a:t>
                </a:r>
                <a14:m>
                  <m:oMath xmlns:m="http://schemas.openxmlformats.org/officeDocument/2006/math">
                    <m:d>
                      <m:dPr>
                        <m:ctrlPr>
                          <a:rPr lang="es-MX" i="1" smtClean="0">
                            <a:latin typeface="Cambria Math" panose="02040503050406030204" pitchFamily="18" charset="0"/>
                          </a:rPr>
                        </m:ctrlPr>
                      </m:dPr>
                      <m:e>
                        <m:sSup>
                          <m:sSupPr>
                            <m:ctrlPr>
                              <a:rPr lang="es-MX" i="1" smtClean="0">
                                <a:latin typeface="Cambria Math" panose="02040503050406030204" pitchFamily="18" charset="0"/>
                              </a:rPr>
                            </m:ctrlPr>
                          </m:sSupPr>
                          <m:e>
                            <m:r>
                              <a:rPr lang="es-MX" b="0" i="1" smtClean="0">
                                <a:latin typeface="Cambria Math" panose="02040503050406030204" pitchFamily="18" charset="0"/>
                              </a:rPr>
                              <m:t>2</m:t>
                            </m:r>
                          </m:e>
                          <m:sup>
                            <m:r>
                              <a:rPr lang="es-MX" b="0" i="1" smtClean="0">
                                <a:latin typeface="Cambria Math" panose="02040503050406030204" pitchFamily="18" charset="0"/>
                              </a:rPr>
                              <m:t>3</m:t>
                            </m:r>
                          </m:sup>
                        </m:sSup>
                        <m:r>
                          <a:rPr lang="es-MX" b="0" i="1" smtClean="0">
                            <a:latin typeface="Cambria Math" panose="02040503050406030204" pitchFamily="18" charset="0"/>
                          </a:rPr>
                          <m:t>=8</m:t>
                        </m:r>
                      </m:e>
                    </m:d>
                  </m:oMath>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s-MX">
                    <a:noFill/>
                  </a:rPr>
                  <a:t> </a:t>
                </a:r>
              </a:p>
            </p:txBody>
          </p:sp>
        </mc:Fallback>
      </mc:AlternateContent>
    </p:spTree>
    <p:extLst>
      <p:ext uri="{BB962C8B-B14F-4D97-AF65-F5344CB8AC3E}">
        <p14:creationId xmlns:p14="http://schemas.microsoft.com/office/powerpoint/2010/main" val="407837572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Logaritmos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82884015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1.</a:t>
            </a:r>
            <a:r>
              <a:rPr lang="es-MX" dirty="0"/>
              <a:t> </a:t>
            </a:r>
            <a:r>
              <a:rPr lang="es-MX" b="1" dirty="0"/>
              <a:t>Logaritmo decimal o común</a:t>
            </a:r>
            <a:r>
              <a:rPr lang="es-MX" dirty="0"/>
              <a:t> (</a:t>
            </a:r>
            <a:r>
              <a:rPr lang="es-MX" i="1" dirty="0"/>
              <a:t>log</a:t>
            </a:r>
            <a:r>
              <a:rPr lang="es-MX" dirty="0" smtClean="0"/>
              <a:t>⁡)</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Cuando la base es 10, se habla de </a:t>
                </a:r>
                <a:r>
                  <a:rPr lang="es-MX" b="1" dirty="0"/>
                  <a:t>logaritmo decimal</a:t>
                </a:r>
                <a:r>
                  <a:rPr lang="es-MX" dirty="0"/>
                  <a:t> o </a:t>
                </a:r>
                <a:r>
                  <a:rPr lang="es-MX" b="1" dirty="0"/>
                  <a:t>logaritmo común</a:t>
                </a:r>
                <a:r>
                  <a:rPr lang="es-MX" dirty="0"/>
                  <a:t>. No se especifica la base, ya que se sobreentiende que es 10</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r>
                            <m:rPr>
                              <m:sty m:val="p"/>
                            </m:rPr>
                            <a:rPr lang="es-MX" i="0" smtClean="0">
                              <a:latin typeface="Cambria Math" panose="02040503050406030204" pitchFamily="18" charset="0"/>
                            </a:rPr>
                            <m:t>log</m:t>
                          </m:r>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10</m:t>
                              </m:r>
                            </m:sub>
                          </m:sSub>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oMath>
                  </m:oMathPara>
                </a14:m>
                <a:endParaRPr lang="es-MX" b="0" dirty="0" smtClean="0"/>
              </a:p>
              <a:p>
                <a:pPr marL="0" indent="0">
                  <a:buNone/>
                </a:pPr>
                <a:endParaRPr lang="es-MX" b="0" dirty="0" smtClean="0"/>
              </a:p>
              <a:p>
                <a:r>
                  <a:rPr lang="es-MX" dirty="0" smtClean="0"/>
                  <a:t>Ejemplo</a:t>
                </a:r>
              </a:p>
              <a:p>
                <a:endParaRPr lang="es-MX" dirty="0" smtClean="0"/>
              </a:p>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r>
                            <m:rPr>
                              <m:sty m:val="p"/>
                            </m:rPr>
                            <a:rPr lang="es-MX" i="0" smtClean="0">
                              <a:latin typeface="Cambria Math" panose="02040503050406030204" pitchFamily="18" charset="0"/>
                            </a:rPr>
                            <m:t>log</m:t>
                          </m:r>
                          <m:r>
                            <a:rPr lang="es-MX" b="0" i="1" smtClean="0">
                              <a:latin typeface="Cambria Math" panose="02040503050406030204" pitchFamily="18" charset="0"/>
                            </a:rPr>
                            <m:t>(</m:t>
                          </m:r>
                        </m:fName>
                        <m:e>
                          <m:r>
                            <a:rPr lang="es-MX" b="0" i="1" smtClean="0">
                              <a:latin typeface="Cambria Math" panose="02040503050406030204" pitchFamily="18" charset="0"/>
                            </a:rPr>
                            <m:t>100)=2   </m:t>
                          </m:r>
                          <m:r>
                            <a:rPr lang="es-MX" b="0" i="1" smtClean="0">
                              <a:latin typeface="Cambria Math" panose="02040503050406030204" pitchFamily="18" charset="0"/>
                            </a:rPr>
                            <m:t>𝑝𝑜𝑟𝑞𝑢𝑒</m:t>
                          </m:r>
                          <m:r>
                            <a:rPr lang="es-MX" b="0" i="1" smtClean="0">
                              <a:latin typeface="Cambria Math" panose="02040503050406030204" pitchFamily="18" charset="0"/>
                            </a:rPr>
                            <m:t> </m:t>
                          </m:r>
                          <m:sSup>
                            <m:sSupPr>
                              <m:ctrlPr>
                                <a:rPr lang="es-MX" b="0" i="1" smtClean="0">
                                  <a:latin typeface="Cambria Math" panose="02040503050406030204" pitchFamily="18" charset="0"/>
                                </a:rPr>
                              </m:ctrlPr>
                            </m:sSupPr>
                            <m:e>
                              <m:r>
                                <a:rPr lang="es-MX" b="0" i="1" smtClean="0">
                                  <a:latin typeface="Cambria Math" panose="02040503050406030204" pitchFamily="18" charset="0"/>
                                </a:rPr>
                                <m:t>  10</m:t>
                              </m:r>
                            </m:e>
                            <m:sup>
                              <m:r>
                                <a:rPr lang="es-MX" b="0" i="1" smtClean="0">
                                  <a:latin typeface="Cambria Math" panose="02040503050406030204" pitchFamily="18" charset="0"/>
                                </a:rPr>
                                <m:t>2</m:t>
                              </m:r>
                            </m:sup>
                          </m:sSup>
                          <m:r>
                            <a:rPr lang="es-MX" b="0" i="1" smtClean="0">
                              <a:latin typeface="Cambria Math" panose="02040503050406030204" pitchFamily="18" charset="0"/>
                            </a:rPr>
                            <m:t>=100</m:t>
                          </m:r>
                        </m:e>
                      </m:func>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640939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2. Logaritmo natural</a:t>
            </a:r>
            <a:r>
              <a:rPr lang="es-MX" dirty="0"/>
              <a:t> </a:t>
            </a:r>
            <a:r>
              <a:rPr lang="es-MX" dirty="0" smtClean="0"/>
              <a:t>(</a:t>
            </a:r>
            <a:r>
              <a:rPr lang="es-MX" i="1" dirty="0" err="1" smtClean="0"/>
              <a:t>ln</a:t>
            </a:r>
            <a:r>
              <a:rPr lang="es-MX" dirty="0"/>
              <a:t>)</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El </a:t>
                </a:r>
                <a:r>
                  <a:rPr lang="es-MX" b="1" dirty="0"/>
                  <a:t>logaritmo natural</a:t>
                </a:r>
                <a:r>
                  <a:rPr lang="es-MX" dirty="0"/>
                  <a:t> es el logaritmo en </a:t>
                </a:r>
                <a:r>
                  <a:rPr lang="es-MX" dirty="0" smtClean="0"/>
                  <a:t>base </a:t>
                </a:r>
                <a:r>
                  <a:rPr lang="es-MX" i="1" dirty="0" smtClean="0"/>
                  <a:t>e</a:t>
                </a:r>
                <a:r>
                  <a:rPr lang="es-MX" dirty="0" smtClean="0"/>
                  <a:t>, donde </a:t>
                </a:r>
                <a14:m>
                  <m:oMath xmlns:m="http://schemas.openxmlformats.org/officeDocument/2006/math">
                    <m:r>
                      <a:rPr lang="es-MX" b="0" i="1" smtClean="0">
                        <a:latin typeface="Cambria Math" panose="02040503050406030204" pitchFamily="18" charset="0"/>
                      </a:rPr>
                      <m:t>𝑒</m:t>
                    </m:r>
                    <m:r>
                      <a:rPr lang="es-MX" b="0" i="1" smtClean="0">
                        <a:latin typeface="Cambria Math" panose="02040503050406030204" pitchFamily="18" charset="0"/>
                      </a:rPr>
                      <m:t>≈2.71828</m:t>
                    </m:r>
                  </m:oMath>
                </a14:m>
                <a:r>
                  <a:rPr lang="es-MX" dirty="0" smtClean="0"/>
                  <a:t>. Se denota como </a:t>
                </a:r>
                <a14:m>
                  <m:oMath xmlns:m="http://schemas.openxmlformats.org/officeDocument/2006/math">
                    <m:func>
                      <m:funcPr>
                        <m:ctrlPr>
                          <a:rPr lang="es-MX" i="1" smtClean="0">
                            <a:latin typeface="Cambria Math" panose="02040503050406030204" pitchFamily="18" charset="0"/>
                          </a:rPr>
                        </m:ctrlPr>
                      </m:funcPr>
                      <m:fName>
                        <m:r>
                          <m:rPr>
                            <m:sty m:val="p"/>
                          </m:rPr>
                          <a:rPr lang="es-MX" i="0" smtClean="0">
                            <a:latin typeface="Cambria Math" panose="02040503050406030204" pitchFamily="18" charset="0"/>
                          </a:rPr>
                          <m:t>ln</m:t>
                        </m:r>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oMath>
                </a14:m>
                <a:r>
                  <a:rPr lang="es-MX" dirty="0" smtClean="0"/>
                  <a:t>.</a:t>
                </a:r>
              </a:p>
              <a:p>
                <a14:m>
                  <m:oMath xmlns:m="http://schemas.openxmlformats.org/officeDocument/2006/math">
                    <m:func>
                      <m:funcPr>
                        <m:ctrlPr>
                          <a:rPr lang="es-MX" i="1" smtClean="0">
                            <a:latin typeface="Cambria Math" panose="02040503050406030204" pitchFamily="18" charset="0"/>
                          </a:rPr>
                        </m:ctrlPr>
                      </m:funcPr>
                      <m:fName>
                        <m:r>
                          <m:rPr>
                            <m:sty m:val="p"/>
                          </m:rPr>
                          <a:rPr lang="es-MX" i="0" smtClean="0">
                            <a:latin typeface="Cambria Math" panose="02040503050406030204" pitchFamily="18" charset="0"/>
                          </a:rPr>
                          <m:t>ln</m:t>
                        </m:r>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𝑒</m:t>
                            </m:r>
                          </m:sub>
                        </m:sSub>
                        <m:r>
                          <a:rPr lang="es-MX" b="0" i="1" smtClean="0">
                            <a:latin typeface="Cambria Math" panose="02040503050406030204" pitchFamily="18" charset="0"/>
                          </a:rPr>
                          <m:t>(</m:t>
                        </m:r>
                      </m:fName>
                      <m:e>
                        <m:r>
                          <a:rPr lang="es-MX" b="0" i="1" smtClean="0">
                            <a:latin typeface="Cambria Math" panose="02040503050406030204" pitchFamily="18" charset="0"/>
                          </a:rPr>
                          <m:t>𝑥</m:t>
                        </m:r>
                        <m:r>
                          <a:rPr lang="es-MX" b="0" i="1" smtClean="0">
                            <a:latin typeface="Cambria Math" panose="02040503050406030204" pitchFamily="18" charset="0"/>
                          </a:rPr>
                          <m:t>)</m:t>
                        </m:r>
                      </m:e>
                    </m:func>
                  </m:oMath>
                </a14:m>
                <a:endParaRPr lang="es-MX" dirty="0" smtClean="0"/>
              </a:p>
              <a:p>
                <a:r>
                  <a:rPr lang="es-MX" dirty="0" smtClean="0"/>
                  <a:t>Ejemplo:</a:t>
                </a:r>
              </a:p>
              <a:p>
                <a14:m>
                  <m:oMath xmlns:m="http://schemas.openxmlformats.org/officeDocument/2006/math">
                    <m:func>
                      <m:funcPr>
                        <m:ctrlPr>
                          <a:rPr lang="es-MX" i="1" smtClean="0">
                            <a:latin typeface="Cambria Math" panose="02040503050406030204" pitchFamily="18" charset="0"/>
                          </a:rPr>
                        </m:ctrlPr>
                      </m:funcPr>
                      <m:fName>
                        <m:r>
                          <m:rPr>
                            <m:sty m:val="p"/>
                          </m:rPr>
                          <a:rPr lang="es-MX" i="0" smtClean="0">
                            <a:latin typeface="Cambria Math" panose="02040503050406030204" pitchFamily="18" charset="0"/>
                          </a:rPr>
                          <m:t>ln</m:t>
                        </m:r>
                        <m:r>
                          <a:rPr lang="es-MX" b="0" i="1" smtClean="0">
                            <a:latin typeface="Cambria Math" panose="02040503050406030204" pitchFamily="18" charset="0"/>
                          </a:rPr>
                          <m:t>(</m:t>
                        </m:r>
                      </m:fName>
                      <m:e>
                        <m:sSup>
                          <m:sSupPr>
                            <m:ctrlPr>
                              <a:rPr lang="es-MX" i="1" smtClean="0">
                                <a:latin typeface="Cambria Math" panose="02040503050406030204" pitchFamily="18" charset="0"/>
                              </a:rPr>
                            </m:ctrlPr>
                          </m:sSupPr>
                          <m:e>
                            <m:r>
                              <a:rPr lang="es-MX" b="0" i="1" smtClean="0">
                                <a:latin typeface="Cambria Math" panose="02040503050406030204" pitchFamily="18" charset="0"/>
                              </a:rPr>
                              <m:t>𝑒</m:t>
                            </m:r>
                          </m:e>
                          <m:sup>
                            <m:r>
                              <a:rPr lang="es-MX" b="0" i="1" smtClean="0">
                                <a:latin typeface="Cambria Math" panose="02040503050406030204" pitchFamily="18" charset="0"/>
                              </a:rPr>
                              <m:t>3</m:t>
                            </m:r>
                          </m:sup>
                        </m:sSup>
                      </m:e>
                    </m:func>
                    <m:r>
                      <a:rPr lang="es-MX" b="0" i="1" smtClean="0">
                        <a:latin typeface="Cambria Math" panose="02040503050406030204" pitchFamily="18" charset="0"/>
                      </a:rPr>
                      <m:t>)=3    </m:t>
                    </m:r>
                    <m:r>
                      <a:rPr lang="es-MX" b="0" i="1" smtClean="0">
                        <a:latin typeface="Cambria Math" panose="02040503050406030204" pitchFamily="18" charset="0"/>
                      </a:rPr>
                      <m:t>𝑝𝑜𝑟𝑞𝑢𝑒</m:t>
                    </m:r>
                    <m:r>
                      <a:rPr lang="es-MX" b="0" i="1" smtClean="0">
                        <a:latin typeface="Cambria Math" panose="02040503050406030204" pitchFamily="18" charset="0"/>
                      </a:rPr>
                      <m:t>   </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𝑒</m:t>
                        </m:r>
                      </m:e>
                      <m:sup>
                        <m:r>
                          <a:rPr lang="es-MX" b="0" i="1" smtClean="0">
                            <a:latin typeface="Cambria Math" panose="02040503050406030204" pitchFamily="18" charset="0"/>
                          </a:rPr>
                          <m:t>3</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𝑒</m:t>
                        </m:r>
                      </m:e>
                      <m:sup>
                        <m:r>
                          <a:rPr lang="es-MX" b="0" i="1" smtClean="0">
                            <a:latin typeface="Cambria Math" panose="02040503050406030204" pitchFamily="18" charset="0"/>
                          </a:rPr>
                          <m:t>3</m:t>
                        </m:r>
                      </m:sup>
                    </m:sSup>
                    <m:r>
                      <a:rPr lang="es-MX" b="0" i="1" smtClean="0">
                        <a:latin typeface="Cambria Math" panose="02040503050406030204" pitchFamily="18" charset="0"/>
                      </a:rPr>
                      <m:t> </m:t>
                    </m:r>
                  </m:oMath>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428748392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Propiedades de los Algoritmos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42723670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1. Producto de logaritmos</a:t>
            </a:r>
            <a:r>
              <a:rPr lang="es-MX" dirty="0"/>
              <a:t>:</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r>
                            <a:rPr lang="es-MX" b="0" i="1" smtClean="0">
                              <a:latin typeface="Cambria Math" panose="02040503050406030204" pitchFamily="18" charset="0"/>
                            </a:rPr>
                            <m:t>𝑥𝑦</m:t>
                          </m:r>
                        </m:e>
                      </m:func>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r>
                            <a:rPr lang="es-MX" b="0" i="1" smtClean="0">
                              <a:latin typeface="Cambria Math" panose="02040503050406030204" pitchFamily="18" charset="0"/>
                            </a:rPr>
                            <m:t>𝑦</m:t>
                          </m:r>
                        </m:e>
                      </m:func>
                      <m:r>
                        <a:rPr lang="es-MX" b="0" i="1" smtClean="0">
                          <a:latin typeface="Cambria Math" panose="02040503050406030204" pitchFamily="18" charset="0"/>
                        </a:rPr>
                        <m:t>)</m:t>
                      </m:r>
                    </m:oMath>
                  </m:oMathPara>
                </a14:m>
                <a:endParaRPr lang="es-MX" dirty="0" smtClean="0"/>
              </a:p>
              <a:p>
                <a:pPr marL="0" indent="0">
                  <a:buNone/>
                </a:pPr>
                <a:endParaRPr lang="es-MX" dirty="0" smtClean="0"/>
              </a:p>
              <a:p>
                <a:pPr marL="0" indent="0" algn="just">
                  <a:buNone/>
                </a:pPr>
                <a:r>
                  <a:rPr lang="es-MX" dirty="0"/>
                  <a:t>El logaritmo de un producto es la suma de los logaritmos de los factores</a:t>
                </a:r>
                <a:r>
                  <a:rPr lang="es-MX" dirty="0" smtClean="0"/>
                  <a:t>.</a:t>
                </a:r>
              </a:p>
              <a:p>
                <a:pPr marL="0" indent="0">
                  <a:buNone/>
                </a:pPr>
                <a:endParaRPr lang="es-MX" dirty="0"/>
              </a:p>
              <a:p>
                <a:pPr marL="0" indent="0">
                  <a:buNone/>
                </a:pPr>
                <a:r>
                  <a:rPr lang="es-MX" b="1" dirty="0"/>
                  <a:t>Ejemplo</a:t>
                </a:r>
                <a:r>
                  <a:rPr lang="es-MX" b="1" dirty="0" smtClean="0"/>
                  <a:t>:</a:t>
                </a:r>
              </a:p>
              <a:p>
                <a:pPr marL="0" indent="0">
                  <a:buNone/>
                </a:pPr>
                <a:endParaRPr lang="es-MX" b="1" dirty="0"/>
              </a:p>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r>
                            <a:rPr lang="es-MX" b="0" i="1" smtClean="0">
                              <a:latin typeface="Cambria Math" panose="02040503050406030204" pitchFamily="18" charset="0"/>
                            </a:rPr>
                            <m:t>8∗4)=</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r>
                                <a:rPr lang="es-MX" b="0" i="1" smtClean="0">
                                  <a:latin typeface="Cambria Math" panose="02040503050406030204" pitchFamily="18" charset="0"/>
                                </a:rPr>
                                <m:t>8</m:t>
                              </m:r>
                            </m:e>
                          </m:func>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r>
                                <a:rPr lang="es-MX" b="0" i="1" smtClean="0">
                                  <a:latin typeface="Cambria Math" panose="02040503050406030204" pitchFamily="18" charset="0"/>
                                </a:rPr>
                                <m:t>4</m:t>
                              </m:r>
                            </m:e>
                          </m:func>
                          <m:r>
                            <a:rPr lang="es-MX" b="0" i="1" smtClean="0">
                              <a:latin typeface="Cambria Math" panose="02040503050406030204" pitchFamily="18" charset="0"/>
                            </a:rPr>
                            <m:t>))3+2=5</m:t>
                          </m:r>
                        </m:e>
                      </m:func>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r="-1159"/>
                </a:stretch>
              </a:blipFill>
            </p:spPr>
            <p:txBody>
              <a:bodyPr/>
              <a:lstStyle/>
              <a:p>
                <a:r>
                  <a:rPr lang="es-MX">
                    <a:noFill/>
                  </a:rPr>
                  <a:t> </a:t>
                </a:r>
              </a:p>
            </p:txBody>
          </p:sp>
        </mc:Fallback>
      </mc:AlternateContent>
    </p:spTree>
    <p:extLst>
      <p:ext uri="{BB962C8B-B14F-4D97-AF65-F5344CB8AC3E}">
        <p14:creationId xmlns:p14="http://schemas.microsoft.com/office/powerpoint/2010/main" val="958307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2. Cociente de logaritmos</a:t>
            </a:r>
            <a:r>
              <a:rPr lang="es-MX" dirty="0"/>
              <a:t>:</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1825625"/>
                <a:ext cx="10515600" cy="4614932"/>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f>
                            <m:fPr>
                              <m:ctrlPr>
                                <a:rPr lang="es-MX" i="1" smtClean="0">
                                  <a:latin typeface="Cambria Math" panose="02040503050406030204" pitchFamily="18" charset="0"/>
                                </a:rPr>
                              </m:ctrlPr>
                            </m:fPr>
                            <m:num>
                              <m:r>
                                <a:rPr lang="es-MX" b="0" i="1" smtClean="0">
                                  <a:latin typeface="Cambria Math" panose="02040503050406030204" pitchFamily="18" charset="0"/>
                                </a:rPr>
                                <m:t>𝑥</m:t>
                              </m:r>
                            </m:num>
                            <m:den>
                              <m:r>
                                <a:rPr lang="es-MX" b="0" i="1" smtClean="0">
                                  <a:latin typeface="Cambria Math" panose="02040503050406030204" pitchFamily="18" charset="0"/>
                                </a:rPr>
                                <m:t>𝑦</m:t>
                              </m:r>
                            </m:den>
                          </m:f>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r>
                                <a:rPr lang="es-MX" b="0" i="1" smtClean="0">
                                  <a:latin typeface="Cambria Math" panose="02040503050406030204" pitchFamily="18" charset="0"/>
                                </a:rPr>
                                <m:t>𝑦</m:t>
                              </m:r>
                            </m:e>
                          </m:func>
                          <m:r>
                            <a:rPr lang="es-MX" b="0" i="1" smtClean="0">
                              <a:latin typeface="Cambria Math" panose="02040503050406030204" pitchFamily="18" charset="0"/>
                            </a:rPr>
                            <m:t>)</m:t>
                          </m:r>
                        </m:e>
                      </m:func>
                    </m:oMath>
                  </m:oMathPara>
                </a14:m>
                <a:endParaRPr lang="es-MX" dirty="0" smtClean="0"/>
              </a:p>
              <a:p>
                <a:pPr marL="0" indent="0">
                  <a:buNone/>
                </a:pPr>
                <a:endParaRPr lang="es-MX" dirty="0" smtClean="0"/>
              </a:p>
              <a:p>
                <a:pPr marL="0" indent="0" algn="just">
                  <a:buNone/>
                </a:pPr>
                <a:r>
                  <a:rPr lang="es-MX" dirty="0"/>
                  <a:t>El logaritmo de un cociente es la diferencia de los logaritmos del numerador y el denominador</a:t>
                </a:r>
                <a:r>
                  <a:rPr lang="es-MX" dirty="0" smtClean="0"/>
                  <a:t>.</a:t>
                </a:r>
              </a:p>
              <a:p>
                <a:endParaRPr lang="es-MX" dirty="0"/>
              </a:p>
              <a:p>
                <a:pPr marL="0" indent="0">
                  <a:buNone/>
                </a:pPr>
                <a:r>
                  <a:rPr lang="es-MX" b="1" dirty="0"/>
                  <a:t>Ejemplo</a:t>
                </a:r>
                <a:r>
                  <a:rPr lang="es-MX" b="1" dirty="0" smtClean="0"/>
                  <a:t>:</a:t>
                </a:r>
              </a:p>
              <a:p>
                <a:endParaRPr lang="es-MX" b="1" dirty="0"/>
              </a:p>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f>
                            <m:fPr>
                              <m:ctrlPr>
                                <a:rPr lang="es-MX" i="1" smtClean="0">
                                  <a:latin typeface="Cambria Math" panose="02040503050406030204" pitchFamily="18" charset="0"/>
                                </a:rPr>
                              </m:ctrlPr>
                            </m:fPr>
                            <m:num>
                              <m:r>
                                <a:rPr lang="es-MX" b="0" i="1" smtClean="0">
                                  <a:latin typeface="Cambria Math" panose="02040503050406030204" pitchFamily="18" charset="0"/>
                                </a:rPr>
                                <m:t>8</m:t>
                              </m:r>
                            </m:num>
                            <m:den>
                              <m:r>
                                <a:rPr lang="es-MX" b="0" i="1" smtClean="0">
                                  <a:latin typeface="Cambria Math" panose="02040503050406030204" pitchFamily="18" charset="0"/>
                                </a:rPr>
                                <m:t>4</m:t>
                              </m:r>
                            </m:den>
                          </m:f>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r>
                                <a:rPr lang="es-MX" b="0" i="1" smtClean="0">
                                  <a:latin typeface="Cambria Math" panose="02040503050406030204" pitchFamily="18" charset="0"/>
                                </a:rPr>
                                <m:t>8)−</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r>
                                    <a:rPr lang="es-MX" b="0" i="1" smtClean="0">
                                      <a:latin typeface="Cambria Math" panose="02040503050406030204" pitchFamily="18" charset="0"/>
                                    </a:rPr>
                                    <m:t>4</m:t>
                                  </m:r>
                                </m:e>
                              </m:func>
                              <m:r>
                                <a:rPr lang="es-MX" b="0" i="1" smtClean="0">
                                  <a:latin typeface="Cambria Math" panose="02040503050406030204" pitchFamily="18" charset="0"/>
                                </a:rPr>
                                <m:t>)=3−2=1</m:t>
                              </m:r>
                            </m:e>
                          </m:func>
                        </m:e>
                      </m:func>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1825625"/>
                <a:ext cx="10515600" cy="4614932"/>
              </a:xfrm>
              <a:blipFill>
                <a:blip r:embed="rId2"/>
                <a:stretch>
                  <a:fillRect l="-1217" r="-1159"/>
                </a:stretch>
              </a:blipFill>
            </p:spPr>
            <p:txBody>
              <a:bodyPr/>
              <a:lstStyle/>
              <a:p>
                <a:r>
                  <a:rPr lang="es-MX">
                    <a:noFill/>
                  </a:rPr>
                  <a:t> </a:t>
                </a:r>
              </a:p>
            </p:txBody>
          </p:sp>
        </mc:Fallback>
      </mc:AlternateContent>
    </p:spTree>
    <p:extLst>
      <p:ext uri="{BB962C8B-B14F-4D97-AF65-F5344CB8AC3E}">
        <p14:creationId xmlns:p14="http://schemas.microsoft.com/office/powerpoint/2010/main" val="293195142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3. Logaritmo de una potencia:</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sSup>
                            <m:sSupPr>
                              <m:ctrlPr>
                                <a:rPr lang="es-MX" i="1" smtClean="0">
                                  <a:latin typeface="Cambria Math" panose="02040503050406030204" pitchFamily="18" charset="0"/>
                                </a:rPr>
                              </m:ctrlPr>
                            </m:sSupPr>
                            <m:e>
                              <m:r>
                                <a:rPr lang="es-MX" b="0" i="1" smtClean="0">
                                  <a:latin typeface="Cambria Math" panose="02040503050406030204" pitchFamily="18" charset="0"/>
                                </a:rPr>
                                <m:t>𝑥</m:t>
                              </m:r>
                            </m:e>
                            <m:sup>
                              <m:r>
                                <a:rPr lang="es-MX" b="0" i="1" smtClean="0">
                                  <a:latin typeface="Cambria Math" panose="02040503050406030204" pitchFamily="18" charset="0"/>
                                </a:rPr>
                                <m:t>𝑛</m:t>
                              </m:r>
                            </m:sup>
                          </m:sSup>
                          <m:r>
                            <a:rPr lang="es-MX" b="0" i="1" smtClean="0">
                              <a:latin typeface="Cambria Math" panose="02040503050406030204" pitchFamily="18" charset="0"/>
                            </a:rPr>
                            <m:t>)=</m:t>
                          </m:r>
                          <m:r>
                            <a:rPr lang="es-MX" b="0" i="1" smtClean="0">
                              <a:latin typeface="Cambria Math" panose="02040503050406030204" pitchFamily="18" charset="0"/>
                            </a:rPr>
                            <m:t>𝑛</m:t>
                          </m:r>
                          <m:r>
                            <a:rPr lang="es-MX" b="0" i="1" smtClean="0">
                              <a:latin typeface="Cambria Math" panose="02040503050406030204" pitchFamily="18" charset="0"/>
                            </a:rPr>
                            <m:t>∗</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e>
                      </m:func>
                    </m:oMath>
                  </m:oMathPara>
                </a14:m>
                <a:endParaRPr lang="es-MX" dirty="0" smtClean="0"/>
              </a:p>
              <a:p>
                <a:pPr marL="0" indent="0" algn="just">
                  <a:buNone/>
                </a:pPr>
                <a:endParaRPr lang="es-MX" dirty="0"/>
              </a:p>
              <a:p>
                <a:pPr marL="0" indent="0" algn="just">
                  <a:buNone/>
                </a:pPr>
                <a:r>
                  <a:rPr lang="es-MX" dirty="0" smtClean="0"/>
                  <a:t>El </a:t>
                </a:r>
                <a:r>
                  <a:rPr lang="es-MX" dirty="0"/>
                  <a:t>logaritmo de una potencia es el exponente multiplicado por el logaritmo de la base de la potencia</a:t>
                </a:r>
                <a:r>
                  <a:rPr lang="es-MX" dirty="0" smtClean="0"/>
                  <a:t>.</a:t>
                </a:r>
              </a:p>
              <a:p>
                <a:pPr marL="0" indent="0" algn="just">
                  <a:buNone/>
                </a:pPr>
                <a:endParaRPr lang="es-MX" dirty="0"/>
              </a:p>
              <a:p>
                <a:pPr marL="0" indent="0">
                  <a:buNone/>
                </a:pPr>
                <a:r>
                  <a:rPr lang="es-MX" b="1" dirty="0"/>
                  <a:t>Ejemplo</a:t>
                </a:r>
                <a:r>
                  <a:rPr lang="es-MX" b="1" dirty="0" smtClean="0"/>
                  <a:t>:</a:t>
                </a:r>
              </a:p>
              <a:p>
                <a:pPr marL="0" indent="0">
                  <a:buNone/>
                </a:pPr>
                <a:endParaRPr lang="es-MX" b="1" dirty="0"/>
              </a:p>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sSup>
                            <m:sSupPr>
                              <m:ctrlPr>
                                <a:rPr lang="es-MX" i="1" smtClean="0">
                                  <a:latin typeface="Cambria Math" panose="02040503050406030204" pitchFamily="18" charset="0"/>
                                </a:rPr>
                              </m:ctrlPr>
                            </m:sSupPr>
                            <m:e>
                              <m:r>
                                <a:rPr lang="es-MX" b="0" i="1" smtClean="0">
                                  <a:latin typeface="Cambria Math" panose="02040503050406030204" pitchFamily="18" charset="0"/>
                                </a:rPr>
                                <m:t>8</m:t>
                              </m:r>
                            </m:e>
                            <m:sup>
                              <m:r>
                                <a:rPr lang="es-MX" b="0" i="1" smtClean="0">
                                  <a:latin typeface="Cambria Math" panose="02040503050406030204" pitchFamily="18" charset="0"/>
                                </a:rPr>
                                <m:t>2</m:t>
                              </m:r>
                            </m:sup>
                          </m:sSup>
                          <m:r>
                            <a:rPr lang="es-MX" b="0" i="1" smtClean="0">
                              <a:latin typeface="Cambria Math" panose="02040503050406030204" pitchFamily="18" charset="0"/>
                            </a:rPr>
                            <m:t>)=2∗</m:t>
                          </m:r>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r>
                                <a:rPr lang="es-MX" b="0" i="1" smtClean="0">
                                  <a:latin typeface="Cambria Math" panose="02040503050406030204" pitchFamily="18" charset="0"/>
                                </a:rPr>
                                <m:t>8</m:t>
                              </m:r>
                            </m:e>
                          </m:func>
                          <m:r>
                            <a:rPr lang="es-MX" b="0" i="1" smtClean="0">
                              <a:latin typeface="Cambria Math" panose="02040503050406030204" pitchFamily="18" charset="0"/>
                            </a:rPr>
                            <m:t>)=2∗3=6</m:t>
                          </m:r>
                        </m:e>
                      </m:func>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r="-1159"/>
                </a:stretch>
              </a:blipFill>
            </p:spPr>
            <p:txBody>
              <a:bodyPr/>
              <a:lstStyle/>
              <a:p>
                <a:r>
                  <a:rPr lang="es-MX">
                    <a:noFill/>
                  </a:rPr>
                  <a:t> </a:t>
                </a:r>
              </a:p>
            </p:txBody>
          </p:sp>
        </mc:Fallback>
      </mc:AlternateContent>
    </p:spTree>
    <p:extLst>
      <p:ext uri="{BB962C8B-B14F-4D97-AF65-F5344CB8AC3E}">
        <p14:creationId xmlns:p14="http://schemas.microsoft.com/office/powerpoint/2010/main" val="5562993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4. Cambio de base:</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𝑏</m:t>
                              </m:r>
                            </m:sub>
                          </m:sSub>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f>
                        <m:fPr>
                          <m:ctrlPr>
                            <a:rPr lang="es-MX" b="0" i="1" smtClean="0">
                              <a:latin typeface="Cambria Math" panose="02040503050406030204" pitchFamily="18" charset="0"/>
                            </a:rPr>
                          </m:ctrlPr>
                        </m:fPr>
                        <m:num>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𝑘</m:t>
                                  </m:r>
                                </m:sub>
                              </m:sSub>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m:t>
                          </m:r>
                        </m:num>
                        <m:den>
                          <m:func>
                            <m:funcPr>
                              <m:ctrlPr>
                                <a:rPr lang="es-MX" b="0" i="1" smtClean="0">
                                  <a:latin typeface="Cambria Math" panose="02040503050406030204" pitchFamily="18" charset="0"/>
                                </a:rPr>
                              </m:ctrlPr>
                            </m:funcPr>
                            <m:fName>
                              <m:sSub>
                                <m:sSubPr>
                                  <m:ctrlPr>
                                    <a:rPr lang="es-MX" b="0" i="1" smtClean="0">
                                      <a:latin typeface="Cambria Math" panose="02040503050406030204" pitchFamily="18" charset="0"/>
                                    </a:rPr>
                                  </m:ctrlPr>
                                </m:sSubPr>
                                <m:e>
                                  <m:r>
                                    <m:rPr>
                                      <m:sty m:val="p"/>
                                    </m:rPr>
                                    <a:rPr lang="es-MX" b="0" i="0" smtClean="0">
                                      <a:latin typeface="Cambria Math" panose="02040503050406030204" pitchFamily="18" charset="0"/>
                                    </a:rPr>
                                    <m:t>log</m:t>
                                  </m:r>
                                </m:e>
                                <m:sub>
                                  <m:r>
                                    <a:rPr lang="es-MX" b="0" i="1" smtClean="0">
                                      <a:latin typeface="Cambria Math" panose="02040503050406030204" pitchFamily="18" charset="0"/>
                                    </a:rPr>
                                    <m:t>𝑘</m:t>
                                  </m:r>
                                </m:sub>
                              </m:sSub>
                              <m:r>
                                <a:rPr lang="es-MX" b="0" i="1" smtClean="0">
                                  <a:latin typeface="Cambria Math" panose="02040503050406030204" pitchFamily="18" charset="0"/>
                                </a:rPr>
                                <m:t>(</m:t>
                              </m:r>
                            </m:fName>
                            <m:e>
                              <m:r>
                                <a:rPr lang="es-MX" b="0" i="1" smtClean="0">
                                  <a:latin typeface="Cambria Math" panose="02040503050406030204" pitchFamily="18" charset="0"/>
                                </a:rPr>
                                <m:t>𝑏</m:t>
                              </m:r>
                            </m:e>
                          </m:func>
                          <m:r>
                            <a:rPr lang="es-MX" b="0" i="1" smtClean="0">
                              <a:latin typeface="Cambria Math" panose="02040503050406030204" pitchFamily="18" charset="0"/>
                            </a:rPr>
                            <m:t>)</m:t>
                          </m:r>
                        </m:den>
                      </m:f>
                    </m:oMath>
                  </m:oMathPara>
                </a14:m>
                <a:endParaRPr lang="es-MX" dirty="0" smtClean="0"/>
              </a:p>
              <a:p>
                <a:pPr marL="0" indent="0">
                  <a:buNone/>
                </a:pPr>
                <a:endParaRPr lang="es-MX" dirty="0" smtClean="0"/>
              </a:p>
              <a:p>
                <a:pPr marL="0" indent="0">
                  <a:buNone/>
                </a:pPr>
                <a:r>
                  <a:rPr lang="es-MX" dirty="0"/>
                  <a:t>Esta propiedad permite cambiar la base de un logaritmo. Es útil cuando necesitas calcular logaritmos en una base diferente.</a:t>
                </a:r>
              </a:p>
              <a:p>
                <a:pPr marL="0" indent="0">
                  <a:buNone/>
                </a:pPr>
                <a:r>
                  <a:rPr lang="es-MX" b="1" dirty="0"/>
                  <a:t>Ejemplo</a:t>
                </a:r>
                <a:r>
                  <a:rPr lang="es-MX" b="1" dirty="0" smtClean="0"/>
                  <a:t>:</a:t>
                </a:r>
              </a:p>
              <a:p>
                <a:pPr marL="0" indent="0">
                  <a:buNone/>
                </a:pPr>
                <a:endParaRPr lang="es-MX" b="1" dirty="0"/>
              </a:p>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r>
                            <a:rPr lang="es-MX" b="0" i="1" smtClean="0">
                              <a:latin typeface="Cambria Math" panose="02040503050406030204" pitchFamily="18" charset="0"/>
                            </a:rPr>
                            <m:t>8</m:t>
                          </m:r>
                        </m:e>
                      </m:func>
                      <m:r>
                        <a:rPr lang="es-MX" b="0" i="1" smtClean="0">
                          <a:latin typeface="Cambria Math" panose="02040503050406030204" pitchFamily="18" charset="0"/>
                        </a:rPr>
                        <m:t>)=</m:t>
                      </m:r>
                      <m:f>
                        <m:fPr>
                          <m:ctrlPr>
                            <a:rPr lang="es-MX" b="0" i="1" smtClean="0">
                              <a:latin typeface="Cambria Math" panose="02040503050406030204" pitchFamily="18" charset="0"/>
                            </a:rPr>
                          </m:ctrlPr>
                        </m:fPr>
                        <m:num>
                          <m:func>
                            <m:funcPr>
                              <m:ctrlPr>
                                <a:rPr lang="es-MX" b="0" i="1" smtClean="0">
                                  <a:latin typeface="Cambria Math" panose="02040503050406030204" pitchFamily="18" charset="0"/>
                                </a:rPr>
                              </m:ctrlPr>
                            </m:funcPr>
                            <m:fName>
                              <m:r>
                                <m:rPr>
                                  <m:sty m:val="p"/>
                                </m:rPr>
                                <a:rPr lang="es-MX" b="0" i="0" smtClean="0">
                                  <a:latin typeface="Cambria Math" panose="02040503050406030204" pitchFamily="18" charset="0"/>
                                </a:rPr>
                                <m:t>log</m:t>
                              </m:r>
                              <m:r>
                                <a:rPr lang="es-MX" b="0" i="0" smtClean="0">
                                  <a:latin typeface="Cambria Math" panose="02040503050406030204" pitchFamily="18" charset="0"/>
                                </a:rPr>
                                <m:t>(</m:t>
                              </m:r>
                            </m:fName>
                            <m:e>
                              <m:r>
                                <a:rPr lang="es-MX" b="0" i="1" smtClean="0">
                                  <a:latin typeface="Cambria Math" panose="02040503050406030204" pitchFamily="18" charset="0"/>
                                </a:rPr>
                                <m:t>8</m:t>
                              </m:r>
                            </m:e>
                          </m:func>
                          <m:r>
                            <a:rPr lang="es-MX" b="0" i="1" smtClean="0">
                              <a:latin typeface="Cambria Math" panose="02040503050406030204" pitchFamily="18" charset="0"/>
                            </a:rPr>
                            <m:t>)</m:t>
                          </m:r>
                        </m:num>
                        <m:den>
                          <m:func>
                            <m:funcPr>
                              <m:ctrlPr>
                                <a:rPr lang="es-MX" b="0" i="1" smtClean="0">
                                  <a:latin typeface="Cambria Math" panose="02040503050406030204" pitchFamily="18" charset="0"/>
                                </a:rPr>
                              </m:ctrlPr>
                            </m:funcPr>
                            <m:fName>
                              <m:r>
                                <m:rPr>
                                  <m:sty m:val="p"/>
                                </m:rPr>
                                <a:rPr lang="es-MX" b="0" i="0" smtClean="0">
                                  <a:latin typeface="Cambria Math" panose="02040503050406030204" pitchFamily="18" charset="0"/>
                                </a:rPr>
                                <m:t>log</m:t>
                              </m:r>
                              <m:r>
                                <a:rPr lang="es-MX" b="0" i="1" smtClean="0">
                                  <a:latin typeface="Cambria Math" panose="02040503050406030204" pitchFamily="18" charset="0"/>
                                </a:rPr>
                                <m:t>(</m:t>
                              </m:r>
                            </m:fName>
                            <m:e>
                              <m:r>
                                <a:rPr lang="es-MX" b="0" i="1" smtClean="0">
                                  <a:latin typeface="Cambria Math" panose="02040503050406030204" pitchFamily="18" charset="0"/>
                                </a:rPr>
                                <m:t>2</m:t>
                              </m:r>
                            </m:e>
                          </m:func>
                          <m:r>
                            <a:rPr lang="es-MX" b="0" i="1" smtClean="0">
                              <a:latin typeface="Cambria Math" panose="02040503050406030204" pitchFamily="18" charset="0"/>
                            </a:rPr>
                            <m:t>)</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0.9031</m:t>
                          </m:r>
                        </m:num>
                        <m:den>
                          <m:r>
                            <a:rPr lang="es-MX" b="0" i="1" smtClean="0">
                              <a:latin typeface="Cambria Math" panose="02040503050406030204" pitchFamily="18" charset="0"/>
                            </a:rPr>
                            <m:t>0.3010</m:t>
                          </m:r>
                        </m:den>
                      </m:f>
                      <m:r>
                        <a:rPr lang="es-MX" dirty="0">
                          <a:latin typeface="Cambria Math" panose="02040503050406030204" pitchFamily="18" charset="0"/>
                        </a:rPr>
                        <m:t>≈</m:t>
                      </m:r>
                      <m:r>
                        <a:rPr lang="es-MX" b="0" i="0" dirty="0" smtClean="0">
                          <a:latin typeface="Cambria Math" panose="02040503050406030204" pitchFamily="18" charset="0"/>
                        </a:rPr>
                        <m:t>3</m:t>
                      </m:r>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r="-1333"/>
                </a:stretch>
              </a:blipFill>
            </p:spPr>
            <p:txBody>
              <a:bodyPr/>
              <a:lstStyle/>
              <a:p>
                <a:r>
                  <a:rPr lang="es-MX">
                    <a:noFill/>
                  </a:rPr>
                  <a:t> </a:t>
                </a:r>
              </a:p>
            </p:txBody>
          </p:sp>
        </mc:Fallback>
      </mc:AlternateContent>
    </p:spTree>
    <p:extLst>
      <p:ext uri="{BB962C8B-B14F-4D97-AF65-F5344CB8AC3E}">
        <p14:creationId xmlns:p14="http://schemas.microsoft.com/office/powerpoint/2010/main" val="376980434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de ecuaciones logarítmicas</a:t>
            </a:r>
          </a:p>
        </p:txBody>
      </p:sp>
      <p:sp>
        <p:nvSpPr>
          <p:cNvPr id="3" name="Marcador de contenido 2"/>
          <p:cNvSpPr>
            <a:spLocks noGrp="1"/>
          </p:cNvSpPr>
          <p:nvPr>
            <p:ph idx="1"/>
          </p:nvPr>
        </p:nvSpPr>
        <p:spPr/>
        <p:txBody>
          <a:bodyPr/>
          <a:lstStyle/>
          <a:p>
            <a:pPr algn="just"/>
            <a:r>
              <a:rPr lang="es-MX" dirty="0"/>
              <a:t>Para resolver ecuaciones logarítmicas, es importante aplicar las propiedades de los logaritmos y luego deshacer el logaritmo convirtiéndolo en una ecuación exponencial.</a:t>
            </a:r>
          </a:p>
        </p:txBody>
      </p:sp>
    </p:spTree>
    <p:extLst>
      <p:ext uri="{BB962C8B-B14F-4D97-AF65-F5344CB8AC3E}">
        <p14:creationId xmlns:p14="http://schemas.microsoft.com/office/powerpoint/2010/main" val="73835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2.2 </a:t>
            </a:r>
            <a:r>
              <a:rPr lang="es-MX" dirty="0" smtClean="0"/>
              <a:t>Reducción de términos semejantes</a:t>
            </a:r>
            <a:endParaRPr lang="es-MX" dirty="0"/>
          </a:p>
        </p:txBody>
      </p:sp>
      <p:sp>
        <p:nvSpPr>
          <p:cNvPr id="3" name="2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88603943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r>
            <a:br>
              <a:rPr lang="es-MX" dirty="0" smtClean="0"/>
            </a:br>
            <a:r>
              <a:rPr lang="es-MX" dirty="0" smtClean="0"/>
              <a:t>Ejemplo 1</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Resuelve </a:t>
                </a:r>
                <a14:m>
                  <m:oMath xmlns:m="http://schemas.openxmlformats.org/officeDocument/2006/math">
                    <m:func>
                      <m:funcPr>
                        <m:ctrlPr>
                          <a:rPr lang="es-MX" i="1" smtClean="0">
                            <a:latin typeface="Cambria Math" panose="02040503050406030204" pitchFamily="18" charset="0"/>
                          </a:rPr>
                        </m:ctrlPr>
                      </m:funcPr>
                      <m:fName>
                        <m:sSub>
                          <m:sSubPr>
                            <m:ctrlPr>
                              <a:rPr lang="es-MX" i="1" smtClean="0">
                                <a:latin typeface="Cambria Math" panose="02040503050406030204" pitchFamily="18" charset="0"/>
                              </a:rPr>
                            </m:ctrlPr>
                          </m:sSubPr>
                          <m:e>
                            <m:r>
                              <m:rPr>
                                <m:sty m:val="p"/>
                              </m:rPr>
                              <a:rPr lang="es-MX" i="0" smtClean="0">
                                <a:latin typeface="Cambria Math" panose="02040503050406030204" pitchFamily="18" charset="0"/>
                              </a:rPr>
                              <m:t>log</m:t>
                            </m:r>
                          </m:e>
                          <m:sub>
                            <m:r>
                              <a:rPr lang="es-MX" b="0" i="1" smtClean="0">
                                <a:latin typeface="Cambria Math" panose="02040503050406030204" pitchFamily="18" charset="0"/>
                              </a:rPr>
                              <m:t>2</m:t>
                            </m:r>
                          </m:sub>
                        </m:sSub>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)=3</m:t>
                    </m:r>
                  </m:oMath>
                </a14:m>
                <a:endParaRPr lang="es-MX" dirty="0" smtClean="0"/>
              </a:p>
              <a:p>
                <a:endParaRPr lang="es-MX" dirty="0" smtClean="0"/>
              </a:p>
              <a:p>
                <a:r>
                  <a:rPr lang="es-MX" dirty="0"/>
                  <a:t>Convertimos la ecuación logarítmica en una exponencial</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2</m:t>
                          </m:r>
                        </m:e>
                        <m:sup>
                          <m:r>
                            <a:rPr lang="es-MX" b="0" i="1" smtClean="0">
                              <a:latin typeface="Cambria Math" panose="02040503050406030204" pitchFamily="18" charset="0"/>
                            </a:rPr>
                            <m:t>3</m:t>
                          </m:r>
                        </m:sup>
                      </m:sSup>
                      <m:r>
                        <a:rPr lang="es-MX" b="0" i="1" smtClean="0">
                          <a:latin typeface="Cambria Math" panose="02040503050406030204" pitchFamily="18" charset="0"/>
                        </a:rPr>
                        <m:t>=</m:t>
                      </m:r>
                      <m:r>
                        <a:rPr lang="es-MX" b="0" i="1" smtClean="0">
                          <a:latin typeface="Cambria Math" panose="02040503050406030204" pitchFamily="18" charset="0"/>
                        </a:rPr>
                        <m:t>𝑥</m:t>
                      </m:r>
                    </m:oMath>
                  </m:oMathPara>
                </a14:m>
                <a:endParaRPr lang="es-MX" dirty="0" smtClean="0"/>
              </a:p>
              <a:p>
                <a:endParaRPr lang="es-MX" dirty="0" smtClean="0"/>
              </a:p>
              <a:p>
                <a:r>
                  <a:rPr lang="es-MX" dirty="0"/>
                  <a:t>Por lo tanto, </a:t>
                </a:r>
                <a:r>
                  <a:rPr lang="es-MX" i="1" dirty="0" smtClean="0"/>
                  <a:t>x=8</a:t>
                </a:r>
                <a:r>
                  <a:rPr lang="es-MX" dirty="0" smtClean="0"/>
                  <a:t>.</a:t>
                </a: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35318298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2</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Resuelve </a:t>
                </a:r>
                <a14:m>
                  <m:oMath xmlns:m="http://schemas.openxmlformats.org/officeDocument/2006/math">
                    <m:func>
                      <m:funcPr>
                        <m:ctrlPr>
                          <a:rPr lang="es-MX" i="1" smtClean="0">
                            <a:latin typeface="Cambria Math" panose="02040503050406030204" pitchFamily="18" charset="0"/>
                          </a:rPr>
                        </m:ctrlPr>
                      </m:funcPr>
                      <m:fName>
                        <m:r>
                          <m:rPr>
                            <m:sty m:val="p"/>
                          </m:rPr>
                          <a:rPr lang="es-MX" i="0" smtClean="0">
                            <a:latin typeface="Cambria Math" panose="02040503050406030204" pitchFamily="18" charset="0"/>
                          </a:rPr>
                          <m:t>log</m:t>
                        </m:r>
                        <m:r>
                          <a:rPr lang="es-MX" b="0" i="0" smtClean="0">
                            <a:latin typeface="Cambria Math" panose="02040503050406030204" pitchFamily="18" charset="0"/>
                          </a:rPr>
                          <m:t>(</m:t>
                        </m:r>
                      </m:fName>
                      <m:e>
                        <m:sSup>
                          <m:sSupPr>
                            <m:ctrlPr>
                              <a:rPr lang="es-MX" i="1" smtClean="0">
                                <a:latin typeface="Cambria Math" panose="02040503050406030204" pitchFamily="18" charset="0"/>
                              </a:rPr>
                            </m:ctrlPr>
                          </m:sSupPr>
                          <m:e>
                            <m:r>
                              <a:rPr lang="es-MX" b="0" i="1" smtClean="0">
                                <a:latin typeface="Cambria Math" panose="02040503050406030204" pitchFamily="18" charset="0"/>
                              </a:rPr>
                              <m:t>𝑥</m:t>
                            </m:r>
                          </m:e>
                          <m:sup>
                            <m:r>
                              <a:rPr lang="es-MX" b="0" i="1" smtClean="0">
                                <a:latin typeface="Cambria Math" panose="02040503050406030204" pitchFamily="18" charset="0"/>
                              </a:rPr>
                              <m:t>2</m:t>
                            </m:r>
                          </m:sup>
                        </m:sSup>
                        <m:r>
                          <a:rPr lang="es-MX" b="0" i="1" smtClean="0">
                            <a:latin typeface="Cambria Math" panose="02040503050406030204" pitchFamily="18" charset="0"/>
                          </a:rPr>
                          <m:t>)=4</m:t>
                        </m:r>
                      </m:e>
                    </m:func>
                  </m:oMath>
                </a14:m>
                <a:endParaRPr lang="es-MX" dirty="0" smtClean="0"/>
              </a:p>
              <a:p>
                <a:r>
                  <a:rPr lang="es-MX" dirty="0"/>
                  <a:t>Aplicamos la propiedad de la potencia</a:t>
                </a:r>
                <a:r>
                  <a:rPr lang="es-MX" dirty="0" smtClean="0"/>
                  <a:t>:</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m:t>
                      </m:r>
                      <m:func>
                        <m:funcPr>
                          <m:ctrlPr>
                            <a:rPr lang="es-MX" b="0" i="1" smtClean="0">
                              <a:latin typeface="Cambria Math" panose="02040503050406030204" pitchFamily="18" charset="0"/>
                            </a:rPr>
                          </m:ctrlPr>
                        </m:funcPr>
                        <m:fName>
                          <m:r>
                            <m:rPr>
                              <m:sty m:val="p"/>
                            </m:rPr>
                            <a:rPr lang="es-MX" b="0" i="0" smtClean="0">
                              <a:latin typeface="Cambria Math" panose="02040503050406030204" pitchFamily="18" charset="0"/>
                            </a:rPr>
                            <m:t>log</m:t>
                          </m:r>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)=4</m:t>
                      </m:r>
                    </m:oMath>
                  </m:oMathPara>
                </a14:m>
                <a:endParaRPr lang="es-MX" dirty="0" smtClean="0"/>
              </a:p>
              <a:p>
                <a:r>
                  <a:rPr lang="es-MX" dirty="0"/>
                  <a:t>Dividimos ambos lados entre 2</a:t>
                </a:r>
                <a:r>
                  <a:rPr lang="es-MX" dirty="0" smtClean="0"/>
                  <a:t>:</a:t>
                </a:r>
              </a:p>
              <a:p>
                <a:pPr marL="0" indent="0">
                  <a:buNone/>
                </a:pPr>
                <a14:m>
                  <m:oMathPara xmlns:m="http://schemas.openxmlformats.org/officeDocument/2006/math">
                    <m:oMathParaPr>
                      <m:jc m:val="centerGroup"/>
                    </m:oMathParaPr>
                    <m:oMath xmlns:m="http://schemas.openxmlformats.org/officeDocument/2006/math">
                      <m:func>
                        <m:funcPr>
                          <m:ctrlPr>
                            <a:rPr lang="es-MX" i="1" smtClean="0">
                              <a:latin typeface="Cambria Math" panose="02040503050406030204" pitchFamily="18" charset="0"/>
                            </a:rPr>
                          </m:ctrlPr>
                        </m:funcPr>
                        <m:fName>
                          <m:r>
                            <m:rPr>
                              <m:sty m:val="p"/>
                            </m:rPr>
                            <a:rPr lang="es-MX" i="0" smtClean="0">
                              <a:latin typeface="Cambria Math" panose="02040503050406030204" pitchFamily="18" charset="0"/>
                            </a:rPr>
                            <m:t>log</m:t>
                          </m:r>
                          <m:r>
                            <a:rPr lang="es-MX" b="0" i="1" smtClean="0">
                              <a:latin typeface="Cambria Math" panose="02040503050406030204" pitchFamily="18" charset="0"/>
                            </a:rPr>
                            <m:t>(</m:t>
                          </m:r>
                        </m:fName>
                        <m:e>
                          <m:r>
                            <a:rPr lang="es-MX" b="0" i="1" smtClean="0">
                              <a:latin typeface="Cambria Math" panose="02040503050406030204" pitchFamily="18" charset="0"/>
                            </a:rPr>
                            <m:t>𝑥</m:t>
                          </m:r>
                        </m:e>
                      </m:func>
                      <m:r>
                        <a:rPr lang="es-MX" b="0" i="1" smtClean="0">
                          <a:latin typeface="Cambria Math" panose="02040503050406030204" pitchFamily="18" charset="0"/>
                        </a:rPr>
                        <m:t>)=2</m:t>
                      </m:r>
                    </m:oMath>
                  </m:oMathPara>
                </a14:m>
                <a:endParaRPr lang="es-MX" dirty="0" smtClean="0"/>
              </a:p>
              <a:p>
                <a:r>
                  <a:rPr lang="es-MX" dirty="0"/>
                  <a:t>Convertimos a forma exponencial</a:t>
                </a:r>
                <a:r>
                  <a:rPr lang="es-MX" dirty="0" smtClean="0"/>
                  <a:t>:</a:t>
                </a:r>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10</m:t>
                          </m:r>
                        </m:e>
                        <m:sup>
                          <m:r>
                            <a:rPr lang="es-MX" b="0" i="1" smtClean="0">
                              <a:latin typeface="Cambria Math" panose="02040503050406030204" pitchFamily="18" charset="0"/>
                            </a:rPr>
                            <m:t>2</m:t>
                          </m:r>
                        </m:sup>
                      </m:sSup>
                      <m:r>
                        <a:rPr lang="es-MX" b="0" i="1" smtClean="0">
                          <a:latin typeface="Cambria Math" panose="02040503050406030204" pitchFamily="18" charset="0"/>
                        </a:rPr>
                        <m:t>=</m:t>
                      </m:r>
                      <m:r>
                        <a:rPr lang="es-MX" b="0" i="1" smtClean="0">
                          <a:latin typeface="Cambria Math" panose="02040503050406030204" pitchFamily="18" charset="0"/>
                        </a:rPr>
                        <m:t>𝑥</m:t>
                      </m:r>
                    </m:oMath>
                  </m:oMathPara>
                </a14:m>
                <a:endParaRPr lang="es-MX" dirty="0" smtClean="0"/>
              </a:p>
              <a:p>
                <a:r>
                  <a:rPr lang="es-MX" dirty="0"/>
                  <a:t>Por lo tanto, </a:t>
                </a:r>
                <a:r>
                  <a:rPr lang="es-MX" dirty="0" smtClean="0"/>
                  <a:t>x=100.</a:t>
                </a: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32324101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Usos y Aplicaciones</a:t>
            </a:r>
            <a:endParaRPr lang="es-MX" dirty="0"/>
          </a:p>
        </p:txBody>
      </p:sp>
      <p:sp>
        <p:nvSpPr>
          <p:cNvPr id="3" name="Marcador de contenido 2"/>
          <p:cNvSpPr>
            <a:spLocks noGrp="1"/>
          </p:cNvSpPr>
          <p:nvPr>
            <p:ph idx="1"/>
          </p:nvPr>
        </p:nvSpPr>
        <p:spPr/>
        <p:txBody>
          <a:bodyPr>
            <a:normAutofit/>
          </a:bodyPr>
          <a:lstStyle/>
          <a:p>
            <a:pPr algn="just"/>
            <a:r>
              <a:rPr lang="es-MX" dirty="0"/>
              <a:t>Los logaritmos tienen diversas aplicaciones en matemáticas y ciencias, tales como:</a:t>
            </a:r>
          </a:p>
          <a:p>
            <a:pPr lvl="1" algn="just">
              <a:buFont typeface="Wingdings" panose="05000000000000000000" pitchFamily="2" charset="2"/>
              <a:buChar char="Ø"/>
            </a:pPr>
            <a:r>
              <a:rPr lang="es-MX" b="1" dirty="0"/>
              <a:t>Resolución de ecuaciones exponenciales</a:t>
            </a:r>
            <a:r>
              <a:rPr lang="es-MX" dirty="0"/>
              <a:t>: Los logaritmos permiten resolver ecuaciones en las que la incógnita es un exponente.</a:t>
            </a:r>
          </a:p>
          <a:p>
            <a:pPr lvl="1" algn="just">
              <a:buFont typeface="Wingdings" panose="05000000000000000000" pitchFamily="2" charset="2"/>
              <a:buChar char="Ø"/>
            </a:pPr>
            <a:r>
              <a:rPr lang="es-MX" b="1" dirty="0"/>
              <a:t>Escalas logarítmicas</a:t>
            </a:r>
            <a:r>
              <a:rPr lang="es-MX" dirty="0"/>
              <a:t>: Se utilizan para representar datos con grandes rangos, como la escala de Richter para medir terremotos o la escala de decibelios para medir la intensidad del sonido.</a:t>
            </a:r>
          </a:p>
          <a:p>
            <a:pPr lvl="1" algn="just">
              <a:buFont typeface="Wingdings" panose="05000000000000000000" pitchFamily="2" charset="2"/>
              <a:buChar char="Ø"/>
            </a:pPr>
            <a:r>
              <a:rPr lang="es-MX" b="1" dirty="0"/>
              <a:t>Cálculos de interés compuesto</a:t>
            </a:r>
            <a:r>
              <a:rPr lang="es-MX" dirty="0"/>
              <a:t>: Se aplican en finanzas, especialmente en el cálculo del crecimiento exponencial de inversiones.</a:t>
            </a:r>
          </a:p>
          <a:p>
            <a:pPr lvl="1" algn="just">
              <a:buFont typeface="Wingdings" panose="05000000000000000000" pitchFamily="2" charset="2"/>
              <a:buChar char="Ø"/>
            </a:pPr>
            <a:r>
              <a:rPr lang="es-MX" b="1" dirty="0"/>
              <a:t>Crecimiento exponencial</a:t>
            </a:r>
            <a:r>
              <a:rPr lang="es-MX" dirty="0"/>
              <a:t>: Modelan fenómenos naturales como el crecimiento poblacional, descomposición radiactiva y crecimiento bacteriano</a:t>
            </a:r>
            <a:r>
              <a:rPr lang="es-MX" dirty="0" smtClean="0"/>
              <a:t>.</a:t>
            </a:r>
            <a:endParaRPr lang="es-MX" dirty="0"/>
          </a:p>
        </p:txBody>
      </p:sp>
    </p:spTree>
    <p:extLst>
      <p:ext uri="{BB962C8B-B14F-4D97-AF65-F5344CB8AC3E}">
        <p14:creationId xmlns:p14="http://schemas.microsoft.com/office/powerpoint/2010/main" val="30644591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6.2 Introducción a Progresiones Aritméticas y Geométricas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23003531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a:t>
            </a:r>
            <a:endParaRPr lang="es-MX" dirty="0"/>
          </a:p>
        </p:txBody>
      </p:sp>
      <p:sp>
        <p:nvSpPr>
          <p:cNvPr id="3" name="Marcador de contenido 2"/>
          <p:cNvSpPr>
            <a:spLocks noGrp="1"/>
          </p:cNvSpPr>
          <p:nvPr>
            <p:ph idx="1"/>
          </p:nvPr>
        </p:nvSpPr>
        <p:spPr/>
        <p:txBody>
          <a:bodyPr/>
          <a:lstStyle/>
          <a:p>
            <a:pPr algn="just"/>
            <a:r>
              <a:rPr lang="es-MX" dirty="0"/>
              <a:t>Las </a:t>
            </a:r>
            <a:r>
              <a:rPr lang="es-MX" b="1" dirty="0"/>
              <a:t>progresiones aritméticas</a:t>
            </a:r>
            <a:r>
              <a:rPr lang="es-MX" dirty="0"/>
              <a:t> y </a:t>
            </a:r>
            <a:r>
              <a:rPr lang="es-MX" b="1" dirty="0"/>
              <a:t>geométricas</a:t>
            </a:r>
            <a:r>
              <a:rPr lang="es-MX" dirty="0"/>
              <a:t> son secuencias de números que siguen un patrón regular. Estas progresiones son importantes en el estudio de patrones matemáticos y se utilizan en diversos campos como la física, la economía, la biología y la informática.</a:t>
            </a:r>
          </a:p>
        </p:txBody>
      </p:sp>
    </p:spTree>
    <p:extLst>
      <p:ext uri="{BB962C8B-B14F-4D97-AF65-F5344CB8AC3E}">
        <p14:creationId xmlns:p14="http://schemas.microsoft.com/office/powerpoint/2010/main" val="389428616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1. Progresión Aritmética (PA)</a:t>
            </a:r>
          </a:p>
        </p:txBody>
      </p:sp>
      <p:sp>
        <p:nvSpPr>
          <p:cNvPr id="3" name="Marcador de contenido 2"/>
          <p:cNvSpPr>
            <a:spLocks noGrp="1"/>
          </p:cNvSpPr>
          <p:nvPr>
            <p:ph idx="1"/>
          </p:nvPr>
        </p:nvSpPr>
        <p:spPr/>
        <p:txBody>
          <a:bodyPr/>
          <a:lstStyle/>
          <a:p>
            <a:pPr algn="just"/>
            <a:r>
              <a:rPr lang="es-MX" dirty="0" smtClean="0"/>
              <a:t>Una </a:t>
            </a:r>
            <a:r>
              <a:rPr lang="es-MX" b="1" dirty="0"/>
              <a:t>progresión aritmética (PA)</a:t>
            </a:r>
            <a:r>
              <a:rPr lang="es-MX" dirty="0"/>
              <a:t> es una secuencia de números en la que la </a:t>
            </a:r>
            <a:r>
              <a:rPr lang="es-MX" b="1" dirty="0"/>
              <a:t>diferencia entre términos consecutivos es constante</a:t>
            </a:r>
            <a:r>
              <a:rPr lang="es-MX" dirty="0"/>
              <a:t>. Esta diferencia constante se denomina </a:t>
            </a:r>
            <a:r>
              <a:rPr lang="es-MX" b="1" dirty="0"/>
              <a:t>razón aritmética</a:t>
            </a:r>
            <a:r>
              <a:rPr lang="es-MX" dirty="0"/>
              <a:t> o </a:t>
            </a:r>
            <a:r>
              <a:rPr lang="es-MX" b="1" dirty="0"/>
              <a:t>diferencia común</a:t>
            </a:r>
            <a:r>
              <a:rPr lang="es-MX" dirty="0"/>
              <a:t> y se suele denotar por la letra </a:t>
            </a:r>
            <a:r>
              <a:rPr lang="es-MX" i="1" dirty="0" smtClean="0"/>
              <a:t>d</a:t>
            </a:r>
            <a:r>
              <a:rPr lang="es-MX" dirty="0" smtClean="0"/>
              <a:t>.</a:t>
            </a:r>
          </a:p>
          <a:p>
            <a:endParaRPr lang="es-MX" dirty="0"/>
          </a:p>
        </p:txBody>
      </p:sp>
    </p:spTree>
    <p:extLst>
      <p:ext uri="{BB962C8B-B14F-4D97-AF65-F5344CB8AC3E}">
        <p14:creationId xmlns:p14="http://schemas.microsoft.com/office/powerpoint/2010/main" val="34329402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r>
                  <a:rPr lang="es-MX" b="1" dirty="0" smtClean="0"/>
                  <a:t>Fórmula del término general:</a:t>
                </a:r>
              </a:p>
              <a:p>
                <a:pPr marL="0" indent="0">
                  <a:buNone/>
                </a:pPr>
                <a:r>
                  <a:rPr lang="es-MX" dirty="0"/>
                  <a:t>El término </a:t>
                </a:r>
                <a:r>
                  <a:rPr lang="es-MX" dirty="0" smtClean="0"/>
                  <a:t>n-</a:t>
                </a:r>
                <a:r>
                  <a:rPr lang="es-MX" dirty="0" err="1" smtClean="0"/>
                  <a:t>ésimo</a:t>
                </a:r>
                <a:r>
                  <a:rPr lang="es-MX" dirty="0" smtClean="0"/>
                  <a:t> </a:t>
                </a:r>
                <a14:m>
                  <m:oMath xmlns:m="http://schemas.openxmlformats.org/officeDocument/2006/math">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𝑛</m:t>
                        </m:r>
                      </m:sub>
                    </m:sSub>
                    <m:r>
                      <a:rPr lang="es-MX" b="0" i="1" smtClean="0">
                        <a:latin typeface="Cambria Math" panose="02040503050406030204" pitchFamily="18" charset="0"/>
                      </a:rPr>
                      <m:t>)</m:t>
                    </m:r>
                  </m:oMath>
                </a14:m>
                <a:r>
                  <a:rPr lang="es-MX" dirty="0" smtClean="0"/>
                  <a:t> d</a:t>
                </a:r>
                <a:r>
                  <a:rPr lang="es-MX" dirty="0"/>
                  <a:t>e una progresión aritmética está dado por la fórmula:</a:t>
                </a:r>
              </a:p>
              <a:p>
                <a:pPr marL="0" indent="0">
                  <a:buNone/>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𝑎</m:t>
                          </m:r>
                        </m:e>
                        <m:sub>
                          <m:r>
                            <a:rPr lang="es-MX" i="1">
                              <a:latin typeface="Cambria Math" panose="02040503050406030204" pitchFamily="18" charset="0"/>
                            </a:rPr>
                            <m:t>𝑛</m:t>
                          </m:r>
                        </m:sub>
                      </m:sSub>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𝑎</m:t>
                          </m:r>
                        </m:e>
                        <m:sub>
                          <m:r>
                            <a:rPr lang="es-MX" i="1">
                              <a:latin typeface="Cambria Math" panose="02040503050406030204" pitchFamily="18" charset="0"/>
                            </a:rPr>
                            <m:t>1</m:t>
                          </m:r>
                        </m:sub>
                      </m:sSub>
                      <m:r>
                        <a:rPr lang="es-MX" i="1">
                          <a:latin typeface="Cambria Math" panose="02040503050406030204" pitchFamily="18" charset="0"/>
                        </a:rPr>
                        <m:t>+</m:t>
                      </m:r>
                      <m:d>
                        <m:dPr>
                          <m:ctrlPr>
                            <a:rPr lang="es-MX" i="1">
                              <a:latin typeface="Cambria Math" panose="02040503050406030204" pitchFamily="18" charset="0"/>
                            </a:rPr>
                          </m:ctrlPr>
                        </m:dPr>
                        <m:e>
                          <m:r>
                            <a:rPr lang="es-MX" i="1">
                              <a:latin typeface="Cambria Math" panose="02040503050406030204" pitchFamily="18" charset="0"/>
                            </a:rPr>
                            <m:t>𝑛</m:t>
                          </m:r>
                          <m:r>
                            <a:rPr lang="es-MX" i="1">
                              <a:latin typeface="Cambria Math" panose="02040503050406030204" pitchFamily="18" charset="0"/>
                            </a:rPr>
                            <m:t>−1</m:t>
                          </m:r>
                        </m:e>
                      </m:d>
                      <m:r>
                        <a:rPr lang="es-MX" i="1">
                          <a:latin typeface="Cambria Math" panose="02040503050406030204" pitchFamily="18" charset="0"/>
                        </a:rPr>
                        <m:t>∗</m:t>
                      </m:r>
                      <m:r>
                        <a:rPr lang="es-MX" i="1">
                          <a:latin typeface="Cambria Math" panose="02040503050406030204" pitchFamily="18" charset="0"/>
                        </a:rPr>
                        <m:t>𝑑</m:t>
                      </m:r>
                    </m:oMath>
                  </m:oMathPara>
                </a14:m>
                <a:endParaRPr lang="es-MX" dirty="0"/>
              </a:p>
              <a:p>
                <a:pPr marL="0" indent="0">
                  <a:buNone/>
                </a:pPr>
                <a:r>
                  <a:rPr lang="es-MX" dirty="0"/>
                  <a:t>Donde</a:t>
                </a:r>
                <a:r>
                  <a:rPr lang="es-MX" dirty="0" smtClean="0"/>
                  <a:t>:</a:t>
                </a:r>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𝑛</m:t>
                        </m:r>
                      </m:sub>
                    </m:sSub>
                  </m:oMath>
                </a14:m>
                <a:r>
                  <a:rPr lang="es-MX" dirty="0" smtClean="0"/>
                  <a:t> es el primer término en la posición </a:t>
                </a:r>
                <a:r>
                  <a:rPr lang="es-MX" i="1" dirty="0" smtClean="0"/>
                  <a:t>n</a:t>
                </a:r>
                <a:r>
                  <a:rPr lang="es-MX" dirty="0" smtClean="0"/>
                  <a:t>.</a:t>
                </a:r>
                <a:endParaRPr lang="es-MX" dirty="0"/>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oMath>
                </a14:m>
                <a:r>
                  <a:rPr lang="es-MX" dirty="0" smtClean="0"/>
                  <a:t> es el primer término de la progresión.</a:t>
                </a:r>
              </a:p>
              <a:p>
                <a:r>
                  <a:rPr lang="es-MX" i="1" dirty="0" smtClean="0"/>
                  <a:t>d</a:t>
                </a:r>
                <a:r>
                  <a:rPr lang="es-MX" dirty="0" smtClean="0"/>
                  <a:t> es la diferencia común.</a:t>
                </a:r>
              </a:p>
              <a:p>
                <a:r>
                  <a:rPr lang="es-MX" i="1" dirty="0" smtClean="0"/>
                  <a:t>n</a:t>
                </a:r>
                <a:r>
                  <a:rPr lang="es-MX" dirty="0" smtClean="0"/>
                  <a:t> es el número de términos</a:t>
                </a: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232" b="-3081"/>
                </a:stretch>
              </a:blipFill>
            </p:spPr>
            <p:txBody>
              <a:bodyPr/>
              <a:lstStyle/>
              <a:p>
                <a:r>
                  <a:rPr lang="es-MX">
                    <a:noFill/>
                  </a:rPr>
                  <a:t> </a:t>
                </a:r>
              </a:p>
            </p:txBody>
          </p:sp>
        </mc:Fallback>
      </mc:AlternateContent>
    </p:spTree>
    <p:extLst>
      <p:ext uri="{BB962C8B-B14F-4D97-AF65-F5344CB8AC3E}">
        <p14:creationId xmlns:p14="http://schemas.microsoft.com/office/powerpoint/2010/main" val="10632751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Suma de los primeros </a:t>
            </a:r>
            <a:r>
              <a:rPr lang="es-MX" i="1" dirty="0" smtClean="0"/>
              <a:t>n</a:t>
            </a:r>
            <a:r>
              <a:rPr lang="es-MX" dirty="0" smtClean="0"/>
              <a:t> términos</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La suma de los primeros </a:t>
                </a:r>
                <a:r>
                  <a:rPr lang="es-MX" i="1" dirty="0" smtClean="0"/>
                  <a:t>n</a:t>
                </a:r>
                <a:r>
                  <a:rPr lang="es-MX" dirty="0" smtClean="0"/>
                  <a:t> </a:t>
                </a:r>
                <a:r>
                  <a:rPr lang="es-MX" dirty="0"/>
                  <a:t>términos </a:t>
                </a:r>
                <a14:m>
                  <m:oMath xmlns:m="http://schemas.openxmlformats.org/officeDocument/2006/math">
                    <m:d>
                      <m:dPr>
                        <m:ctrlPr>
                          <a:rPr lang="es-MX" i="1" smtClean="0">
                            <a:latin typeface="Cambria Math" panose="02040503050406030204" pitchFamily="18" charset="0"/>
                          </a:rPr>
                        </m:ctrlPr>
                      </m:dPr>
                      <m:e>
                        <m:sSub>
                          <m:sSubPr>
                            <m:ctrlPr>
                              <a:rPr lang="es-MX" i="1" smtClean="0">
                                <a:latin typeface="Cambria Math" panose="02040503050406030204" pitchFamily="18" charset="0"/>
                              </a:rPr>
                            </m:ctrlPr>
                          </m:sSubPr>
                          <m:e>
                            <m:r>
                              <a:rPr lang="es-MX" b="0" i="1" smtClean="0">
                                <a:latin typeface="Cambria Math" panose="02040503050406030204" pitchFamily="18" charset="0"/>
                              </a:rPr>
                              <m:t>𝑆</m:t>
                            </m:r>
                          </m:e>
                          <m:sub>
                            <m:r>
                              <a:rPr lang="es-MX" b="0" i="1" smtClean="0">
                                <a:latin typeface="Cambria Math" panose="02040503050406030204" pitchFamily="18" charset="0"/>
                              </a:rPr>
                              <m:t>𝑛</m:t>
                            </m:r>
                          </m:sub>
                        </m:sSub>
                      </m:e>
                    </m:d>
                  </m:oMath>
                </a14:m>
                <a:r>
                  <a:rPr lang="es-MX" dirty="0" smtClean="0"/>
                  <a:t> </a:t>
                </a:r>
                <a:r>
                  <a:rPr lang="es-MX" dirty="0"/>
                  <a:t>de una progresión aritmética se puede calcular con la fórmula</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𝑆</m:t>
                          </m:r>
                        </m:e>
                        <m:sub>
                          <m:r>
                            <a:rPr lang="es-MX" b="0" i="1" smtClean="0">
                              <a:latin typeface="Cambria Math" panose="02040503050406030204" pitchFamily="18" charset="0"/>
                            </a:rPr>
                            <m:t>𝑛</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𝑛</m:t>
                          </m:r>
                        </m:num>
                        <m:den>
                          <m:r>
                            <a:rPr lang="es-MX" b="0" i="1" smtClean="0">
                              <a:latin typeface="Cambria Math" panose="02040503050406030204" pitchFamily="18" charset="0"/>
                            </a:rPr>
                            <m:t>2</m:t>
                          </m:r>
                        </m:den>
                      </m:f>
                      <m:r>
                        <a:rPr lang="es-MX" b="0" i="1" smtClean="0">
                          <a:latin typeface="Cambria Math" panose="02040503050406030204" pitchFamily="18" charset="0"/>
                        </a:rPr>
                        <m:t>∗</m:t>
                      </m:r>
                      <m:d>
                        <m:dPr>
                          <m:ctrlPr>
                            <a:rPr lang="es-MX" b="0" i="1" smtClean="0">
                              <a:latin typeface="Cambria Math" panose="02040503050406030204" pitchFamily="18" charset="0"/>
                            </a:rPr>
                          </m:ctrlPr>
                        </m:dPr>
                        <m:e>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𝑛</m:t>
                              </m:r>
                            </m:sub>
                          </m:sSub>
                        </m:e>
                      </m:d>
                    </m:oMath>
                  </m:oMathPara>
                </a14:m>
                <a:endParaRPr lang="es-MX" dirty="0" smtClean="0"/>
              </a:p>
              <a:p>
                <a:pPr marL="0" indent="0">
                  <a:buNone/>
                </a:pPr>
                <a:endParaRPr lang="es-MX" dirty="0" smtClean="0"/>
              </a:p>
              <a:p>
                <a:r>
                  <a:rPr lang="es-MX" dirty="0" smtClean="0"/>
                  <a:t>O también</a:t>
                </a:r>
              </a:p>
              <a:p>
                <a:endParaRPr lang="es-MX" dirty="0" smtClean="0"/>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𝑆</m:t>
                          </m:r>
                        </m:e>
                        <m:sub>
                          <m:r>
                            <a:rPr lang="es-MX" b="0" i="1" smtClean="0">
                              <a:latin typeface="Cambria Math" panose="02040503050406030204" pitchFamily="18" charset="0"/>
                            </a:rPr>
                            <m:t>𝑛</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𝑛</m:t>
                          </m:r>
                        </m:num>
                        <m:den>
                          <m:r>
                            <a:rPr lang="es-MX" b="0" i="1" smtClean="0">
                              <a:latin typeface="Cambria Math" panose="02040503050406030204" pitchFamily="18" charset="0"/>
                            </a:rPr>
                            <m:t>2</m:t>
                          </m:r>
                        </m:den>
                      </m:f>
                      <m:r>
                        <a:rPr lang="es-MX" b="0" i="1" smtClean="0">
                          <a:latin typeface="Cambria Math" panose="02040503050406030204" pitchFamily="18" charset="0"/>
                        </a:rPr>
                        <m:t>∗</m:t>
                      </m:r>
                      <m:d>
                        <m:dPr>
                          <m:ctrlPr>
                            <a:rPr lang="es-MX" b="0" i="1" smtClean="0">
                              <a:latin typeface="Cambria Math" panose="02040503050406030204" pitchFamily="18" charset="0"/>
                            </a:rPr>
                          </m:ctrlPr>
                        </m:dPr>
                        <m:e>
                          <m:sSub>
                            <m:sSubPr>
                              <m:ctrlPr>
                                <a:rPr lang="es-MX" b="0" i="1" smtClean="0">
                                  <a:latin typeface="Cambria Math" panose="02040503050406030204" pitchFamily="18" charset="0"/>
                                </a:rPr>
                              </m:ctrlPr>
                            </m:sSubPr>
                            <m:e>
                              <m:r>
                                <a:rPr lang="es-MX" b="0" i="1" smtClean="0">
                                  <a:latin typeface="Cambria Math" panose="02040503050406030204" pitchFamily="18" charset="0"/>
                                </a:rPr>
                                <m:t>2</m:t>
                              </m:r>
                              <m:r>
                                <a:rPr lang="es-MX" b="0" i="1" smtClean="0">
                                  <a:latin typeface="Cambria Math" panose="02040503050406030204" pitchFamily="18" charset="0"/>
                                </a:rPr>
                                <m:t>𝑎</m:t>
                              </m:r>
                            </m:e>
                            <m:sub>
                              <m:r>
                                <a:rPr lang="es-MX" b="0" i="1" smtClean="0">
                                  <a:latin typeface="Cambria Math" panose="02040503050406030204" pitchFamily="18" charset="0"/>
                                </a:rPr>
                                <m:t>1</m:t>
                              </m:r>
                            </m:sub>
                          </m:sSub>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𝑛</m:t>
                              </m:r>
                              <m:r>
                                <a:rPr lang="es-MX" b="0" i="1" smtClean="0">
                                  <a:latin typeface="Cambria Math" panose="02040503050406030204" pitchFamily="18" charset="0"/>
                                </a:rPr>
                                <m:t>−1</m:t>
                              </m:r>
                            </m:e>
                          </m:d>
                          <m:r>
                            <a:rPr lang="es-MX" b="0" i="1" smtClean="0">
                              <a:latin typeface="Cambria Math" panose="02040503050406030204" pitchFamily="18" charset="0"/>
                            </a:rPr>
                            <m:t>∗</m:t>
                          </m:r>
                          <m:r>
                            <a:rPr lang="es-MX" b="0" i="1" smtClean="0">
                              <a:latin typeface="Cambria Math" panose="02040503050406030204" pitchFamily="18" charset="0"/>
                            </a:rPr>
                            <m:t>𝑑</m:t>
                          </m:r>
                        </m:e>
                      </m:d>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20401204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Consideremos la secuencia 2,5,8,11,14,…</a:t>
                </a:r>
              </a:p>
              <a:p>
                <a:pPr lvl="1"/>
                <a:r>
                  <a:rPr lang="es-MX" dirty="0" smtClean="0"/>
                  <a:t>El primer término es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r>
                      <a:rPr lang="es-MX" b="0" i="1" smtClean="0">
                        <a:latin typeface="Cambria Math" panose="02040503050406030204" pitchFamily="18" charset="0"/>
                      </a:rPr>
                      <m:t>=2</m:t>
                    </m:r>
                  </m:oMath>
                </a14:m>
                <a:r>
                  <a:rPr lang="es-MX" dirty="0" smtClean="0"/>
                  <a:t>.</a:t>
                </a:r>
              </a:p>
              <a:p>
                <a:pPr lvl="1"/>
                <a:r>
                  <a:rPr lang="es-MX" dirty="0" smtClean="0"/>
                  <a:t>La diferencia común es </a:t>
                </a:r>
                <a14:m>
                  <m:oMath xmlns:m="http://schemas.openxmlformats.org/officeDocument/2006/math">
                    <m:r>
                      <a:rPr lang="es-MX" b="0" i="1" smtClean="0">
                        <a:latin typeface="Cambria Math" panose="02040503050406030204" pitchFamily="18" charset="0"/>
                      </a:rPr>
                      <m:t>𝑑</m:t>
                    </m:r>
                    <m:r>
                      <a:rPr lang="es-MX" b="0" i="1" smtClean="0">
                        <a:latin typeface="Cambria Math" panose="02040503050406030204" pitchFamily="18" charset="0"/>
                      </a:rPr>
                      <m:t>=3</m:t>
                    </m:r>
                  </m:oMath>
                </a14:m>
                <a:r>
                  <a:rPr lang="es-MX" dirty="0" smtClean="0"/>
                  <a:t>.</a:t>
                </a:r>
              </a:p>
              <a:p>
                <a:r>
                  <a:rPr lang="es-MX" dirty="0"/>
                  <a:t>Si queremos encontrar el término en la posición </a:t>
                </a:r>
                <a:r>
                  <a:rPr lang="es-MX" dirty="0" smtClean="0"/>
                  <a:t>n=6:</a:t>
                </a:r>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6</m:t>
                          </m:r>
                        </m:sub>
                      </m:sSub>
                      <m:r>
                        <a:rPr lang="es-MX" b="0" i="1" smtClean="0">
                          <a:latin typeface="Cambria Math" panose="02040503050406030204" pitchFamily="18" charset="0"/>
                        </a:rPr>
                        <m:t>=2+</m:t>
                      </m:r>
                      <m:d>
                        <m:dPr>
                          <m:ctrlPr>
                            <a:rPr lang="es-MX" b="0" i="1" smtClean="0">
                              <a:latin typeface="Cambria Math" panose="02040503050406030204" pitchFamily="18" charset="0"/>
                            </a:rPr>
                          </m:ctrlPr>
                        </m:dPr>
                        <m:e>
                          <m:r>
                            <a:rPr lang="es-MX" b="0" i="1" smtClean="0">
                              <a:latin typeface="Cambria Math" panose="02040503050406030204" pitchFamily="18" charset="0"/>
                            </a:rPr>
                            <m:t>6−1</m:t>
                          </m:r>
                        </m:e>
                      </m:d>
                      <m:r>
                        <a:rPr lang="es-MX" b="0" i="1" smtClean="0">
                          <a:latin typeface="Cambria Math" panose="02040503050406030204" pitchFamily="18" charset="0"/>
                        </a:rPr>
                        <m:t>∗3=2+15=17</m:t>
                      </m:r>
                    </m:oMath>
                  </m:oMathPara>
                </a14:m>
                <a:endParaRPr lang="es-MX" dirty="0" smtClean="0"/>
              </a:p>
              <a:p>
                <a:r>
                  <a:rPr lang="es-MX" dirty="0"/>
                  <a:t>La suma de los primeros 6 términos sería</a:t>
                </a:r>
                <a:r>
                  <a:rPr lang="es-MX" dirty="0" smtClean="0"/>
                  <a:t>:</a:t>
                </a:r>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𝑆</m:t>
                          </m:r>
                        </m:e>
                        <m:sub>
                          <m:r>
                            <a:rPr lang="es-MX" b="0" i="1" smtClean="0">
                              <a:latin typeface="Cambria Math" panose="02040503050406030204" pitchFamily="18" charset="0"/>
                            </a:rPr>
                            <m:t>6</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6</m:t>
                          </m:r>
                        </m:num>
                        <m:den>
                          <m:r>
                            <a:rPr lang="es-MX" b="0" i="1" smtClean="0">
                              <a:latin typeface="Cambria Math" panose="02040503050406030204" pitchFamily="18" charset="0"/>
                            </a:rPr>
                            <m:t>2</m:t>
                          </m:r>
                        </m:den>
                      </m:f>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2+17</m:t>
                          </m:r>
                        </m:e>
                      </m:d>
                      <m:r>
                        <a:rPr lang="es-MX" b="0" i="1" smtClean="0">
                          <a:latin typeface="Cambria Math" panose="02040503050406030204" pitchFamily="18" charset="0"/>
                        </a:rPr>
                        <m:t>=3∗19=57</m:t>
                      </m:r>
                    </m:oMath>
                  </m:oMathPara>
                </a14:m>
                <a:endParaRPr lang="es-MX"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256369664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2. Progresión Geométrica (PG)</a:t>
            </a:r>
          </a:p>
        </p:txBody>
      </p:sp>
      <p:sp>
        <p:nvSpPr>
          <p:cNvPr id="3" name="Marcador de contenido 2"/>
          <p:cNvSpPr>
            <a:spLocks noGrp="1"/>
          </p:cNvSpPr>
          <p:nvPr>
            <p:ph idx="1"/>
          </p:nvPr>
        </p:nvSpPr>
        <p:spPr/>
        <p:txBody>
          <a:bodyPr/>
          <a:lstStyle/>
          <a:p>
            <a:pPr algn="just"/>
            <a:r>
              <a:rPr lang="es-MX" dirty="0"/>
              <a:t>Una </a:t>
            </a:r>
            <a:r>
              <a:rPr lang="es-MX" b="1" dirty="0"/>
              <a:t>progresión geométrica (PG)</a:t>
            </a:r>
            <a:r>
              <a:rPr lang="es-MX" dirty="0"/>
              <a:t> es una secuencia en la que cada término, excepto el primero, se obtiene multiplicando el término anterior por una constante llamada </a:t>
            </a:r>
            <a:r>
              <a:rPr lang="es-MX" b="1" dirty="0"/>
              <a:t>razón geométrica</a:t>
            </a:r>
            <a:r>
              <a:rPr lang="es-MX" dirty="0"/>
              <a:t> </a:t>
            </a:r>
            <a:r>
              <a:rPr lang="es-MX" dirty="0" smtClean="0"/>
              <a:t>(</a:t>
            </a:r>
            <a:r>
              <a:rPr lang="es-MX" i="1" dirty="0" smtClean="0"/>
              <a:t>r</a:t>
            </a:r>
            <a:r>
              <a:rPr lang="es-MX" dirty="0"/>
              <a:t>).</a:t>
            </a:r>
          </a:p>
        </p:txBody>
      </p:sp>
    </p:spTree>
    <p:extLst>
      <p:ext uri="{BB962C8B-B14F-4D97-AF65-F5344CB8AC3E}">
        <p14:creationId xmlns:p14="http://schemas.microsoft.com/office/powerpoint/2010/main" val="89670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solidFill>
                  <a:schemeClr val="bg1"/>
                </a:solidFill>
              </a:rPr>
              <a:t>Curso Propedéutico - Matemáticas</a:t>
            </a:r>
            <a:endParaRPr lang="es-MX" dirty="0">
              <a:solidFill>
                <a:schemeClr val="bg1"/>
              </a:solidFill>
            </a:endParaRPr>
          </a:p>
        </p:txBody>
      </p:sp>
      <p:sp>
        <p:nvSpPr>
          <p:cNvPr id="3" name="Subtítulo 2"/>
          <p:cNvSpPr>
            <a:spLocks noGrp="1"/>
          </p:cNvSpPr>
          <p:nvPr>
            <p:ph type="subTitle" idx="1"/>
          </p:nvPr>
        </p:nvSpPr>
        <p:spPr/>
        <p:txBody>
          <a:bodyPr/>
          <a:lstStyle/>
          <a:p>
            <a:pPr algn="r"/>
            <a:r>
              <a:rPr lang="es-MX" dirty="0" smtClean="0">
                <a:solidFill>
                  <a:schemeClr val="bg1"/>
                </a:solidFill>
              </a:rPr>
              <a:t>L.I. Erick González Barragán</a:t>
            </a:r>
          </a:p>
          <a:p>
            <a:pPr algn="r"/>
            <a:r>
              <a:rPr lang="es-MX" dirty="0">
                <a:solidFill>
                  <a:schemeClr val="bg1"/>
                </a:solidFill>
              </a:rPr>
              <a:t>e</a:t>
            </a:r>
            <a:r>
              <a:rPr lang="es-MX" dirty="0" smtClean="0">
                <a:solidFill>
                  <a:schemeClr val="bg1"/>
                </a:solidFill>
              </a:rPr>
              <a:t>rick.gonzalez@uaq.edu.mx</a:t>
            </a:r>
            <a:endParaRPr lang="es-MX" dirty="0">
              <a:solidFill>
                <a:schemeClr val="bg1"/>
              </a:solidFill>
            </a:endParaRPr>
          </a:p>
        </p:txBody>
      </p:sp>
    </p:spTree>
    <p:extLst>
      <p:ext uri="{BB962C8B-B14F-4D97-AF65-F5344CB8AC3E}">
        <p14:creationId xmlns:p14="http://schemas.microsoft.com/office/powerpoint/2010/main" val="79838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TERMINOS </a:t>
            </a:r>
            <a:r>
              <a:rPr lang="es-MX" dirty="0" smtClean="0"/>
              <a:t>SEMEJANTES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lgn="just"/>
                <a:r>
                  <a:rPr lang="es-MX" sz="2800" dirty="0" smtClean="0"/>
                  <a:t>Dos o más términos son semejantes cuando </a:t>
                </a:r>
                <a:r>
                  <a:rPr lang="es-MX" sz="2800" b="1" dirty="0" smtClean="0">
                    <a:solidFill>
                      <a:srgbClr val="FF0000"/>
                    </a:solidFill>
                  </a:rPr>
                  <a:t>tienen la misma parte literal</a:t>
                </a:r>
                <a:r>
                  <a:rPr lang="es-MX" sz="2800" dirty="0" smtClean="0"/>
                  <a:t>, o sea,  cuando tienen </a:t>
                </a:r>
                <a:r>
                  <a:rPr lang="es-MX" sz="2800" b="1" dirty="0" smtClean="0">
                    <a:solidFill>
                      <a:srgbClr val="FF0000"/>
                    </a:solidFill>
                  </a:rPr>
                  <a:t>iguales letras afectadas de iguales exponentes</a:t>
                </a:r>
                <a:r>
                  <a:rPr lang="es-MX" sz="2800" dirty="0" smtClean="0"/>
                  <a:t>.</a:t>
                </a:r>
              </a:p>
              <a:p>
                <a:pPr algn="just"/>
                <a:endParaRPr lang="es-MX" sz="2800" dirty="0" smtClean="0"/>
              </a:p>
              <a:p>
                <a:pPr marL="0" indent="0" algn="ctr">
                  <a:buNone/>
                </a:pPr>
                <a14:m>
                  <m:oMathPara xmlns:m="http://schemas.openxmlformats.org/officeDocument/2006/math">
                    <m:oMathParaPr>
                      <m:jc m:val="centerGroup"/>
                    </m:oMathParaPr>
                    <m:oMath xmlns:m="http://schemas.openxmlformats.org/officeDocument/2006/math">
                      <m:r>
                        <a:rPr lang="es-MX" sz="4400" b="1" i="1">
                          <a:solidFill>
                            <a:srgbClr val="FF0000"/>
                          </a:solidFill>
                          <a:latin typeface="Cambria Math"/>
                        </a:rPr>
                        <m:t>𝟐</m:t>
                      </m:r>
                      <m:r>
                        <a:rPr lang="es-MX" sz="4400" b="1" i="1">
                          <a:solidFill>
                            <a:srgbClr val="FF0000"/>
                          </a:solidFill>
                          <a:latin typeface="Cambria Math"/>
                        </a:rPr>
                        <m:t>𝒂</m:t>
                      </m:r>
                      <m:r>
                        <a:rPr lang="es-MX" sz="4400" b="1" i="1">
                          <a:solidFill>
                            <a:srgbClr val="FF0000"/>
                          </a:solidFill>
                          <a:latin typeface="Cambria Math"/>
                        </a:rPr>
                        <m:t> </m:t>
                      </m:r>
                      <m:r>
                        <a:rPr lang="es-MX" sz="4400" b="1" i="1">
                          <a:solidFill>
                            <a:srgbClr val="FF0000"/>
                          </a:solidFill>
                          <a:latin typeface="Cambria Math"/>
                        </a:rPr>
                        <m:t>𝒚</m:t>
                      </m:r>
                      <m:r>
                        <a:rPr lang="es-MX" sz="4400" b="1" i="1">
                          <a:solidFill>
                            <a:srgbClr val="FF0000"/>
                          </a:solidFill>
                          <a:latin typeface="Cambria Math"/>
                        </a:rPr>
                        <m:t> </m:t>
                      </m:r>
                      <m:r>
                        <a:rPr lang="es-MX" sz="4400" b="1" i="1">
                          <a:solidFill>
                            <a:srgbClr val="FF0000"/>
                          </a:solidFill>
                          <a:latin typeface="Cambria Math"/>
                        </a:rPr>
                        <m:t>𝒂</m:t>
                      </m:r>
                      <m:r>
                        <a:rPr lang="es-MX" sz="4400" b="1" i="1">
                          <a:solidFill>
                            <a:srgbClr val="FF0000"/>
                          </a:solidFill>
                          <a:latin typeface="Cambria Math"/>
                        </a:rPr>
                        <m:t>;−</m:t>
                      </m:r>
                      <m:r>
                        <a:rPr lang="es-MX" sz="4400" b="1" i="1">
                          <a:solidFill>
                            <a:srgbClr val="FF0000"/>
                          </a:solidFill>
                          <a:latin typeface="Cambria Math"/>
                        </a:rPr>
                        <m:t>𝟐</m:t>
                      </m:r>
                      <m:r>
                        <a:rPr lang="es-MX" sz="4400" b="1" i="1">
                          <a:solidFill>
                            <a:srgbClr val="FF0000"/>
                          </a:solidFill>
                          <a:latin typeface="Cambria Math"/>
                        </a:rPr>
                        <m:t>𝒃</m:t>
                      </m:r>
                      <m:r>
                        <a:rPr lang="es-MX" sz="4400" b="1" i="1">
                          <a:solidFill>
                            <a:srgbClr val="FF0000"/>
                          </a:solidFill>
                          <a:latin typeface="Cambria Math"/>
                        </a:rPr>
                        <m:t> </m:t>
                      </m:r>
                      <m:r>
                        <a:rPr lang="es-MX" sz="4400" b="1" i="1">
                          <a:solidFill>
                            <a:srgbClr val="FF0000"/>
                          </a:solidFill>
                          <a:latin typeface="Cambria Math"/>
                        </a:rPr>
                        <m:t>𝒚</m:t>
                      </m:r>
                      <m:r>
                        <a:rPr lang="es-MX" sz="4400" b="1" i="1">
                          <a:solidFill>
                            <a:srgbClr val="FF0000"/>
                          </a:solidFill>
                          <a:latin typeface="Cambria Math"/>
                        </a:rPr>
                        <m:t> </m:t>
                      </m:r>
                      <m:r>
                        <a:rPr lang="es-MX" sz="4400" b="1" i="1">
                          <a:solidFill>
                            <a:srgbClr val="FF0000"/>
                          </a:solidFill>
                          <a:latin typeface="Cambria Math"/>
                        </a:rPr>
                        <m:t>𝟖</m:t>
                      </m:r>
                      <m:r>
                        <a:rPr lang="es-MX" sz="4400" b="1" i="1">
                          <a:solidFill>
                            <a:srgbClr val="FF0000"/>
                          </a:solidFill>
                          <a:latin typeface="Cambria Math"/>
                        </a:rPr>
                        <m:t>𝒃</m:t>
                      </m:r>
                      <m:r>
                        <a:rPr lang="es-MX" sz="4400" b="1" i="1">
                          <a:solidFill>
                            <a:srgbClr val="FF0000"/>
                          </a:solidFill>
                          <a:latin typeface="Cambria Math"/>
                        </a:rPr>
                        <m:t>;−</m:t>
                      </m:r>
                      <m:sSup>
                        <m:sSupPr>
                          <m:ctrlPr>
                            <a:rPr lang="es-MX" sz="4400" b="1" i="1">
                              <a:solidFill>
                                <a:srgbClr val="FF0000"/>
                              </a:solidFill>
                              <a:latin typeface="Cambria Math" panose="02040503050406030204" pitchFamily="18" charset="0"/>
                            </a:rPr>
                          </m:ctrlPr>
                        </m:sSupPr>
                        <m:e>
                          <m:r>
                            <a:rPr lang="es-MX" sz="4400" b="1" i="1">
                              <a:solidFill>
                                <a:srgbClr val="FF0000"/>
                              </a:solidFill>
                              <a:latin typeface="Cambria Math"/>
                            </a:rPr>
                            <m:t>𝟓</m:t>
                          </m:r>
                          <m:r>
                            <a:rPr lang="es-MX" sz="4400" b="1" i="1">
                              <a:solidFill>
                                <a:srgbClr val="FF0000"/>
                              </a:solidFill>
                              <a:latin typeface="Cambria Math"/>
                            </a:rPr>
                            <m:t>𝒂</m:t>
                          </m:r>
                        </m:e>
                        <m:sup>
                          <m:r>
                            <a:rPr lang="es-MX" sz="4400" b="1" i="1">
                              <a:solidFill>
                                <a:srgbClr val="FF0000"/>
                              </a:solidFill>
                              <a:latin typeface="Cambria Math"/>
                            </a:rPr>
                            <m:t>𝟑</m:t>
                          </m:r>
                        </m:sup>
                      </m:sSup>
                      <m:sSup>
                        <m:sSupPr>
                          <m:ctrlPr>
                            <a:rPr lang="es-MX" sz="4400" b="1" i="1">
                              <a:solidFill>
                                <a:srgbClr val="FF0000"/>
                              </a:solidFill>
                              <a:latin typeface="Cambria Math" panose="02040503050406030204" pitchFamily="18" charset="0"/>
                            </a:rPr>
                          </m:ctrlPr>
                        </m:sSupPr>
                        <m:e>
                          <m:r>
                            <a:rPr lang="es-MX" sz="4400" b="1" i="1">
                              <a:solidFill>
                                <a:srgbClr val="FF0000"/>
                              </a:solidFill>
                              <a:latin typeface="Cambria Math"/>
                            </a:rPr>
                            <m:t>𝒃</m:t>
                          </m:r>
                        </m:e>
                        <m:sup>
                          <m:r>
                            <a:rPr lang="es-MX" sz="4400" b="1" i="1">
                              <a:solidFill>
                                <a:srgbClr val="FF0000"/>
                              </a:solidFill>
                              <a:latin typeface="Cambria Math"/>
                            </a:rPr>
                            <m:t>𝟐</m:t>
                          </m:r>
                        </m:sup>
                      </m:sSup>
                      <m:r>
                        <a:rPr lang="es-MX" sz="4400" b="1" i="1">
                          <a:solidFill>
                            <a:srgbClr val="FF0000"/>
                          </a:solidFill>
                          <a:latin typeface="Cambria Math"/>
                        </a:rPr>
                        <m:t> </m:t>
                      </m:r>
                      <m:r>
                        <a:rPr lang="es-MX" sz="4400" b="1" i="1">
                          <a:solidFill>
                            <a:srgbClr val="FF0000"/>
                          </a:solidFill>
                          <a:latin typeface="Cambria Math"/>
                        </a:rPr>
                        <m:t>𝒚</m:t>
                      </m:r>
                      <m:r>
                        <a:rPr lang="es-MX" sz="4400" b="1" i="1">
                          <a:solidFill>
                            <a:srgbClr val="FF0000"/>
                          </a:solidFill>
                          <a:latin typeface="Cambria Math"/>
                        </a:rPr>
                        <m:t> </m:t>
                      </m:r>
                      <m:sSup>
                        <m:sSupPr>
                          <m:ctrlPr>
                            <a:rPr lang="es-MX" sz="4400" b="1" i="1">
                              <a:solidFill>
                                <a:srgbClr val="FF0000"/>
                              </a:solidFill>
                              <a:latin typeface="Cambria Math" panose="02040503050406030204" pitchFamily="18" charset="0"/>
                            </a:rPr>
                          </m:ctrlPr>
                        </m:sSupPr>
                        <m:e>
                          <m:r>
                            <a:rPr lang="es-MX" sz="4400" b="1" i="1">
                              <a:solidFill>
                                <a:srgbClr val="FF0000"/>
                              </a:solidFill>
                              <a:latin typeface="Cambria Math"/>
                            </a:rPr>
                            <m:t>𝟖</m:t>
                          </m:r>
                          <m:r>
                            <a:rPr lang="es-MX" sz="4400" b="1" i="1">
                              <a:solidFill>
                                <a:srgbClr val="FF0000"/>
                              </a:solidFill>
                              <a:latin typeface="Cambria Math"/>
                            </a:rPr>
                            <m:t>𝒂</m:t>
                          </m:r>
                        </m:e>
                        <m:sup>
                          <m:r>
                            <a:rPr lang="es-MX" sz="4400" b="1" i="1">
                              <a:solidFill>
                                <a:srgbClr val="FF0000"/>
                              </a:solidFill>
                              <a:latin typeface="Cambria Math"/>
                            </a:rPr>
                            <m:t>𝟐</m:t>
                          </m:r>
                        </m:sup>
                      </m:sSup>
                      <m:sSup>
                        <m:sSupPr>
                          <m:ctrlPr>
                            <a:rPr lang="es-MX" sz="4400" b="1" i="1">
                              <a:solidFill>
                                <a:srgbClr val="FF0000"/>
                              </a:solidFill>
                              <a:latin typeface="Cambria Math" panose="02040503050406030204" pitchFamily="18" charset="0"/>
                            </a:rPr>
                          </m:ctrlPr>
                        </m:sSupPr>
                        <m:e>
                          <m:r>
                            <a:rPr lang="es-MX" sz="4400" b="1" i="1">
                              <a:solidFill>
                                <a:srgbClr val="FF0000"/>
                              </a:solidFill>
                              <a:latin typeface="Cambria Math"/>
                            </a:rPr>
                            <m:t>𝒃</m:t>
                          </m:r>
                        </m:e>
                        <m:sup>
                          <m:r>
                            <a:rPr lang="es-MX" sz="4400" b="1" i="1">
                              <a:solidFill>
                                <a:srgbClr val="FF0000"/>
                              </a:solidFill>
                              <a:latin typeface="Cambria Math"/>
                            </a:rPr>
                            <m:t>𝟐</m:t>
                          </m:r>
                        </m:sup>
                      </m:sSup>
                      <m:r>
                        <a:rPr lang="es-MX" sz="4400" b="1" i="1">
                          <a:solidFill>
                            <a:srgbClr val="FF0000"/>
                          </a:solidFill>
                          <a:latin typeface="Cambria Math"/>
                        </a:rPr>
                        <m:t>;</m:t>
                      </m:r>
                    </m:oMath>
                  </m:oMathPara>
                </a14:m>
                <a:endParaRPr lang="es-MX" sz="4400" b="1" dirty="0">
                  <a:solidFill>
                    <a:srgbClr val="FF0000"/>
                  </a:solidFill>
                </a:endParaRPr>
              </a:p>
              <a:p>
                <a:pPr marL="0" indent="0" algn="ctr">
                  <a:buNone/>
                </a:pPr>
                <a:endParaRPr lang="es-MX" sz="4400" b="1" i="1" dirty="0">
                  <a:solidFill>
                    <a:srgbClr val="FF0000"/>
                  </a:solidFill>
                  <a:latin typeface="Cambria Math"/>
                </a:endParaRPr>
              </a:p>
              <a:p>
                <a:pPr marL="0" indent="0" algn="ctr">
                  <a:buNone/>
                </a:pPr>
                <a14:m>
                  <m:oMathPara xmlns:m="http://schemas.openxmlformats.org/officeDocument/2006/math">
                    <m:oMathParaPr>
                      <m:jc m:val="centerGroup"/>
                    </m:oMathParaPr>
                    <m:oMath xmlns:m="http://schemas.openxmlformats.org/officeDocument/2006/math">
                      <m:sSup>
                        <m:sSupPr>
                          <m:ctrlPr>
                            <a:rPr lang="es-MX" sz="4400" b="1" i="1">
                              <a:solidFill>
                                <a:srgbClr val="FF0000"/>
                              </a:solidFill>
                              <a:latin typeface="Cambria Math" panose="02040503050406030204" pitchFamily="18" charset="0"/>
                            </a:rPr>
                          </m:ctrlPr>
                        </m:sSupPr>
                        <m:e>
                          <m:r>
                            <a:rPr lang="es-MX" sz="4400" b="1" i="1">
                              <a:solidFill>
                                <a:srgbClr val="FF0000"/>
                              </a:solidFill>
                              <a:latin typeface="Cambria Math"/>
                            </a:rPr>
                            <m:t>𝒙</m:t>
                          </m:r>
                        </m:e>
                        <m:sup>
                          <m:r>
                            <a:rPr lang="es-MX" sz="4400" b="1" i="1">
                              <a:solidFill>
                                <a:srgbClr val="FF0000"/>
                              </a:solidFill>
                              <a:latin typeface="Cambria Math"/>
                            </a:rPr>
                            <m:t>𝒎</m:t>
                          </m:r>
                          <m:r>
                            <a:rPr lang="es-MX" sz="4400" b="1" i="1">
                              <a:solidFill>
                                <a:srgbClr val="FF0000"/>
                              </a:solidFill>
                              <a:latin typeface="Cambria Math"/>
                            </a:rPr>
                            <m:t>+</m:t>
                          </m:r>
                          <m:r>
                            <a:rPr lang="es-MX" sz="4400" b="1" i="1">
                              <a:solidFill>
                                <a:srgbClr val="FF0000"/>
                              </a:solidFill>
                              <a:latin typeface="Cambria Math"/>
                            </a:rPr>
                            <m:t>𝟏</m:t>
                          </m:r>
                        </m:sup>
                      </m:sSup>
                      <m:r>
                        <a:rPr lang="es-MX" sz="4400" b="1" i="1">
                          <a:solidFill>
                            <a:srgbClr val="FF0000"/>
                          </a:solidFill>
                          <a:latin typeface="Cambria Math"/>
                        </a:rPr>
                        <m:t> </m:t>
                      </m:r>
                      <m:r>
                        <a:rPr lang="es-MX" sz="4400" b="1" i="1">
                          <a:solidFill>
                            <a:srgbClr val="FF0000"/>
                          </a:solidFill>
                          <a:latin typeface="Cambria Math"/>
                        </a:rPr>
                        <m:t>𝒚</m:t>
                      </m:r>
                      <m:r>
                        <a:rPr lang="es-MX" sz="4400" b="1" i="1">
                          <a:solidFill>
                            <a:srgbClr val="FF0000"/>
                          </a:solidFill>
                          <a:latin typeface="Cambria Math"/>
                        </a:rPr>
                        <m:t> </m:t>
                      </m:r>
                      <m:sSup>
                        <m:sSupPr>
                          <m:ctrlPr>
                            <a:rPr lang="es-MX" sz="4400" b="1" i="1">
                              <a:solidFill>
                                <a:srgbClr val="FF0000"/>
                              </a:solidFill>
                              <a:latin typeface="Cambria Math" panose="02040503050406030204" pitchFamily="18" charset="0"/>
                            </a:rPr>
                          </m:ctrlPr>
                        </m:sSupPr>
                        <m:e>
                          <m:r>
                            <a:rPr lang="es-MX" sz="4400" b="1" i="1">
                              <a:solidFill>
                                <a:srgbClr val="FF0000"/>
                              </a:solidFill>
                              <a:latin typeface="Cambria Math"/>
                            </a:rPr>
                            <m:t>𝟑</m:t>
                          </m:r>
                          <m:r>
                            <a:rPr lang="es-MX" sz="4400" b="1" i="1">
                              <a:solidFill>
                                <a:srgbClr val="FF0000"/>
                              </a:solidFill>
                              <a:latin typeface="Cambria Math"/>
                            </a:rPr>
                            <m:t>𝒙</m:t>
                          </m:r>
                        </m:e>
                        <m:sup>
                          <m:r>
                            <a:rPr lang="es-MX" sz="4400" b="1" i="1">
                              <a:solidFill>
                                <a:srgbClr val="FF0000"/>
                              </a:solidFill>
                              <a:latin typeface="Cambria Math"/>
                            </a:rPr>
                            <m:t>𝒎</m:t>
                          </m:r>
                          <m:r>
                            <a:rPr lang="es-MX" sz="4400" b="1" i="1">
                              <a:solidFill>
                                <a:srgbClr val="FF0000"/>
                              </a:solidFill>
                              <a:latin typeface="Cambria Math"/>
                            </a:rPr>
                            <m:t>+</m:t>
                          </m:r>
                          <m:r>
                            <a:rPr lang="es-MX" sz="4400" b="1" i="1">
                              <a:solidFill>
                                <a:srgbClr val="FF0000"/>
                              </a:solidFill>
                              <a:latin typeface="Cambria Math"/>
                            </a:rPr>
                            <m:t>𝟏</m:t>
                          </m:r>
                        </m:sup>
                      </m:sSup>
                    </m:oMath>
                  </m:oMathPara>
                </a14:m>
                <a:endParaRPr lang="es-MX" sz="2800" b="1" dirty="0" smtClean="0"/>
              </a:p>
              <a:p>
                <a:endParaRPr lang="es-MX" sz="28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848" t="-2707" r="-1212"/>
                </a:stretch>
              </a:blipFill>
            </p:spPr>
            <p:txBody>
              <a:bodyPr/>
              <a:lstStyle/>
              <a:p>
                <a:r>
                  <a:rPr lang="es-MX">
                    <a:noFill/>
                  </a:rPr>
                  <a:t> </a:t>
                </a:r>
              </a:p>
            </p:txBody>
          </p:sp>
        </mc:Fallback>
      </mc:AlternateContent>
      <p:sp>
        <p:nvSpPr>
          <p:cNvPr id="4" name="Llamada de nube 3"/>
          <p:cNvSpPr/>
          <p:nvPr/>
        </p:nvSpPr>
        <p:spPr>
          <a:xfrm>
            <a:off x="9226560" y="4543110"/>
            <a:ext cx="2160105" cy="1656522"/>
          </a:xfrm>
          <a:prstGeom prst="cloudCallout">
            <a:avLst>
              <a:gd name="adj1" fmla="val -76661"/>
              <a:gd name="adj2" fmla="val -5030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Éstos no son ´Términos Semejantes</a:t>
            </a:r>
            <a:endParaRPr lang="es-MX" dirty="0">
              <a:solidFill>
                <a:srgbClr val="FF0000"/>
              </a:solidFill>
            </a:endParaRPr>
          </a:p>
        </p:txBody>
      </p:sp>
      <p:cxnSp>
        <p:nvCxnSpPr>
          <p:cNvPr id="11" name="Conector recto de flecha 10"/>
          <p:cNvCxnSpPr/>
          <p:nvPr/>
        </p:nvCxnSpPr>
        <p:spPr>
          <a:xfrm flipH="1">
            <a:off x="7540487" y="3352800"/>
            <a:ext cx="1166191" cy="410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8706678" y="3352800"/>
            <a:ext cx="627689" cy="410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13115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b="1" dirty="0" smtClean="0"/>
                  <a:t>Fórmula del término general:</a:t>
                </a:r>
              </a:p>
              <a:p>
                <a:pPr marL="0" indent="0">
                  <a:buNone/>
                </a:pPr>
                <a:r>
                  <a:rPr lang="es-MX" dirty="0"/>
                  <a:t>El término </a:t>
                </a:r>
                <a:r>
                  <a:rPr lang="es-MX" i="1" dirty="0" smtClean="0"/>
                  <a:t>n-</a:t>
                </a:r>
                <a:r>
                  <a:rPr lang="es-MX" i="1" dirty="0" err="1" smtClean="0"/>
                  <a:t>ésimo</a:t>
                </a:r>
                <a:r>
                  <a:rPr lang="es-MX" dirty="0" smtClean="0"/>
                  <a:t> </a:t>
                </a:r>
                <a14:m>
                  <m:oMath xmlns:m="http://schemas.openxmlformats.org/officeDocument/2006/math">
                    <m:d>
                      <m:dPr>
                        <m:ctrlPr>
                          <a:rPr lang="es-MX" i="1" smtClean="0">
                            <a:latin typeface="Cambria Math" panose="02040503050406030204" pitchFamily="18" charset="0"/>
                          </a:rPr>
                        </m:ctrlPr>
                      </m:dPr>
                      <m:e>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𝑛</m:t>
                            </m:r>
                          </m:sub>
                        </m:sSub>
                      </m:e>
                    </m:d>
                  </m:oMath>
                </a14:m>
                <a:r>
                  <a:rPr lang="es-MX" dirty="0" smtClean="0"/>
                  <a:t> </a:t>
                </a:r>
                <a:r>
                  <a:rPr lang="es-MX" dirty="0"/>
                  <a:t>de una progresión geométrica se calcula con la fórmula</a:t>
                </a:r>
                <a:r>
                  <a:rPr lang="es-MX" dirty="0" smtClean="0"/>
                  <a:t>:</a:t>
                </a:r>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𝑛</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𝑟</m:t>
                          </m:r>
                        </m:e>
                        <m:sup>
                          <m:r>
                            <a:rPr lang="es-MX" b="0" i="1" smtClean="0">
                              <a:latin typeface="Cambria Math" panose="02040503050406030204" pitchFamily="18" charset="0"/>
                            </a:rPr>
                            <m:t>𝑛</m:t>
                          </m:r>
                          <m:r>
                            <a:rPr lang="es-MX" b="0" i="1" smtClean="0">
                              <a:latin typeface="Cambria Math" panose="02040503050406030204" pitchFamily="18" charset="0"/>
                            </a:rPr>
                            <m:t>−1</m:t>
                          </m:r>
                        </m:sup>
                      </m:sSup>
                    </m:oMath>
                  </m:oMathPara>
                </a14:m>
                <a:endParaRPr lang="es-MX" dirty="0" smtClean="0"/>
              </a:p>
              <a:p>
                <a:pPr marL="0" indent="0">
                  <a:buNone/>
                </a:pPr>
                <a:r>
                  <a:rPr lang="es-MX" dirty="0" smtClean="0"/>
                  <a:t>Donde:</a:t>
                </a:r>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𝑛</m:t>
                        </m:r>
                      </m:sub>
                    </m:sSub>
                  </m:oMath>
                </a14:m>
                <a:r>
                  <a:rPr lang="es-MX" dirty="0" smtClean="0"/>
                  <a:t> es el término en la posición </a:t>
                </a:r>
                <a:r>
                  <a:rPr lang="es-MX" i="1" dirty="0" smtClean="0"/>
                  <a:t>n</a:t>
                </a:r>
                <a:r>
                  <a:rPr lang="es-MX" dirty="0" smtClean="0"/>
                  <a:t>.</a:t>
                </a:r>
              </a:p>
              <a:p>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oMath>
                </a14:m>
                <a:r>
                  <a:rPr lang="es-MX" dirty="0" smtClean="0"/>
                  <a:t> es el primer término.</a:t>
                </a:r>
              </a:p>
              <a:p>
                <a:r>
                  <a:rPr lang="es-MX" i="1" dirty="0" smtClean="0"/>
                  <a:t>r</a:t>
                </a:r>
                <a:r>
                  <a:rPr lang="es-MX" dirty="0" smtClean="0"/>
                  <a:t> es la razón geométrica.</a:t>
                </a:r>
              </a:p>
              <a:p>
                <a:r>
                  <a:rPr lang="es-MX" i="1" dirty="0" smtClean="0"/>
                  <a:t>n</a:t>
                </a:r>
                <a:r>
                  <a:rPr lang="es-MX" dirty="0" smtClean="0"/>
                  <a:t> es el número de términos</a:t>
                </a:r>
              </a:p>
              <a:p>
                <a:pPr lvl="1"/>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1507" b="-3081"/>
                </a:stretch>
              </a:blipFill>
            </p:spPr>
            <p:txBody>
              <a:bodyPr/>
              <a:lstStyle/>
              <a:p>
                <a:r>
                  <a:rPr lang="es-MX">
                    <a:noFill/>
                  </a:rPr>
                  <a:t> </a:t>
                </a:r>
              </a:p>
            </p:txBody>
          </p:sp>
        </mc:Fallback>
      </mc:AlternateContent>
    </p:spTree>
    <p:extLst>
      <p:ext uri="{BB962C8B-B14F-4D97-AF65-F5344CB8AC3E}">
        <p14:creationId xmlns:p14="http://schemas.microsoft.com/office/powerpoint/2010/main" val="359760185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Suma de los primeros </a:t>
            </a:r>
            <a:r>
              <a:rPr lang="es-MX" i="1" dirty="0" smtClean="0"/>
              <a:t>n</a:t>
            </a:r>
            <a:r>
              <a:rPr lang="es-MX" dirty="0" smtClean="0"/>
              <a:t> términos</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La suma de los primeros </a:t>
                </a:r>
                <a:r>
                  <a:rPr lang="es-MX" i="1" dirty="0" smtClean="0"/>
                  <a:t>n</a:t>
                </a:r>
                <a:r>
                  <a:rPr lang="es-MX" dirty="0" smtClean="0"/>
                  <a:t> términos </a:t>
                </a:r>
                <a14:m>
                  <m:oMath xmlns:m="http://schemas.openxmlformats.org/officeDocument/2006/math">
                    <m:d>
                      <m:dPr>
                        <m:ctrlPr>
                          <a:rPr lang="es-MX" i="1" smtClean="0">
                            <a:latin typeface="Cambria Math" panose="02040503050406030204" pitchFamily="18" charset="0"/>
                          </a:rPr>
                        </m:ctrlPr>
                      </m:dPr>
                      <m:e>
                        <m:sSub>
                          <m:sSubPr>
                            <m:ctrlPr>
                              <a:rPr lang="es-MX" i="1" smtClean="0">
                                <a:latin typeface="Cambria Math" panose="02040503050406030204" pitchFamily="18" charset="0"/>
                              </a:rPr>
                            </m:ctrlPr>
                          </m:sSubPr>
                          <m:e>
                            <m:r>
                              <a:rPr lang="es-MX" b="0" i="1" smtClean="0">
                                <a:latin typeface="Cambria Math" panose="02040503050406030204" pitchFamily="18" charset="0"/>
                              </a:rPr>
                              <m:t>𝑆</m:t>
                            </m:r>
                          </m:e>
                          <m:sub>
                            <m:r>
                              <a:rPr lang="es-MX" b="0" i="1" smtClean="0">
                                <a:latin typeface="Cambria Math" panose="02040503050406030204" pitchFamily="18" charset="0"/>
                              </a:rPr>
                              <m:t>𝑛</m:t>
                            </m:r>
                          </m:sub>
                        </m:sSub>
                      </m:e>
                    </m:d>
                  </m:oMath>
                </a14:m>
                <a:r>
                  <a:rPr lang="es-MX" dirty="0" smtClean="0"/>
                  <a:t> </a:t>
                </a:r>
                <a:r>
                  <a:rPr lang="es-MX" dirty="0"/>
                  <a:t>de una progresión geométrica se puede calcular con la fórmula</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𝑆</m:t>
                          </m:r>
                        </m:e>
                        <m:sub>
                          <m:r>
                            <a:rPr lang="es-MX" b="0" i="1" smtClean="0">
                              <a:latin typeface="Cambria Math" panose="02040503050406030204" pitchFamily="18" charset="0"/>
                            </a:rPr>
                            <m:t>𝑛</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1−</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𝑟</m:t>
                              </m:r>
                            </m:e>
                            <m:sup>
                              <m:r>
                                <a:rPr lang="es-MX" b="0" i="1" smtClean="0">
                                  <a:latin typeface="Cambria Math" panose="02040503050406030204" pitchFamily="18" charset="0"/>
                                </a:rPr>
                                <m:t>𝑛</m:t>
                              </m:r>
                            </m:sup>
                          </m:sSup>
                        </m:num>
                        <m:den>
                          <m:r>
                            <a:rPr lang="es-MX" b="0" i="1" smtClean="0">
                              <a:latin typeface="Cambria Math" panose="02040503050406030204" pitchFamily="18" charset="0"/>
                            </a:rPr>
                            <m:t>1−</m:t>
                          </m:r>
                          <m:r>
                            <a:rPr lang="es-MX" b="0" i="1" smtClean="0">
                              <a:latin typeface="Cambria Math" panose="02040503050406030204" pitchFamily="18" charset="0"/>
                            </a:rPr>
                            <m:t>𝑟</m:t>
                          </m:r>
                        </m:den>
                      </m:f>
                      <m:r>
                        <a:rPr lang="es-MX" b="0" i="1" smtClean="0">
                          <a:latin typeface="Cambria Math" panose="02040503050406030204" pitchFamily="18" charset="0"/>
                        </a:rPr>
                        <m:t>   </m:t>
                      </m:r>
                      <m:d>
                        <m:dPr>
                          <m:ctrlPr>
                            <a:rPr lang="es-MX" b="0" i="1" smtClean="0">
                              <a:latin typeface="Cambria Math" panose="02040503050406030204" pitchFamily="18" charset="0"/>
                            </a:rPr>
                          </m:ctrlPr>
                        </m:dPr>
                        <m:e>
                          <m:r>
                            <a:rPr lang="es-MX" b="0" i="1" smtClean="0">
                              <a:latin typeface="Cambria Math" panose="02040503050406030204" pitchFamily="18" charset="0"/>
                            </a:rPr>
                            <m:t>𝑠𝑖</m:t>
                          </m:r>
                          <m:r>
                            <a:rPr lang="es-MX" b="0" i="1" smtClean="0">
                              <a:latin typeface="Cambria Math" panose="02040503050406030204" pitchFamily="18" charset="0"/>
                            </a:rPr>
                            <m:t> </m:t>
                          </m:r>
                          <m:r>
                            <a:rPr lang="es-MX" b="0" i="1" smtClean="0">
                              <a:latin typeface="Cambria Math" panose="02040503050406030204" pitchFamily="18" charset="0"/>
                            </a:rPr>
                            <m:t>𝑟</m:t>
                          </m:r>
                          <m:r>
                            <a:rPr lang="es-MX" b="0" i="1" smtClean="0">
                              <a:latin typeface="Cambria Math" panose="02040503050406030204" pitchFamily="18" charset="0"/>
                            </a:rPr>
                            <m:t> ≠1</m:t>
                          </m:r>
                        </m:e>
                      </m:d>
                    </m:oMath>
                  </m:oMathPara>
                </a14:m>
                <a:endParaRPr lang="es-MX" dirty="0" smtClean="0"/>
              </a:p>
              <a:p>
                <a:pPr marL="0" indent="0">
                  <a:buNone/>
                </a:pPr>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9574336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Suma de una progresión geométrica </a:t>
            </a:r>
            <a:r>
              <a:rPr lang="es-MX" dirty="0" smtClean="0"/>
              <a:t>infinita</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Si </a:t>
                </a:r>
                <a:r>
                  <a:rPr lang="es-MX" i="1" dirty="0" smtClean="0"/>
                  <a:t>r</a:t>
                </a:r>
                <a:r>
                  <a:rPr lang="es-MX" dirty="0" smtClean="0"/>
                  <a:t> </a:t>
                </a:r>
                <a:r>
                  <a:rPr lang="es-MX" dirty="0"/>
                  <a:t>está entre </a:t>
                </a:r>
                <a:r>
                  <a:rPr lang="es-MX" i="1" dirty="0"/>
                  <a:t>−</a:t>
                </a:r>
                <a:r>
                  <a:rPr lang="es-MX" i="1" dirty="0" smtClean="0"/>
                  <a:t>1</a:t>
                </a:r>
                <a:r>
                  <a:rPr lang="es-MX" dirty="0" smtClean="0"/>
                  <a:t> </a:t>
                </a:r>
                <a:r>
                  <a:rPr lang="es-MX" dirty="0"/>
                  <a:t>y </a:t>
                </a:r>
                <a:r>
                  <a:rPr lang="es-MX" i="1" dirty="0" smtClean="0"/>
                  <a:t>1</a:t>
                </a:r>
                <a:r>
                  <a:rPr lang="es-MX" dirty="0" smtClean="0"/>
                  <a:t>, </a:t>
                </a:r>
                <a:r>
                  <a:rPr lang="es-MX" dirty="0"/>
                  <a:t>la suma de una progresión geométrica infinita se puede calcular usando la fórmula</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𝑆</m:t>
                          </m:r>
                        </m:e>
                        <m:sub>
                          <m:r>
                            <a:rPr lang="es-MX" i="1" smtClean="0">
                              <a:latin typeface="Cambria Math" panose="02040503050406030204" pitchFamily="18" charset="0"/>
                            </a:rPr>
                            <m:t>∞</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sSub>
                            <m:sSubPr>
                              <m:ctrlPr>
                                <a:rPr lang="es-MX" b="0"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num>
                        <m:den>
                          <m:r>
                            <a:rPr lang="es-MX" b="0" i="1" smtClean="0">
                              <a:latin typeface="Cambria Math" panose="02040503050406030204" pitchFamily="18" charset="0"/>
                            </a:rPr>
                            <m:t>1−</m:t>
                          </m:r>
                          <m:r>
                            <a:rPr lang="es-MX" b="0" i="1" smtClean="0">
                              <a:latin typeface="Cambria Math" panose="02040503050406030204" pitchFamily="18" charset="0"/>
                            </a:rPr>
                            <m:t>𝑟</m:t>
                          </m:r>
                        </m:den>
                      </m:f>
                      <m:r>
                        <a:rPr lang="es-MX" b="0" i="1" smtClean="0">
                          <a:latin typeface="Cambria Math" panose="02040503050406030204" pitchFamily="18" charset="0"/>
                        </a:rPr>
                        <m:t>   </m:t>
                      </m:r>
                      <m:d>
                        <m:dPr>
                          <m:ctrlPr>
                            <a:rPr lang="es-MX" b="0" i="1" smtClean="0">
                              <a:latin typeface="Cambria Math" panose="02040503050406030204" pitchFamily="18" charset="0"/>
                            </a:rPr>
                          </m:ctrlPr>
                        </m:dPr>
                        <m:e>
                          <m:r>
                            <a:rPr lang="es-MX" b="0" i="1" smtClean="0">
                              <a:latin typeface="Cambria Math" panose="02040503050406030204" pitchFamily="18" charset="0"/>
                            </a:rPr>
                            <m:t>𝑠𝑖</m:t>
                          </m:r>
                          <m:r>
                            <a:rPr lang="es-MX" b="0" i="1" smtClean="0">
                              <a:latin typeface="Cambria Math" panose="02040503050406030204" pitchFamily="18" charset="0"/>
                            </a:rPr>
                            <m:t> </m:t>
                          </m:r>
                          <m:d>
                            <m:dPr>
                              <m:begChr m:val="|"/>
                              <m:endChr m:val="|"/>
                              <m:ctrlPr>
                                <a:rPr lang="es-MX" b="0" i="1" smtClean="0">
                                  <a:latin typeface="Cambria Math" panose="02040503050406030204" pitchFamily="18" charset="0"/>
                                </a:rPr>
                              </m:ctrlPr>
                            </m:dPr>
                            <m:e>
                              <m:r>
                                <a:rPr lang="es-MX" b="0" i="1" smtClean="0">
                                  <a:latin typeface="Cambria Math" panose="02040503050406030204" pitchFamily="18" charset="0"/>
                                </a:rPr>
                                <m:t>𝑟</m:t>
                              </m:r>
                            </m:e>
                          </m:d>
                          <m:r>
                            <a:rPr lang="es-MX" b="0" i="1" smtClean="0">
                              <a:latin typeface="Cambria Math" panose="02040503050406030204" pitchFamily="18" charset="0"/>
                            </a:rPr>
                            <m:t>&lt;1</m:t>
                          </m:r>
                        </m:e>
                      </m:d>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18342903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Consideremos la secuencia 2,6,18,54,…</a:t>
                </a:r>
              </a:p>
              <a:p>
                <a:pPr lvl="1"/>
                <a:r>
                  <a:rPr lang="es-MX" dirty="0" smtClean="0"/>
                  <a:t>El primer término es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1</m:t>
                        </m:r>
                      </m:sub>
                    </m:sSub>
                    <m:r>
                      <a:rPr lang="es-MX" b="0" i="1" smtClean="0">
                        <a:latin typeface="Cambria Math" panose="02040503050406030204" pitchFamily="18" charset="0"/>
                      </a:rPr>
                      <m:t>=2</m:t>
                    </m:r>
                  </m:oMath>
                </a14:m>
                <a:r>
                  <a:rPr lang="es-MX" dirty="0" smtClean="0"/>
                  <a:t>.</a:t>
                </a:r>
              </a:p>
              <a:p>
                <a:pPr lvl="1"/>
                <a:r>
                  <a:rPr lang="es-MX" dirty="0" smtClean="0"/>
                  <a:t>La razón geométrica es </a:t>
                </a:r>
                <a14:m>
                  <m:oMath xmlns:m="http://schemas.openxmlformats.org/officeDocument/2006/math">
                    <m:r>
                      <a:rPr lang="es-MX" b="0" i="1" smtClean="0">
                        <a:latin typeface="Cambria Math" panose="02040503050406030204" pitchFamily="18" charset="0"/>
                      </a:rPr>
                      <m:t>𝑟</m:t>
                    </m:r>
                    <m:r>
                      <a:rPr lang="es-MX" b="0" i="1" smtClean="0">
                        <a:latin typeface="Cambria Math" panose="02040503050406030204" pitchFamily="18" charset="0"/>
                      </a:rPr>
                      <m:t>=3</m:t>
                    </m:r>
                  </m:oMath>
                </a14:m>
                <a:r>
                  <a:rPr lang="es-MX" dirty="0" smtClean="0"/>
                  <a:t>.</a:t>
                </a:r>
              </a:p>
              <a:p>
                <a:pPr lvl="1"/>
                <a:endParaRPr lang="es-MX" dirty="0" smtClean="0"/>
              </a:p>
              <a:p>
                <a:r>
                  <a:rPr lang="es-MX" dirty="0"/>
                  <a:t>Si queremos encontrar el término en la posición </a:t>
                </a:r>
                <a:r>
                  <a:rPr lang="es-MX" i="1" dirty="0" smtClean="0"/>
                  <a:t>n=5</a:t>
                </a:r>
                <a:r>
                  <a:rPr lang="es-MX" dirty="0" smtClean="0"/>
                  <a:t>:</a:t>
                </a:r>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𝑎</m:t>
                          </m:r>
                        </m:e>
                        <m:sub>
                          <m:r>
                            <a:rPr lang="es-MX" b="0" i="1" smtClean="0">
                              <a:latin typeface="Cambria Math" panose="02040503050406030204" pitchFamily="18" charset="0"/>
                            </a:rPr>
                            <m:t>5</m:t>
                          </m:r>
                        </m:sub>
                      </m:sSub>
                      <m:r>
                        <a:rPr lang="es-MX" b="0" i="1" smtClean="0">
                          <a:latin typeface="Cambria Math" panose="02040503050406030204" pitchFamily="18" charset="0"/>
                        </a:rPr>
                        <m:t>=2∗</m:t>
                      </m:r>
                      <m:sSup>
                        <m:sSupPr>
                          <m:ctrlPr>
                            <a:rPr lang="es-MX" b="0" i="1" smtClean="0">
                              <a:latin typeface="Cambria Math" panose="02040503050406030204" pitchFamily="18" charset="0"/>
                            </a:rPr>
                          </m:ctrlPr>
                        </m:sSupPr>
                        <m:e>
                          <m:r>
                            <a:rPr lang="es-MX" b="0" i="1" smtClean="0">
                              <a:latin typeface="Cambria Math" panose="02040503050406030204" pitchFamily="18" charset="0"/>
                            </a:rPr>
                            <m:t>3</m:t>
                          </m:r>
                        </m:e>
                        <m:sup>
                          <m:r>
                            <a:rPr lang="es-MX" b="0" i="1" smtClean="0">
                              <a:latin typeface="Cambria Math" panose="02040503050406030204" pitchFamily="18" charset="0"/>
                            </a:rPr>
                            <m:t>5−1</m:t>
                          </m:r>
                        </m:sup>
                      </m:sSup>
                      <m:r>
                        <a:rPr lang="es-MX" b="0" i="1" smtClean="0">
                          <a:latin typeface="Cambria Math" panose="02040503050406030204" pitchFamily="18" charset="0"/>
                        </a:rPr>
                        <m:t>=2∗81=162</m:t>
                      </m:r>
                    </m:oMath>
                  </m:oMathPara>
                </a14:m>
                <a:endParaRPr lang="es-MX" dirty="0" smtClean="0"/>
              </a:p>
              <a:p>
                <a:pPr marL="0" indent="0">
                  <a:buNone/>
                </a:pPr>
                <a:endParaRPr lang="es-MX" dirty="0" smtClean="0"/>
              </a:p>
              <a:p>
                <a:r>
                  <a:rPr lang="es-MX" dirty="0"/>
                  <a:t>La suma de los primeros 5 términos sería</a:t>
                </a:r>
                <a:r>
                  <a:rPr lang="es-MX" dirty="0" smtClean="0"/>
                  <a:t>:</a:t>
                </a:r>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𝑆</m:t>
                          </m:r>
                        </m:e>
                        <m:sub>
                          <m:r>
                            <a:rPr lang="es-MX" b="0" i="1" smtClean="0">
                              <a:latin typeface="Cambria Math" panose="02040503050406030204" pitchFamily="18" charset="0"/>
                            </a:rPr>
                            <m:t>5</m:t>
                          </m:r>
                        </m:sub>
                      </m:sSub>
                      <m:r>
                        <a:rPr lang="es-MX" b="0" i="1" smtClean="0">
                          <a:latin typeface="Cambria Math" panose="02040503050406030204" pitchFamily="18" charset="0"/>
                        </a:rPr>
                        <m:t>=2∗</m:t>
                      </m:r>
                      <m:f>
                        <m:fPr>
                          <m:ctrlPr>
                            <a:rPr lang="es-MX" b="0" i="1" smtClean="0">
                              <a:latin typeface="Cambria Math" panose="02040503050406030204" pitchFamily="18" charset="0"/>
                            </a:rPr>
                          </m:ctrlPr>
                        </m:fPr>
                        <m:num>
                          <m:r>
                            <a:rPr lang="es-MX" b="0" i="1" smtClean="0">
                              <a:latin typeface="Cambria Math" panose="02040503050406030204" pitchFamily="18" charset="0"/>
                            </a:rPr>
                            <m:t>1−</m:t>
                          </m:r>
                          <m:sSup>
                            <m:sSupPr>
                              <m:ctrlPr>
                                <a:rPr lang="es-MX" b="0" i="1" smtClean="0">
                                  <a:latin typeface="Cambria Math" panose="02040503050406030204" pitchFamily="18" charset="0"/>
                                </a:rPr>
                              </m:ctrlPr>
                            </m:sSupPr>
                            <m:e>
                              <m:r>
                                <a:rPr lang="es-MX" b="0" i="1" smtClean="0">
                                  <a:latin typeface="Cambria Math" panose="02040503050406030204" pitchFamily="18" charset="0"/>
                                </a:rPr>
                                <m:t>3</m:t>
                              </m:r>
                            </m:e>
                            <m:sup>
                              <m:r>
                                <a:rPr lang="es-MX" b="0" i="1" smtClean="0">
                                  <a:latin typeface="Cambria Math" panose="02040503050406030204" pitchFamily="18" charset="0"/>
                                </a:rPr>
                                <m:t>5</m:t>
                              </m:r>
                            </m:sup>
                          </m:sSup>
                        </m:num>
                        <m:den>
                          <m:r>
                            <a:rPr lang="es-MX" b="0" i="1" smtClean="0">
                              <a:latin typeface="Cambria Math" panose="02040503050406030204" pitchFamily="18" charset="0"/>
                            </a:rPr>
                            <m:t>1−3</m:t>
                          </m:r>
                        </m:den>
                      </m:f>
                      <m:r>
                        <a:rPr lang="es-MX" b="0" i="1" smtClean="0">
                          <a:latin typeface="Cambria Math" panose="02040503050406030204" pitchFamily="18" charset="0"/>
                        </a:rPr>
                        <m:t>=2∗</m:t>
                      </m:r>
                      <m:f>
                        <m:fPr>
                          <m:ctrlPr>
                            <a:rPr lang="es-MX" b="0" i="1" smtClean="0">
                              <a:latin typeface="Cambria Math" panose="02040503050406030204" pitchFamily="18" charset="0"/>
                            </a:rPr>
                          </m:ctrlPr>
                        </m:fPr>
                        <m:num>
                          <m:r>
                            <a:rPr lang="es-MX" b="0" i="1" smtClean="0">
                              <a:latin typeface="Cambria Math" panose="02040503050406030204" pitchFamily="18" charset="0"/>
                            </a:rPr>
                            <m:t>1−243</m:t>
                          </m:r>
                        </m:num>
                        <m:den>
                          <m:r>
                            <a:rPr lang="es-MX" b="0" i="1" smtClean="0">
                              <a:latin typeface="Cambria Math" panose="02040503050406030204" pitchFamily="18" charset="0"/>
                            </a:rPr>
                            <m:t>−2</m:t>
                          </m:r>
                        </m:den>
                      </m:f>
                      <m:r>
                        <a:rPr lang="es-MX" b="0" i="1" smtClean="0">
                          <a:latin typeface="Cambria Math" panose="02040503050406030204" pitchFamily="18" charset="0"/>
                        </a:rPr>
                        <m:t>=2∗121=242</m:t>
                      </m:r>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384595184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Aplicaciones</a:t>
            </a:r>
            <a:endParaRPr lang="es-MX" dirty="0"/>
          </a:p>
        </p:txBody>
      </p:sp>
      <p:sp>
        <p:nvSpPr>
          <p:cNvPr id="3" name="Marcador de contenido 2"/>
          <p:cNvSpPr>
            <a:spLocks noGrp="1"/>
          </p:cNvSpPr>
          <p:nvPr>
            <p:ph idx="1"/>
          </p:nvPr>
        </p:nvSpPr>
        <p:spPr/>
        <p:txBody>
          <a:bodyPr>
            <a:normAutofit lnSpcReduction="10000"/>
          </a:bodyPr>
          <a:lstStyle/>
          <a:p>
            <a:pPr algn="just"/>
            <a:r>
              <a:rPr lang="es-MX" b="1" dirty="0"/>
              <a:t>Progresión Aritmética</a:t>
            </a:r>
            <a:r>
              <a:rPr lang="es-MX" dirty="0"/>
              <a:t>: Es útil en situaciones donde los cambios ocurren de manera constante, como los pagos mensuales en una hipoteca, crecimiento lineal en economía, etc</a:t>
            </a:r>
            <a:r>
              <a:rPr lang="es-MX" dirty="0" smtClean="0"/>
              <a:t>.</a:t>
            </a:r>
          </a:p>
          <a:p>
            <a:pPr algn="just"/>
            <a:endParaRPr lang="es-MX" dirty="0"/>
          </a:p>
          <a:p>
            <a:pPr algn="just"/>
            <a:r>
              <a:rPr lang="es-MX" b="1" dirty="0"/>
              <a:t>Progresión Geométrica</a:t>
            </a:r>
            <a:r>
              <a:rPr lang="es-MX" dirty="0"/>
              <a:t>: Se aplica en fenómenos de crecimiento exponencial, como el crecimiento poblacional, interés compuesto, descomposición radiactiva y reproducción bacteriana</a:t>
            </a:r>
            <a:r>
              <a:rPr lang="es-MX" dirty="0" smtClean="0"/>
              <a:t>.</a:t>
            </a:r>
          </a:p>
          <a:p>
            <a:pPr algn="just"/>
            <a:endParaRPr lang="es-MX" dirty="0"/>
          </a:p>
          <a:p>
            <a:pPr marL="0" indent="0" algn="just">
              <a:buNone/>
            </a:pPr>
            <a:r>
              <a:rPr lang="es-MX" dirty="0"/>
              <a:t>Ambos tipos de progresiones son fundamentales para describir patrones en fenómenos naturales y procesos matemáticos.</a:t>
            </a:r>
          </a:p>
          <a:p>
            <a:pPr marL="0" indent="0">
              <a:buNone/>
            </a:pPr>
            <a:endParaRPr lang="es-MX" dirty="0"/>
          </a:p>
        </p:txBody>
      </p:sp>
    </p:spTree>
    <p:extLst>
      <p:ext uri="{BB962C8B-B14F-4D97-AF65-F5344CB8AC3E}">
        <p14:creationId xmlns:p14="http://schemas.microsoft.com/office/powerpoint/2010/main" val="15282283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6.3 Introducción al Interés Simple e Interés Compuesto</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196138616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a:t>
            </a:r>
            <a:endParaRPr lang="es-MX" dirty="0"/>
          </a:p>
        </p:txBody>
      </p:sp>
      <p:sp>
        <p:nvSpPr>
          <p:cNvPr id="3" name="Marcador de contenido 2"/>
          <p:cNvSpPr>
            <a:spLocks noGrp="1"/>
          </p:cNvSpPr>
          <p:nvPr>
            <p:ph idx="1"/>
          </p:nvPr>
        </p:nvSpPr>
        <p:spPr/>
        <p:txBody>
          <a:bodyPr/>
          <a:lstStyle/>
          <a:p>
            <a:pPr algn="just"/>
            <a:r>
              <a:rPr lang="es-MX" sz="3200" dirty="0"/>
              <a:t>El </a:t>
            </a:r>
            <a:r>
              <a:rPr lang="es-MX" sz="3200" b="1" dirty="0"/>
              <a:t>interés simple</a:t>
            </a:r>
            <a:r>
              <a:rPr lang="es-MX" sz="3200" dirty="0"/>
              <a:t> y el </a:t>
            </a:r>
            <a:r>
              <a:rPr lang="es-MX" sz="3200" b="1" dirty="0"/>
              <a:t>interés compuesto</a:t>
            </a:r>
            <a:r>
              <a:rPr lang="es-MX" sz="3200" dirty="0"/>
              <a:t> son dos conceptos financieros fundamentales utilizados para calcular el costo del dinero prestado o la rentabilidad de una inversión a lo largo del tiempo. Ambos tipos de interés se aplican en distintos contextos financieros como préstamos, ahorros, inversiones, </a:t>
            </a:r>
            <a:r>
              <a:rPr lang="es-MX" dirty="0"/>
              <a:t>entre otros.</a:t>
            </a:r>
          </a:p>
        </p:txBody>
      </p:sp>
    </p:spTree>
    <p:extLst>
      <p:ext uri="{BB962C8B-B14F-4D97-AF65-F5344CB8AC3E}">
        <p14:creationId xmlns:p14="http://schemas.microsoft.com/office/powerpoint/2010/main" val="115543338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 Interés Simple</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1825624"/>
                <a:ext cx="10515600" cy="4747454"/>
              </a:xfrm>
            </p:spPr>
            <p:txBody>
              <a:bodyPr>
                <a:normAutofit lnSpcReduction="10000"/>
              </a:bodyPr>
              <a:lstStyle/>
              <a:p>
                <a:pPr algn="just"/>
                <a:r>
                  <a:rPr lang="es-MX" dirty="0" smtClean="0"/>
                  <a:t>El </a:t>
                </a:r>
                <a:r>
                  <a:rPr lang="es-MX" b="1" dirty="0"/>
                  <a:t>interés simple</a:t>
                </a:r>
                <a:r>
                  <a:rPr lang="es-MX" dirty="0"/>
                  <a:t> es un tipo de interés que se calcula únicamente sobre el capital inicial o principal durante todo el período de la inversión o préstamo. Es decir, no se acumula interés sobre los intereses ya generados.</a:t>
                </a:r>
              </a:p>
              <a:p>
                <a:r>
                  <a:rPr lang="es-MX" b="1" dirty="0"/>
                  <a:t>Fórmula del interés simple:</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𝐼</m:t>
                      </m:r>
                      <m:r>
                        <a:rPr lang="es-MX" b="0" i="1" smtClean="0">
                          <a:latin typeface="Cambria Math" panose="02040503050406030204" pitchFamily="18" charset="0"/>
                        </a:rPr>
                        <m:t>=</m:t>
                      </m:r>
                      <m:r>
                        <a:rPr lang="es-MX" b="0" i="1" smtClean="0">
                          <a:latin typeface="Cambria Math" panose="02040503050406030204" pitchFamily="18" charset="0"/>
                        </a:rPr>
                        <m:t>𝐶</m:t>
                      </m:r>
                      <m:r>
                        <a:rPr lang="es-MX" b="0" i="1" smtClean="0">
                          <a:latin typeface="Cambria Math" panose="02040503050406030204" pitchFamily="18" charset="0"/>
                        </a:rPr>
                        <m:t>∗</m:t>
                      </m:r>
                      <m:r>
                        <a:rPr lang="es-MX" b="0" i="1" smtClean="0">
                          <a:latin typeface="Cambria Math" panose="02040503050406030204" pitchFamily="18" charset="0"/>
                        </a:rPr>
                        <m:t>𝑟</m:t>
                      </m:r>
                      <m:r>
                        <a:rPr lang="es-MX" b="0" i="1" smtClean="0">
                          <a:latin typeface="Cambria Math" panose="02040503050406030204" pitchFamily="18" charset="0"/>
                        </a:rPr>
                        <m:t>∗</m:t>
                      </m:r>
                      <m:r>
                        <a:rPr lang="es-MX" b="0" i="1" smtClean="0">
                          <a:latin typeface="Cambria Math" panose="02040503050406030204" pitchFamily="18" charset="0"/>
                        </a:rPr>
                        <m:t>𝑡</m:t>
                      </m:r>
                    </m:oMath>
                  </m:oMathPara>
                </a14:m>
                <a:endParaRPr lang="es-MX" dirty="0" smtClean="0"/>
              </a:p>
              <a:p>
                <a:pPr marL="0" indent="0">
                  <a:buNone/>
                </a:pPr>
                <a:r>
                  <a:rPr lang="es-MX" dirty="0" smtClean="0"/>
                  <a:t>Donde:</a:t>
                </a:r>
              </a:p>
              <a:p>
                <a:pPr lvl="1" algn="just"/>
                <a:r>
                  <a:rPr lang="es-MX" i="1" dirty="0" smtClean="0"/>
                  <a:t>I</a:t>
                </a:r>
                <a:r>
                  <a:rPr lang="es-MX" dirty="0" smtClean="0"/>
                  <a:t> es el interés total ganado o pagado,</a:t>
                </a:r>
              </a:p>
              <a:p>
                <a:pPr lvl="1" algn="just"/>
                <a:r>
                  <a:rPr lang="es-MX" i="1" dirty="0" smtClean="0"/>
                  <a:t>C</a:t>
                </a:r>
                <a:r>
                  <a:rPr lang="es-MX" dirty="0" smtClean="0"/>
                  <a:t> es el capital inicial o principal,</a:t>
                </a:r>
              </a:p>
              <a:p>
                <a:pPr lvl="1" algn="just"/>
                <a:r>
                  <a:rPr lang="es-MX" i="1" dirty="0" smtClean="0"/>
                  <a:t>r</a:t>
                </a:r>
                <a:r>
                  <a:rPr lang="es-MX" dirty="0" smtClean="0"/>
                  <a:t> es la tasa de interés anual (en decimal ; por ejemplo, el 5% se escribe como 0.05)</a:t>
                </a:r>
              </a:p>
              <a:p>
                <a:pPr lvl="1" algn="just"/>
                <a:r>
                  <a:rPr lang="es-MX" i="1" dirty="0"/>
                  <a:t>t</a:t>
                </a:r>
                <a:r>
                  <a:rPr lang="es-MX" dirty="0" smtClean="0"/>
                  <a:t> es </a:t>
                </a:r>
                <a:r>
                  <a:rPr lang="es-MX" dirty="0"/>
                  <a:t>e</a:t>
                </a:r>
                <a:r>
                  <a:rPr lang="es-MX" dirty="0" smtClean="0"/>
                  <a:t>l tiempo que dura </a:t>
                </a:r>
                <a:r>
                  <a:rPr lang="es-MX" dirty="0"/>
                  <a:t>la inversión o el préstamo, expresado en años.</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1825624"/>
                <a:ext cx="10515600" cy="4747454"/>
              </a:xfrm>
              <a:blipFill>
                <a:blip r:embed="rId2"/>
                <a:stretch>
                  <a:fillRect l="-1217" t="-2824" r="-1159"/>
                </a:stretch>
              </a:blipFill>
            </p:spPr>
            <p:txBody>
              <a:bodyPr/>
              <a:lstStyle/>
              <a:p>
                <a:r>
                  <a:rPr lang="es-MX">
                    <a:noFill/>
                  </a:rPr>
                  <a:t> </a:t>
                </a:r>
              </a:p>
            </p:txBody>
          </p:sp>
        </mc:Fallback>
      </mc:AlternateContent>
    </p:spTree>
    <p:extLst>
      <p:ext uri="{BB962C8B-B14F-4D97-AF65-F5344CB8AC3E}">
        <p14:creationId xmlns:p14="http://schemas.microsoft.com/office/powerpoint/2010/main" val="411784884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b="1" dirty="0" smtClean="0"/>
                  <a:t>Fórmula del monto total:</a:t>
                </a:r>
              </a:p>
              <a:p>
                <a:endParaRPr lang="es-MX" b="1" dirty="0" smtClean="0"/>
              </a:p>
              <a:p>
                <a:pPr marL="0" indent="0" algn="just">
                  <a:buNone/>
                </a:pPr>
                <a:r>
                  <a:rPr lang="es-MX" dirty="0"/>
                  <a:t>El monto total (</a:t>
                </a:r>
                <a:r>
                  <a:rPr lang="es-MX" i="1" dirty="0" smtClean="0"/>
                  <a:t>M</a:t>
                </a:r>
                <a:r>
                  <a:rPr lang="es-MX" dirty="0" smtClean="0"/>
                  <a:t>) </a:t>
                </a:r>
                <a:r>
                  <a:rPr lang="es-MX" dirty="0"/>
                  <a:t>al final del período es la suma del capital inicial y el interés ganado</a:t>
                </a:r>
                <a:r>
                  <a:rPr lang="es-MX" dirty="0" smtClean="0"/>
                  <a:t>:</a:t>
                </a:r>
              </a:p>
              <a:p>
                <a:endParaRPr lang="es-MX" dirty="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𝑀</m:t>
                      </m:r>
                      <m:r>
                        <a:rPr lang="es-MX" b="0" i="1" smtClean="0">
                          <a:latin typeface="Cambria Math" panose="02040503050406030204" pitchFamily="18" charset="0"/>
                        </a:rPr>
                        <m:t>=</m:t>
                      </m:r>
                      <m:r>
                        <a:rPr lang="es-MX" b="0" i="1" smtClean="0">
                          <a:latin typeface="Cambria Math" panose="02040503050406030204" pitchFamily="18" charset="0"/>
                        </a:rPr>
                        <m:t>𝐶</m:t>
                      </m:r>
                      <m:r>
                        <a:rPr lang="es-MX" b="0" i="1" smtClean="0">
                          <a:latin typeface="Cambria Math" panose="02040503050406030204" pitchFamily="18" charset="0"/>
                        </a:rPr>
                        <m:t>+</m:t>
                      </m:r>
                      <m:r>
                        <a:rPr lang="es-MX" b="0" i="1" smtClean="0">
                          <a:latin typeface="Cambria Math" panose="02040503050406030204" pitchFamily="18" charset="0"/>
                        </a:rPr>
                        <m:t>𝐼</m:t>
                      </m:r>
                      <m:r>
                        <a:rPr lang="es-MX" b="0" i="1" smtClean="0">
                          <a:latin typeface="Cambria Math" panose="02040503050406030204" pitchFamily="18" charset="0"/>
                        </a:rPr>
                        <m:t>=</m:t>
                      </m:r>
                      <m:r>
                        <a:rPr lang="es-MX" b="0" i="1" smtClean="0">
                          <a:latin typeface="Cambria Math" panose="02040503050406030204" pitchFamily="18" charset="0"/>
                        </a:rPr>
                        <m:t>𝐶</m:t>
                      </m:r>
                      <m:r>
                        <a:rPr lang="es-MX" b="0" i="1" smtClean="0">
                          <a:latin typeface="Cambria Math" panose="02040503050406030204" pitchFamily="18" charset="0"/>
                        </a:rPr>
                        <m:t>∗(1+</m:t>
                      </m:r>
                      <m:r>
                        <a:rPr lang="es-MX" b="0" i="1" smtClean="0">
                          <a:latin typeface="Cambria Math" panose="02040503050406030204" pitchFamily="18" charset="0"/>
                        </a:rPr>
                        <m:t>𝑟</m:t>
                      </m:r>
                      <m:r>
                        <a:rPr lang="es-MX" b="0" i="1" smtClean="0">
                          <a:latin typeface="Cambria Math" panose="02040503050406030204" pitchFamily="18" charset="0"/>
                        </a:rPr>
                        <m:t>∗</m:t>
                      </m:r>
                      <m:r>
                        <a:rPr lang="es-MX" b="0" i="1" smtClean="0">
                          <a:latin typeface="Cambria Math" panose="02040503050406030204" pitchFamily="18" charset="0"/>
                        </a:rPr>
                        <m:t>𝑡</m:t>
                      </m:r>
                      <m:r>
                        <a:rPr lang="es-MX" b="0" i="1" smtClean="0">
                          <a:latin typeface="Cambria Math" panose="02040503050406030204" pitchFamily="18" charset="0"/>
                        </a:rPr>
                        <m:t>)</m:t>
                      </m:r>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402235530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92500" lnSpcReduction="20000"/>
              </a:bodyPr>
              <a:lstStyle/>
              <a:p>
                <a:pPr algn="just"/>
                <a:r>
                  <a:rPr lang="es-MX" dirty="0" smtClean="0"/>
                  <a:t>Si inviertes 1,000 pesos </a:t>
                </a:r>
                <a:r>
                  <a:rPr lang="es-MX" dirty="0"/>
                  <a:t>a una tasa de interés simple del 5% anual durante 3 años, el interés simple es</a:t>
                </a:r>
                <a:r>
                  <a:rPr lang="es-MX" dirty="0" smtClean="0"/>
                  <a:t>:</a:t>
                </a:r>
              </a:p>
              <a:p>
                <a:pPr algn="just"/>
                <a:endParaRPr lang="es-MX" dirty="0" smtClean="0"/>
              </a:p>
              <a:p>
                <a:pPr marL="0" indent="0" algn="just">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𝐼</m:t>
                      </m:r>
                      <m:r>
                        <a:rPr lang="es-MX" b="0" i="1" smtClean="0">
                          <a:latin typeface="Cambria Math" panose="02040503050406030204" pitchFamily="18" charset="0"/>
                        </a:rPr>
                        <m:t>=1000∗0.05∗3=150 </m:t>
                      </m:r>
                      <m:r>
                        <a:rPr lang="es-MX" b="0" i="1" smtClean="0">
                          <a:latin typeface="Cambria Math" panose="02040503050406030204" pitchFamily="18" charset="0"/>
                        </a:rPr>
                        <m:t>𝑝𝑒𝑠𝑜𝑠</m:t>
                      </m:r>
                    </m:oMath>
                  </m:oMathPara>
                </a14:m>
                <a:endParaRPr lang="es-MX" dirty="0" smtClean="0"/>
              </a:p>
              <a:p>
                <a:pPr marL="0" indent="0" algn="just">
                  <a:buNone/>
                </a:pPr>
                <a:endParaRPr lang="es-MX" dirty="0" smtClean="0"/>
              </a:p>
              <a:p>
                <a:pPr algn="just"/>
                <a:r>
                  <a:rPr lang="es-MX" dirty="0"/>
                  <a:t>El monto total al final de </a:t>
                </a:r>
                <a:r>
                  <a:rPr lang="es-MX" dirty="0" smtClean="0"/>
                  <a:t>los </a:t>
                </a:r>
                <a:r>
                  <a:rPr lang="es-MX" dirty="0"/>
                  <a:t>3 años será</a:t>
                </a:r>
                <a:r>
                  <a:rPr lang="es-MX" dirty="0" smtClean="0"/>
                  <a:t>:</a:t>
                </a:r>
              </a:p>
              <a:p>
                <a:pPr algn="just"/>
                <a:endParaRPr lang="es-MX" dirty="0" smtClean="0"/>
              </a:p>
              <a:p>
                <a:pPr marL="0" indent="0" algn="just">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𝑀</m:t>
                      </m:r>
                      <m:r>
                        <a:rPr lang="es-MX" b="0" i="1" smtClean="0">
                          <a:latin typeface="Cambria Math" panose="02040503050406030204" pitchFamily="18" charset="0"/>
                        </a:rPr>
                        <m:t>=1000+150=1150 </m:t>
                      </m:r>
                      <m:r>
                        <a:rPr lang="es-MX" b="0" i="1" smtClean="0">
                          <a:latin typeface="Cambria Math" panose="02040503050406030204" pitchFamily="18" charset="0"/>
                        </a:rPr>
                        <m:t>𝑝𝑒𝑠𝑜𝑠</m:t>
                      </m:r>
                    </m:oMath>
                  </m:oMathPara>
                </a14:m>
                <a:endParaRPr lang="es-MX" dirty="0" smtClean="0"/>
              </a:p>
              <a:p>
                <a:pPr algn="just"/>
                <a:endParaRPr lang="es-MX" dirty="0"/>
              </a:p>
              <a:p>
                <a:pPr algn="just"/>
                <a:r>
                  <a:rPr lang="es-MX" dirty="0"/>
                  <a:t>En el interés simple, el interés generado cada año es siempre el mismo, porque se basa únicamente en el capital inicial.</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928" t="-3501" r="-986"/>
                </a:stretch>
              </a:blipFill>
            </p:spPr>
            <p:txBody>
              <a:bodyPr/>
              <a:lstStyle/>
              <a:p>
                <a:r>
                  <a:rPr lang="es-MX">
                    <a:noFill/>
                  </a:rPr>
                  <a:t> </a:t>
                </a:r>
              </a:p>
            </p:txBody>
          </p:sp>
        </mc:Fallback>
      </mc:AlternateContent>
    </p:spTree>
    <p:extLst>
      <p:ext uri="{BB962C8B-B14F-4D97-AF65-F5344CB8AC3E}">
        <p14:creationId xmlns:p14="http://schemas.microsoft.com/office/powerpoint/2010/main" val="181006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REDUCCIÓN DE TÉRMINOS SEMEJANTES</a:t>
            </a:r>
            <a:endParaRPr lang="es-MX" dirty="0"/>
          </a:p>
        </p:txBody>
      </p:sp>
      <p:sp>
        <p:nvSpPr>
          <p:cNvPr id="3" name="2 Marcador de contenido"/>
          <p:cNvSpPr>
            <a:spLocks noGrp="1"/>
          </p:cNvSpPr>
          <p:nvPr>
            <p:ph idx="1"/>
          </p:nvPr>
        </p:nvSpPr>
        <p:spPr/>
        <p:txBody>
          <a:bodyPr>
            <a:normAutofit/>
          </a:bodyPr>
          <a:lstStyle/>
          <a:p>
            <a:pPr algn="just"/>
            <a:r>
              <a:rPr lang="es-MX" sz="3200" dirty="0" smtClean="0"/>
              <a:t>Es una operación que tiene por objeto convertir en un solo término dos o más términos semejantes.</a:t>
            </a:r>
          </a:p>
          <a:p>
            <a:pPr algn="just"/>
            <a:endParaRPr lang="es-MX" sz="3200" dirty="0" smtClean="0"/>
          </a:p>
          <a:p>
            <a:pPr algn="just"/>
            <a:r>
              <a:rPr lang="es-MX" sz="3200" dirty="0" smtClean="0"/>
              <a:t>En la reducción de términos pueden ocurrir los siguientes 3 casos:</a:t>
            </a:r>
            <a:endParaRPr lang="es-MX" sz="3200" dirty="0"/>
          </a:p>
        </p:txBody>
      </p:sp>
    </p:spTree>
    <p:extLst>
      <p:ext uri="{BB962C8B-B14F-4D97-AF65-F5344CB8AC3E}">
        <p14:creationId xmlns:p14="http://schemas.microsoft.com/office/powerpoint/2010/main" val="143338966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2. Interés Compuesto</a:t>
            </a:r>
          </a:p>
        </p:txBody>
      </p:sp>
      <p:sp>
        <p:nvSpPr>
          <p:cNvPr id="3" name="Marcador de contenido 2"/>
          <p:cNvSpPr>
            <a:spLocks noGrp="1"/>
          </p:cNvSpPr>
          <p:nvPr>
            <p:ph idx="1"/>
          </p:nvPr>
        </p:nvSpPr>
        <p:spPr/>
        <p:txBody>
          <a:bodyPr/>
          <a:lstStyle/>
          <a:p>
            <a:pPr algn="just"/>
            <a:r>
              <a:rPr lang="es-MX" dirty="0" smtClean="0"/>
              <a:t>El </a:t>
            </a:r>
            <a:r>
              <a:rPr lang="es-MX" b="1" dirty="0" smtClean="0"/>
              <a:t>interés compuesto</a:t>
            </a:r>
            <a:r>
              <a:rPr lang="es-MX" dirty="0" smtClean="0"/>
              <a:t> es un tipo de interés en el que el interés ganado se añade al capital inicial, y en los períodos siguientes, se calcula sobre ese nuevo capital. Esto genera un crecimiento exponencial, ya que en cada período el capital sobre el que se calcula el interés aumenta.</a:t>
            </a:r>
            <a:endParaRPr lang="es-MX" dirty="0"/>
          </a:p>
        </p:txBody>
      </p:sp>
    </p:spTree>
    <p:extLst>
      <p:ext uri="{BB962C8B-B14F-4D97-AF65-F5344CB8AC3E}">
        <p14:creationId xmlns:p14="http://schemas.microsoft.com/office/powerpoint/2010/main" val="239112040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967409"/>
                <a:ext cx="10515600" cy="5209554"/>
              </a:xfrm>
            </p:spPr>
            <p:txBody>
              <a:bodyPr/>
              <a:lstStyle/>
              <a:p>
                <a:r>
                  <a:rPr lang="es-MX" b="1" dirty="0" smtClean="0"/>
                  <a:t>Fórmula del interés compuesto:</a:t>
                </a:r>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𝑀</m:t>
                      </m:r>
                      <m:r>
                        <a:rPr lang="es-MX" b="0" i="1" smtClean="0">
                          <a:latin typeface="Cambria Math" panose="02040503050406030204" pitchFamily="18" charset="0"/>
                        </a:rPr>
                        <m:t>=</m:t>
                      </m:r>
                      <m:r>
                        <a:rPr lang="es-MX" b="0" i="1" smtClean="0">
                          <a:latin typeface="Cambria Math" panose="02040503050406030204" pitchFamily="18" charset="0"/>
                        </a:rPr>
                        <m:t>𝐶</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d>
                            <m:dPr>
                              <m:ctrlPr>
                                <a:rPr lang="es-MX" b="0" i="1" smtClean="0">
                                  <a:latin typeface="Cambria Math" panose="02040503050406030204" pitchFamily="18" charset="0"/>
                                </a:rPr>
                              </m:ctrlPr>
                            </m:dPr>
                            <m:e>
                              <m:r>
                                <a:rPr lang="es-MX" b="0" i="1" smtClean="0">
                                  <a:latin typeface="Cambria Math" panose="02040503050406030204" pitchFamily="18" charset="0"/>
                                </a:rPr>
                                <m:t>1+</m:t>
                              </m:r>
                              <m:f>
                                <m:fPr>
                                  <m:ctrlPr>
                                    <a:rPr lang="es-MX" b="0" i="1" smtClean="0">
                                      <a:latin typeface="Cambria Math" panose="02040503050406030204" pitchFamily="18" charset="0"/>
                                    </a:rPr>
                                  </m:ctrlPr>
                                </m:fPr>
                                <m:num>
                                  <m:r>
                                    <a:rPr lang="es-MX" b="0" i="1" smtClean="0">
                                      <a:latin typeface="Cambria Math" panose="02040503050406030204" pitchFamily="18" charset="0"/>
                                    </a:rPr>
                                    <m:t>𝑟</m:t>
                                  </m:r>
                                </m:num>
                                <m:den>
                                  <m:r>
                                    <a:rPr lang="es-MX" b="0" i="1" smtClean="0">
                                      <a:latin typeface="Cambria Math" panose="02040503050406030204" pitchFamily="18" charset="0"/>
                                    </a:rPr>
                                    <m:t>𝑛</m:t>
                                  </m:r>
                                </m:den>
                              </m:f>
                            </m:e>
                          </m:d>
                        </m:e>
                        <m:sup>
                          <m:r>
                            <a:rPr lang="es-MX" b="0" i="1" smtClean="0">
                              <a:latin typeface="Cambria Math" panose="02040503050406030204" pitchFamily="18" charset="0"/>
                            </a:rPr>
                            <m:t>𝑛</m:t>
                          </m:r>
                          <m:r>
                            <a:rPr lang="es-MX" b="0" i="1" smtClean="0">
                              <a:latin typeface="Cambria Math" panose="02040503050406030204" pitchFamily="18" charset="0"/>
                            </a:rPr>
                            <m:t>∗</m:t>
                          </m:r>
                          <m:r>
                            <a:rPr lang="es-MX" b="0" i="1" smtClean="0">
                              <a:latin typeface="Cambria Math" panose="02040503050406030204" pitchFamily="18" charset="0"/>
                            </a:rPr>
                            <m:t>𝑡</m:t>
                          </m:r>
                        </m:sup>
                      </m:sSup>
                    </m:oMath>
                  </m:oMathPara>
                </a14:m>
                <a:endParaRPr lang="es-MX" dirty="0" smtClean="0"/>
              </a:p>
              <a:p>
                <a:pPr marL="0" indent="0">
                  <a:buNone/>
                </a:pPr>
                <a:endParaRPr lang="es-MX" dirty="0" smtClean="0"/>
              </a:p>
              <a:p>
                <a:r>
                  <a:rPr lang="es-MX" dirty="0" smtClean="0"/>
                  <a:t>Donde</a:t>
                </a:r>
              </a:p>
              <a:p>
                <a:pPr lvl="1" algn="just"/>
                <a:r>
                  <a:rPr lang="es-MX" i="1" dirty="0"/>
                  <a:t>M</a:t>
                </a:r>
                <a:r>
                  <a:rPr lang="es-MX" dirty="0"/>
                  <a:t> es el monto total (capital + interés) al final del período</a:t>
                </a:r>
                <a:r>
                  <a:rPr lang="es-MX" dirty="0" smtClean="0"/>
                  <a:t>,</a:t>
                </a:r>
              </a:p>
              <a:p>
                <a:pPr lvl="1" algn="just"/>
                <a:r>
                  <a:rPr lang="es-MX" i="1" dirty="0"/>
                  <a:t>C</a:t>
                </a:r>
                <a:r>
                  <a:rPr lang="es-MX" dirty="0"/>
                  <a:t> es el capital inicial o principal</a:t>
                </a:r>
                <a:r>
                  <a:rPr lang="es-MX" dirty="0" smtClean="0"/>
                  <a:t>,</a:t>
                </a:r>
              </a:p>
              <a:p>
                <a:pPr lvl="1" algn="just"/>
                <a:r>
                  <a:rPr lang="es-MX" i="1" dirty="0"/>
                  <a:t>r</a:t>
                </a:r>
                <a:r>
                  <a:rPr lang="es-MX" dirty="0"/>
                  <a:t> es la tasa de interés anual (en decimal</a:t>
                </a:r>
                <a:r>
                  <a:rPr lang="es-MX" dirty="0" smtClean="0"/>
                  <a:t>),</a:t>
                </a:r>
              </a:p>
              <a:p>
                <a:pPr lvl="1" algn="just"/>
                <a:r>
                  <a:rPr lang="es-MX" dirty="0"/>
                  <a:t>n es el número de veces que se capitaliza el interés en un año (por ejemplo, si el interés es compuesto trimestralmente, </a:t>
                </a:r>
                <a:r>
                  <a:rPr lang="es-MX" i="1" dirty="0" smtClean="0"/>
                  <a:t>n=4</a:t>
                </a:r>
                <a:r>
                  <a:rPr lang="es-MX" dirty="0" smtClean="0"/>
                  <a:t>),</a:t>
                </a:r>
              </a:p>
              <a:p>
                <a:pPr lvl="1" algn="just"/>
                <a:r>
                  <a:rPr lang="es-MX" i="1" dirty="0" smtClean="0"/>
                  <a:t>t</a:t>
                </a:r>
                <a:r>
                  <a:rPr lang="es-MX" dirty="0" smtClean="0"/>
                  <a:t> </a:t>
                </a:r>
                <a:r>
                  <a:rPr lang="es-MX" dirty="0"/>
                  <a:t>es el tiempo que dura la inversión o el préstamo, expresado en años.</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967409"/>
                <a:ext cx="10515600" cy="5209554"/>
              </a:xfrm>
              <a:blipFill>
                <a:blip r:embed="rId2"/>
                <a:stretch>
                  <a:fillRect l="-1043" t="-1991" r="-870"/>
                </a:stretch>
              </a:blipFill>
            </p:spPr>
            <p:txBody>
              <a:bodyPr/>
              <a:lstStyle/>
              <a:p>
                <a:r>
                  <a:rPr lang="es-MX">
                    <a:noFill/>
                  </a:rPr>
                  <a:t> </a:t>
                </a:r>
              </a:p>
            </p:txBody>
          </p:sp>
        </mc:Fallback>
      </mc:AlternateContent>
    </p:spTree>
    <p:extLst>
      <p:ext uri="{BB962C8B-B14F-4D97-AF65-F5344CB8AC3E}">
        <p14:creationId xmlns:p14="http://schemas.microsoft.com/office/powerpoint/2010/main" val="426975616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569844"/>
                <a:ext cx="10515600" cy="5607120"/>
              </a:xfrm>
            </p:spPr>
            <p:txBody>
              <a:bodyPr/>
              <a:lstStyle/>
              <a:p>
                <a:r>
                  <a:rPr lang="es-MX" b="1" dirty="0" smtClean="0"/>
                  <a:t>Fórmula del interés compuesto total:</a:t>
                </a:r>
              </a:p>
              <a:p>
                <a:endParaRPr lang="es-MX" dirty="0" smtClean="0"/>
              </a:p>
              <a:p>
                <a:r>
                  <a:rPr lang="es-MX" dirty="0"/>
                  <a:t>El interés total ganado </a:t>
                </a:r>
                <a:r>
                  <a:rPr lang="es-MX" dirty="0" smtClean="0"/>
                  <a:t>(</a:t>
                </a:r>
                <a:r>
                  <a:rPr lang="es-MX" i="1" dirty="0" smtClean="0"/>
                  <a:t>I</a:t>
                </a:r>
                <a:r>
                  <a:rPr lang="es-MX" dirty="0"/>
                  <a:t>) se calcula restando el capital inicial del monto total</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𝐼</m:t>
                      </m:r>
                      <m:r>
                        <a:rPr lang="es-MX" b="0" i="1" smtClean="0">
                          <a:latin typeface="Cambria Math" panose="02040503050406030204" pitchFamily="18" charset="0"/>
                        </a:rPr>
                        <m:t>=</m:t>
                      </m:r>
                      <m:r>
                        <a:rPr lang="es-MX" b="0" i="1" smtClean="0">
                          <a:latin typeface="Cambria Math" panose="02040503050406030204" pitchFamily="18" charset="0"/>
                        </a:rPr>
                        <m:t>𝑀</m:t>
                      </m:r>
                      <m:r>
                        <a:rPr lang="es-MX" b="0" i="1" smtClean="0">
                          <a:latin typeface="Cambria Math" panose="02040503050406030204" pitchFamily="18" charset="0"/>
                        </a:rPr>
                        <m:t>−</m:t>
                      </m:r>
                      <m:r>
                        <a:rPr lang="es-MX" b="0" i="1" smtClean="0">
                          <a:latin typeface="Cambria Math" panose="02040503050406030204" pitchFamily="18" charset="0"/>
                        </a:rPr>
                        <m:t>𝐶</m:t>
                      </m:r>
                      <m:r>
                        <a:rPr lang="es-MX" b="0" i="1" smtClean="0">
                          <a:latin typeface="Cambria Math" panose="02040503050406030204" pitchFamily="18" charset="0"/>
                        </a:rPr>
                        <m:t>=</m:t>
                      </m:r>
                      <m:r>
                        <a:rPr lang="es-MX" b="0" i="1" smtClean="0">
                          <a:latin typeface="Cambria Math" panose="02040503050406030204" pitchFamily="18" charset="0"/>
                        </a:rPr>
                        <m:t>𝐶</m:t>
                      </m:r>
                      <m:r>
                        <a:rPr lang="es-MX" b="0" i="1" smtClean="0">
                          <a:latin typeface="Cambria Math" panose="02040503050406030204" pitchFamily="18" charset="0"/>
                        </a:rPr>
                        <m:t>∗</m:t>
                      </m:r>
                      <m:d>
                        <m:dPr>
                          <m:ctrlPr>
                            <a:rPr lang="es-MX" b="0" i="1" smtClean="0">
                              <a:latin typeface="Cambria Math" panose="02040503050406030204" pitchFamily="18" charset="0"/>
                            </a:rPr>
                          </m:ctrlPr>
                        </m:dPr>
                        <m:e>
                          <m:sSup>
                            <m:sSupPr>
                              <m:ctrlPr>
                                <a:rPr lang="es-MX" b="0" i="1" smtClean="0">
                                  <a:latin typeface="Cambria Math" panose="02040503050406030204" pitchFamily="18" charset="0"/>
                                </a:rPr>
                              </m:ctrlPr>
                            </m:sSupPr>
                            <m:e>
                              <m:d>
                                <m:dPr>
                                  <m:ctrlPr>
                                    <a:rPr lang="es-MX" b="0" i="1" smtClean="0">
                                      <a:latin typeface="Cambria Math" panose="02040503050406030204" pitchFamily="18" charset="0"/>
                                    </a:rPr>
                                  </m:ctrlPr>
                                </m:dPr>
                                <m:e>
                                  <m:r>
                                    <a:rPr lang="es-MX" b="0" i="1" smtClean="0">
                                      <a:latin typeface="Cambria Math" panose="02040503050406030204" pitchFamily="18" charset="0"/>
                                    </a:rPr>
                                    <m:t>1+</m:t>
                                  </m:r>
                                  <m:f>
                                    <m:fPr>
                                      <m:ctrlPr>
                                        <a:rPr lang="es-MX" b="0" i="1" smtClean="0">
                                          <a:latin typeface="Cambria Math" panose="02040503050406030204" pitchFamily="18" charset="0"/>
                                        </a:rPr>
                                      </m:ctrlPr>
                                    </m:fPr>
                                    <m:num>
                                      <m:r>
                                        <a:rPr lang="es-MX" b="0" i="1" smtClean="0">
                                          <a:latin typeface="Cambria Math" panose="02040503050406030204" pitchFamily="18" charset="0"/>
                                        </a:rPr>
                                        <m:t>𝑟</m:t>
                                      </m:r>
                                    </m:num>
                                    <m:den>
                                      <m:r>
                                        <a:rPr lang="es-MX" b="0" i="1" smtClean="0">
                                          <a:latin typeface="Cambria Math" panose="02040503050406030204" pitchFamily="18" charset="0"/>
                                        </a:rPr>
                                        <m:t>𝑛</m:t>
                                      </m:r>
                                    </m:den>
                                  </m:f>
                                </m:e>
                              </m:d>
                            </m:e>
                            <m:sup>
                              <m:r>
                                <a:rPr lang="es-MX" b="0" i="1" smtClean="0">
                                  <a:latin typeface="Cambria Math" panose="02040503050406030204" pitchFamily="18" charset="0"/>
                                </a:rPr>
                                <m:t>𝑛</m:t>
                              </m:r>
                              <m:r>
                                <a:rPr lang="es-MX" b="0" i="1" smtClean="0">
                                  <a:latin typeface="Cambria Math" panose="02040503050406030204" pitchFamily="18" charset="0"/>
                                </a:rPr>
                                <m:t>∗</m:t>
                              </m:r>
                              <m:r>
                                <a:rPr lang="es-MX" b="0" i="1" smtClean="0">
                                  <a:latin typeface="Cambria Math" panose="02040503050406030204" pitchFamily="18" charset="0"/>
                                </a:rPr>
                                <m:t>𝑡</m:t>
                              </m:r>
                            </m:sup>
                          </m:sSup>
                          <m:r>
                            <a:rPr lang="es-MX" b="0" i="1" smtClean="0">
                              <a:latin typeface="Cambria Math" panose="02040503050406030204" pitchFamily="18" charset="0"/>
                            </a:rPr>
                            <m:t>−1</m:t>
                          </m:r>
                        </m:e>
                      </m:d>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569844"/>
                <a:ext cx="10515600" cy="5607120"/>
              </a:xfrm>
              <a:blipFill>
                <a:blip r:embed="rId2"/>
                <a:stretch>
                  <a:fillRect l="-1043" t="-1739"/>
                </a:stretch>
              </a:blipFill>
            </p:spPr>
            <p:txBody>
              <a:bodyPr/>
              <a:lstStyle/>
              <a:p>
                <a:r>
                  <a:rPr lang="es-MX">
                    <a:noFill/>
                  </a:rPr>
                  <a:t> </a:t>
                </a:r>
              </a:p>
            </p:txBody>
          </p:sp>
        </mc:Fallback>
      </mc:AlternateContent>
    </p:spTree>
    <p:extLst>
      <p:ext uri="{BB962C8B-B14F-4D97-AF65-F5344CB8AC3E}">
        <p14:creationId xmlns:p14="http://schemas.microsoft.com/office/powerpoint/2010/main" val="341396988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825625"/>
                <a:ext cx="10515600" cy="4813714"/>
              </a:xfrm>
            </p:spPr>
            <p:txBody>
              <a:bodyPr>
                <a:normAutofit fontScale="92500" lnSpcReduction="10000"/>
              </a:bodyPr>
              <a:lstStyle/>
              <a:p>
                <a:pPr algn="just"/>
                <a:r>
                  <a:rPr lang="es-MX" dirty="0" smtClean="0"/>
                  <a:t>Si inviertes 1,000 pesos </a:t>
                </a:r>
                <a:r>
                  <a:rPr lang="es-MX" dirty="0"/>
                  <a:t>a una tasa de interés compuesto del 5% anual, capitalizado anualmente, durante 3 años, el monto total será</a:t>
                </a:r>
                <a:r>
                  <a:rPr lang="es-MX" dirty="0" smtClean="0"/>
                  <a:t>:</a:t>
                </a:r>
              </a:p>
              <a:p>
                <a:pPr algn="just"/>
                <a:endParaRPr lang="es-MX" dirty="0" smtClean="0"/>
              </a:p>
              <a:p>
                <a:pPr marL="0" indent="0" algn="just">
                  <a:buNone/>
                </a:pPr>
                <a14:m>
                  <m:oMathPara xmlns:m="http://schemas.openxmlformats.org/officeDocument/2006/math">
                    <m:oMathParaPr>
                      <m:jc m:val="centerGroup"/>
                    </m:oMathParaPr>
                    <m:oMath xmlns:m="http://schemas.openxmlformats.org/officeDocument/2006/math">
                      <m:r>
                        <a:rPr lang="es-MX" sz="2200" b="0" i="1" smtClean="0">
                          <a:latin typeface="Cambria Math" panose="02040503050406030204" pitchFamily="18" charset="0"/>
                        </a:rPr>
                        <m:t>𝑀</m:t>
                      </m:r>
                      <m:r>
                        <a:rPr lang="es-MX" sz="2200" b="0" i="1" smtClean="0">
                          <a:latin typeface="Cambria Math" panose="02040503050406030204" pitchFamily="18" charset="0"/>
                        </a:rPr>
                        <m:t>=1000∗</m:t>
                      </m:r>
                      <m:sSup>
                        <m:sSupPr>
                          <m:ctrlPr>
                            <a:rPr lang="es-MX" sz="2200" b="0" i="1" smtClean="0">
                              <a:latin typeface="Cambria Math" panose="02040503050406030204" pitchFamily="18" charset="0"/>
                            </a:rPr>
                          </m:ctrlPr>
                        </m:sSupPr>
                        <m:e>
                          <m:d>
                            <m:dPr>
                              <m:ctrlPr>
                                <a:rPr lang="es-MX" sz="2200" b="0" i="1" smtClean="0">
                                  <a:latin typeface="Cambria Math" panose="02040503050406030204" pitchFamily="18" charset="0"/>
                                </a:rPr>
                              </m:ctrlPr>
                            </m:dPr>
                            <m:e>
                              <m:r>
                                <a:rPr lang="es-MX" sz="2200" b="0" i="1" smtClean="0">
                                  <a:latin typeface="Cambria Math" panose="02040503050406030204" pitchFamily="18" charset="0"/>
                                </a:rPr>
                                <m:t>1+</m:t>
                              </m:r>
                              <m:f>
                                <m:fPr>
                                  <m:ctrlPr>
                                    <a:rPr lang="es-MX" sz="2200" b="0" i="1" smtClean="0">
                                      <a:latin typeface="Cambria Math" panose="02040503050406030204" pitchFamily="18" charset="0"/>
                                    </a:rPr>
                                  </m:ctrlPr>
                                </m:fPr>
                                <m:num>
                                  <m:r>
                                    <a:rPr lang="es-MX" sz="2200" b="0" i="1" smtClean="0">
                                      <a:latin typeface="Cambria Math" panose="02040503050406030204" pitchFamily="18" charset="0"/>
                                    </a:rPr>
                                    <m:t>0.05</m:t>
                                  </m:r>
                                </m:num>
                                <m:den>
                                  <m:r>
                                    <a:rPr lang="es-MX" sz="2200" b="0" i="1" smtClean="0">
                                      <a:latin typeface="Cambria Math" panose="02040503050406030204" pitchFamily="18" charset="0"/>
                                    </a:rPr>
                                    <m:t>1</m:t>
                                  </m:r>
                                </m:den>
                              </m:f>
                            </m:e>
                          </m:d>
                        </m:e>
                        <m:sup>
                          <m:r>
                            <a:rPr lang="es-MX" sz="2200" b="0" i="1" smtClean="0">
                              <a:latin typeface="Cambria Math" panose="02040503050406030204" pitchFamily="18" charset="0"/>
                            </a:rPr>
                            <m:t>1∗3</m:t>
                          </m:r>
                        </m:sup>
                      </m:sSup>
                      <m:r>
                        <a:rPr lang="es-MX" sz="2200" b="0" i="1" smtClean="0">
                          <a:latin typeface="Cambria Math" panose="02040503050406030204" pitchFamily="18" charset="0"/>
                        </a:rPr>
                        <m:t>=1000∗</m:t>
                      </m:r>
                      <m:sSup>
                        <m:sSupPr>
                          <m:ctrlPr>
                            <a:rPr lang="es-MX" sz="2200" b="0" i="1" smtClean="0">
                              <a:latin typeface="Cambria Math" panose="02040503050406030204" pitchFamily="18" charset="0"/>
                            </a:rPr>
                          </m:ctrlPr>
                        </m:sSupPr>
                        <m:e>
                          <m:d>
                            <m:dPr>
                              <m:ctrlPr>
                                <a:rPr lang="es-MX" sz="2200" b="0" i="1" smtClean="0">
                                  <a:latin typeface="Cambria Math" panose="02040503050406030204" pitchFamily="18" charset="0"/>
                                </a:rPr>
                              </m:ctrlPr>
                            </m:dPr>
                            <m:e>
                              <m:r>
                                <a:rPr lang="es-MX" sz="2200" b="0" i="1" smtClean="0">
                                  <a:latin typeface="Cambria Math" panose="02040503050406030204" pitchFamily="18" charset="0"/>
                                </a:rPr>
                                <m:t>1.05</m:t>
                              </m:r>
                            </m:e>
                          </m:d>
                        </m:e>
                        <m:sup>
                          <m:r>
                            <a:rPr lang="es-MX" sz="2200" b="0" i="1" smtClean="0">
                              <a:latin typeface="Cambria Math" panose="02040503050406030204" pitchFamily="18" charset="0"/>
                            </a:rPr>
                            <m:t>3</m:t>
                          </m:r>
                        </m:sup>
                      </m:sSup>
                      <m:r>
                        <a:rPr lang="es-MX" sz="2200" b="0" i="1" smtClean="0">
                          <a:latin typeface="Cambria Math" panose="02040503050406030204" pitchFamily="18" charset="0"/>
                        </a:rPr>
                        <m:t>=1000∗1.157625=1157.63 </m:t>
                      </m:r>
                      <m:r>
                        <a:rPr lang="es-MX" sz="2200" b="0" i="1" smtClean="0">
                          <a:latin typeface="Cambria Math" panose="02040503050406030204" pitchFamily="18" charset="0"/>
                        </a:rPr>
                        <m:t>𝑝𝑒𝑠𝑜𝑠</m:t>
                      </m:r>
                    </m:oMath>
                  </m:oMathPara>
                </a14:m>
                <a:endParaRPr lang="es-MX" sz="2200" dirty="0" smtClean="0"/>
              </a:p>
              <a:p>
                <a:pPr algn="just"/>
                <a:endParaRPr lang="es-MX" dirty="0" smtClean="0"/>
              </a:p>
              <a:p>
                <a:pPr algn="just"/>
                <a:r>
                  <a:rPr lang="es-MX" dirty="0" smtClean="0"/>
                  <a:t>El </a:t>
                </a:r>
                <a:r>
                  <a:rPr lang="es-MX" dirty="0"/>
                  <a:t>interés ganado será</a:t>
                </a:r>
                <a:r>
                  <a:rPr lang="es-MX" dirty="0" smtClean="0"/>
                  <a:t>:</a:t>
                </a:r>
              </a:p>
              <a:p>
                <a:pPr algn="just"/>
                <a:endParaRPr lang="es-MX" dirty="0" smtClean="0"/>
              </a:p>
              <a:p>
                <a:pPr marL="0" indent="0" algn="just">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𝐼</m:t>
                      </m:r>
                      <m:r>
                        <a:rPr lang="es-MX" b="0" i="1" smtClean="0">
                          <a:latin typeface="Cambria Math" panose="02040503050406030204" pitchFamily="18" charset="0"/>
                        </a:rPr>
                        <m:t>=1157.63−1000=157.63 </m:t>
                      </m:r>
                      <m:r>
                        <a:rPr lang="es-MX" b="0" i="1" smtClean="0">
                          <a:latin typeface="Cambria Math" panose="02040503050406030204" pitchFamily="18" charset="0"/>
                        </a:rPr>
                        <m:t>𝑝𝑒𝑠𝑜𝑠</m:t>
                      </m:r>
                    </m:oMath>
                  </m:oMathPara>
                </a14:m>
                <a:endParaRPr lang="es-MX" dirty="0" smtClean="0"/>
              </a:p>
              <a:p>
                <a:pPr marL="0" indent="0" algn="just">
                  <a:buNone/>
                </a:pPr>
                <a:endParaRPr lang="es-MX" dirty="0" smtClean="0"/>
              </a:p>
              <a:p>
                <a:pPr algn="just"/>
                <a:r>
                  <a:rPr lang="es-MX" dirty="0"/>
                  <a:t>En este caso, el interés compuesto es mayor que el interés simple porque se está calculando sobre un capital creciente.</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825625"/>
                <a:ext cx="10515600" cy="4813714"/>
              </a:xfrm>
              <a:blipFill>
                <a:blip r:embed="rId2"/>
                <a:stretch>
                  <a:fillRect l="-928" t="-2532" r="-986" b="-1899"/>
                </a:stretch>
              </a:blipFill>
            </p:spPr>
            <p:txBody>
              <a:bodyPr/>
              <a:lstStyle/>
              <a:p>
                <a:r>
                  <a:rPr lang="es-MX">
                    <a:noFill/>
                  </a:rPr>
                  <a:t> </a:t>
                </a:r>
              </a:p>
            </p:txBody>
          </p:sp>
        </mc:Fallback>
      </mc:AlternateContent>
    </p:spTree>
    <p:extLst>
      <p:ext uri="{BB962C8B-B14F-4D97-AF65-F5344CB8AC3E}">
        <p14:creationId xmlns:p14="http://schemas.microsoft.com/office/powerpoint/2010/main" val="414839404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Aplicaciones del Interés Simple y Compuesto</a:t>
            </a:r>
          </a:p>
        </p:txBody>
      </p:sp>
      <p:sp>
        <p:nvSpPr>
          <p:cNvPr id="3" name="Marcador de contenido 2"/>
          <p:cNvSpPr>
            <a:spLocks noGrp="1"/>
          </p:cNvSpPr>
          <p:nvPr>
            <p:ph idx="1"/>
          </p:nvPr>
        </p:nvSpPr>
        <p:spPr>
          <a:xfrm>
            <a:off x="838200" y="1825625"/>
            <a:ext cx="10515600" cy="4800462"/>
          </a:xfrm>
        </p:spPr>
        <p:txBody>
          <a:bodyPr>
            <a:normAutofit fontScale="92500" lnSpcReduction="10000"/>
          </a:bodyPr>
          <a:lstStyle/>
          <a:p>
            <a:pPr algn="just"/>
            <a:r>
              <a:rPr lang="es-MX" b="1" dirty="0"/>
              <a:t>Interés Simple:</a:t>
            </a:r>
          </a:p>
          <a:p>
            <a:pPr lvl="1" algn="just"/>
            <a:r>
              <a:rPr lang="es-MX" b="1" dirty="0"/>
              <a:t>Préstamos personales y comerciales</a:t>
            </a:r>
            <a:r>
              <a:rPr lang="es-MX" dirty="0"/>
              <a:t>: Es común en préstamos de corto plazo, donde los pagos son predecibles y no cambia el monto de los intereses durante el período del préstamo.</a:t>
            </a:r>
          </a:p>
          <a:p>
            <a:pPr lvl="1" algn="just"/>
            <a:r>
              <a:rPr lang="es-MX" b="1" dirty="0"/>
              <a:t>Bonos</a:t>
            </a:r>
            <a:r>
              <a:rPr lang="es-MX" dirty="0"/>
              <a:t>: En algunos casos, los intereses de bonos o pagarés se calculan mediante el interés simple.</a:t>
            </a:r>
          </a:p>
          <a:p>
            <a:pPr algn="just"/>
            <a:r>
              <a:rPr lang="es-MX" b="1" dirty="0"/>
              <a:t>Interés Compuesto:</a:t>
            </a:r>
          </a:p>
          <a:p>
            <a:pPr lvl="1" algn="just"/>
            <a:r>
              <a:rPr lang="es-MX" b="1" dirty="0"/>
              <a:t>Cuentas de ahorro</a:t>
            </a:r>
            <a:r>
              <a:rPr lang="es-MX" dirty="0"/>
              <a:t>: La mayoría de las cuentas de ahorro bancarias aplican interés compuesto, ya que los intereses se calculan sobre el saldo total, incluidas las ganancias previas.</a:t>
            </a:r>
          </a:p>
          <a:p>
            <a:pPr lvl="1" algn="just"/>
            <a:r>
              <a:rPr lang="es-MX" b="1" dirty="0"/>
              <a:t>Inversiones a largo plazo</a:t>
            </a:r>
            <a:r>
              <a:rPr lang="es-MX" dirty="0"/>
              <a:t>: Instrumentos como los fondos de inversión y las acciones utilizan el interés compuesto para maximizar los rendimientos a lo largo del tiempo.</a:t>
            </a:r>
          </a:p>
          <a:p>
            <a:pPr lvl="1" algn="just"/>
            <a:r>
              <a:rPr lang="es-MX" b="1" dirty="0"/>
              <a:t>Préstamos hipotecarios</a:t>
            </a:r>
            <a:r>
              <a:rPr lang="es-MX" dirty="0"/>
              <a:t>: La mayoría de las hipotecas y préstamos a largo plazo usan el interés compuesto para calcular los pagos.</a:t>
            </a:r>
          </a:p>
          <a:p>
            <a:pPr marL="0" indent="0">
              <a:buNone/>
            </a:pPr>
            <a:endParaRPr lang="es-MX" dirty="0"/>
          </a:p>
        </p:txBody>
      </p:sp>
    </p:spTree>
    <p:extLst>
      <p:ext uri="{BB962C8B-B14F-4D97-AF65-F5344CB8AC3E}">
        <p14:creationId xmlns:p14="http://schemas.microsoft.com/office/powerpoint/2010/main" val="253526790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86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1. Reducción de 2 o más términos semejantes del mismo signo (SUMA)</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lgn="just"/>
                <a:r>
                  <a:rPr lang="es-MX" sz="2800" dirty="0" smtClean="0"/>
                  <a:t>Regla:</a:t>
                </a:r>
              </a:p>
              <a:p>
                <a:pPr algn="just"/>
                <a:r>
                  <a:rPr lang="es-MX" sz="2800" dirty="0" smtClean="0"/>
                  <a:t>Se suman los coeficientes, poniendo delante de esta suma el mismo signo que tienen todos y a continuación se escribe la parte literal.</a:t>
                </a:r>
              </a:p>
              <a:p>
                <a:pPr marL="0" indent="0">
                  <a:buNone/>
                </a:pPr>
                <a14:m>
                  <m:oMathPara xmlns:m="http://schemas.openxmlformats.org/officeDocument/2006/math">
                    <m:oMathParaPr>
                      <m:jc m:val="centerGroup"/>
                    </m:oMathParaPr>
                    <m:oMath xmlns:m="http://schemas.openxmlformats.org/officeDocument/2006/math">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m:t>
                          </m:r>
                          <m:r>
                            <a:rPr lang="es-MX" sz="2800" b="1" i="1" smtClean="0">
                              <a:solidFill>
                                <a:srgbClr val="FF0000"/>
                              </a:solidFill>
                              <a:latin typeface="Cambria Math"/>
                            </a:rPr>
                            <m:t>𝒂</m:t>
                          </m:r>
                        </m:e>
                        <m:sup>
                          <m:r>
                            <a:rPr lang="es-MX" sz="2800" b="1" i="1" smtClean="0">
                              <a:solidFill>
                                <a:srgbClr val="FF0000"/>
                              </a:solidFill>
                              <a:latin typeface="Cambria Math"/>
                            </a:rPr>
                            <m:t>𝟐</m:t>
                          </m:r>
                        </m:sup>
                      </m:sSup>
                      <m:r>
                        <a:rPr lang="es-MX" sz="2800" b="1" i="1" smtClean="0">
                          <a:solidFill>
                            <a:srgbClr val="FF0000"/>
                          </a:solidFill>
                          <a:latin typeface="Cambria Math"/>
                        </a:rPr>
                        <m:t>−</m:t>
                      </m:r>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𝟗</m:t>
                          </m:r>
                          <m:r>
                            <a:rPr lang="es-MX" sz="2800" b="1" i="1" smtClean="0">
                              <a:solidFill>
                                <a:srgbClr val="FF0000"/>
                              </a:solidFill>
                              <a:latin typeface="Cambria Math"/>
                            </a:rPr>
                            <m:t>𝒂</m:t>
                          </m:r>
                        </m:e>
                        <m:sup>
                          <m:r>
                            <a:rPr lang="es-MX" sz="2800" b="1" i="1" smtClean="0">
                              <a:solidFill>
                                <a:srgbClr val="FF0000"/>
                              </a:solidFill>
                              <a:latin typeface="Cambria Math"/>
                            </a:rPr>
                            <m:t>𝟐</m:t>
                          </m:r>
                        </m:sup>
                      </m:sSup>
                      <m:r>
                        <a:rPr lang="es-MX" sz="2800" b="1" i="1" smtClean="0">
                          <a:solidFill>
                            <a:srgbClr val="FF0000"/>
                          </a:solidFill>
                          <a:latin typeface="Cambria Math"/>
                        </a:rPr>
                        <m:t>=</m:t>
                      </m:r>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m:t>
                          </m:r>
                          <m:r>
                            <a:rPr lang="es-MX" sz="2800" b="1" i="1" smtClean="0">
                              <a:solidFill>
                                <a:srgbClr val="FF0000"/>
                              </a:solidFill>
                              <a:latin typeface="Cambria Math"/>
                            </a:rPr>
                            <m:t>𝟏𝟎</m:t>
                          </m:r>
                          <m:r>
                            <a:rPr lang="es-MX" sz="2800" b="1" i="1" smtClean="0">
                              <a:solidFill>
                                <a:srgbClr val="FF0000"/>
                              </a:solidFill>
                              <a:latin typeface="Cambria Math"/>
                            </a:rPr>
                            <m:t>𝒂</m:t>
                          </m:r>
                        </m:e>
                        <m:sup>
                          <m:r>
                            <a:rPr lang="es-MX" sz="2800" b="1" i="1" smtClean="0">
                              <a:solidFill>
                                <a:srgbClr val="FF0000"/>
                              </a:solidFill>
                              <a:latin typeface="Cambria Math"/>
                            </a:rPr>
                            <m:t>𝟐</m:t>
                          </m:r>
                        </m:sup>
                      </m:sSup>
                    </m:oMath>
                  </m:oMathPara>
                </a14:m>
                <a:endParaRPr lang="es-MX" sz="2800" b="1" dirty="0" smtClean="0">
                  <a:solidFill>
                    <a:srgbClr val="FF0000"/>
                  </a:solidFill>
                </a:endParaRPr>
              </a:p>
              <a:p>
                <a:pPr marL="0" indent="0">
                  <a:buNone/>
                </a:pPr>
                <a:endParaRPr lang="es-MX" sz="2800" b="1" dirty="0" smtClean="0">
                  <a:solidFill>
                    <a:srgbClr val="FF0000"/>
                  </a:solidFill>
                </a:endParaRPr>
              </a:p>
              <a:p>
                <a:pPr marL="0" indent="0">
                  <a:buNone/>
                </a:pPr>
                <a14:m>
                  <m:oMathPara xmlns:m="http://schemas.openxmlformats.org/officeDocument/2006/math">
                    <m:oMathParaPr>
                      <m:jc m:val="centerGroup"/>
                    </m:oMathParaPr>
                    <m:oMath xmlns:m="http://schemas.openxmlformats.org/officeDocument/2006/math">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m:t>
                          </m:r>
                          <m:r>
                            <a:rPr lang="es-MX" sz="2800" b="1" i="1" smtClean="0">
                              <a:solidFill>
                                <a:srgbClr val="FF0000"/>
                              </a:solidFill>
                              <a:latin typeface="Cambria Math"/>
                            </a:rPr>
                            <m:t>𝟒</m:t>
                          </m:r>
                          <m:r>
                            <a:rPr lang="es-MX" sz="2800" b="1" i="1" smtClean="0">
                              <a:solidFill>
                                <a:srgbClr val="FF0000"/>
                              </a:solidFill>
                              <a:latin typeface="Cambria Math"/>
                            </a:rPr>
                            <m:t>𝒂</m:t>
                          </m:r>
                        </m:e>
                        <m:sup>
                          <m:r>
                            <a:rPr lang="es-MX" sz="2800" b="1" i="1" smtClean="0">
                              <a:solidFill>
                                <a:srgbClr val="FF0000"/>
                              </a:solidFill>
                              <a:latin typeface="Cambria Math"/>
                            </a:rPr>
                            <m:t>𝒎</m:t>
                          </m:r>
                          <m:r>
                            <a:rPr lang="es-MX" sz="2800" b="1" i="1" smtClean="0">
                              <a:solidFill>
                                <a:srgbClr val="FF0000"/>
                              </a:solidFill>
                              <a:latin typeface="Cambria Math"/>
                            </a:rPr>
                            <m:t>+</m:t>
                          </m:r>
                          <m:r>
                            <a:rPr lang="es-MX" sz="2800" b="1" i="1" smtClean="0">
                              <a:solidFill>
                                <a:srgbClr val="FF0000"/>
                              </a:solidFill>
                              <a:latin typeface="Cambria Math"/>
                            </a:rPr>
                            <m:t>𝟏</m:t>
                          </m:r>
                        </m:sup>
                      </m:sSup>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m:t>
                          </m:r>
                          <m:r>
                            <a:rPr lang="es-MX" sz="2800" b="1" i="1" smtClean="0">
                              <a:solidFill>
                                <a:srgbClr val="FF0000"/>
                              </a:solidFill>
                              <a:latin typeface="Cambria Math"/>
                            </a:rPr>
                            <m:t>𝟕</m:t>
                          </m:r>
                          <m:r>
                            <a:rPr lang="es-MX" sz="2800" b="1" i="1" smtClean="0">
                              <a:solidFill>
                                <a:srgbClr val="FF0000"/>
                              </a:solidFill>
                              <a:latin typeface="Cambria Math"/>
                            </a:rPr>
                            <m:t>𝒂</m:t>
                          </m:r>
                        </m:e>
                        <m:sup>
                          <m:r>
                            <a:rPr lang="es-MX" sz="2800" b="1" i="1" smtClean="0">
                              <a:solidFill>
                                <a:srgbClr val="FF0000"/>
                              </a:solidFill>
                              <a:latin typeface="Cambria Math"/>
                            </a:rPr>
                            <m:t>𝒎</m:t>
                          </m:r>
                          <m:r>
                            <a:rPr lang="es-MX" sz="2800" b="1" i="1" smtClean="0">
                              <a:solidFill>
                                <a:srgbClr val="FF0000"/>
                              </a:solidFill>
                              <a:latin typeface="Cambria Math"/>
                            </a:rPr>
                            <m:t>+</m:t>
                          </m:r>
                          <m:r>
                            <a:rPr lang="es-MX" sz="2800" b="1" i="1" smtClean="0">
                              <a:solidFill>
                                <a:srgbClr val="FF0000"/>
                              </a:solidFill>
                              <a:latin typeface="Cambria Math"/>
                            </a:rPr>
                            <m:t>𝟏</m:t>
                          </m:r>
                        </m:sup>
                      </m:sSup>
                      <m:r>
                        <a:rPr lang="es-MX" sz="2800" b="1" i="1" smtClean="0">
                          <a:solidFill>
                            <a:srgbClr val="FF0000"/>
                          </a:solidFill>
                          <a:latin typeface="Cambria Math"/>
                        </a:rPr>
                        <m:t>=−</m:t>
                      </m:r>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𝟏𝟏</m:t>
                          </m:r>
                          <m:r>
                            <a:rPr lang="es-MX" sz="2800" b="1" i="1" smtClean="0">
                              <a:solidFill>
                                <a:srgbClr val="FF0000"/>
                              </a:solidFill>
                              <a:latin typeface="Cambria Math"/>
                            </a:rPr>
                            <m:t>𝒂</m:t>
                          </m:r>
                        </m:e>
                        <m:sup>
                          <m:r>
                            <a:rPr lang="es-MX" sz="2800" b="1" i="1" smtClean="0">
                              <a:solidFill>
                                <a:srgbClr val="FF0000"/>
                              </a:solidFill>
                              <a:latin typeface="Cambria Math"/>
                            </a:rPr>
                            <m:t>𝒎</m:t>
                          </m:r>
                          <m:r>
                            <a:rPr lang="es-MX" sz="2800" b="1" i="1" smtClean="0">
                              <a:solidFill>
                                <a:srgbClr val="FF0000"/>
                              </a:solidFill>
                              <a:latin typeface="Cambria Math"/>
                            </a:rPr>
                            <m:t>+</m:t>
                          </m:r>
                          <m:r>
                            <a:rPr lang="es-MX" sz="2800" b="1" i="1" smtClean="0">
                              <a:solidFill>
                                <a:srgbClr val="FF0000"/>
                              </a:solidFill>
                              <a:latin typeface="Cambria Math"/>
                            </a:rPr>
                            <m:t>𝟏</m:t>
                          </m:r>
                        </m:sup>
                      </m:sSup>
                    </m:oMath>
                  </m:oMathPara>
                </a14:m>
                <a:endParaRPr lang="es-MX" sz="2800" b="1" dirty="0" smtClean="0">
                  <a:solidFill>
                    <a:srgbClr val="FF0000"/>
                  </a:solidFill>
                </a:endParaRPr>
              </a:p>
              <a:p>
                <a:pPr marL="0" indent="0">
                  <a:buNone/>
                </a:pPr>
                <a:endParaRPr lang="es-MX" sz="2800" b="1" dirty="0" smtClean="0">
                  <a:solidFill>
                    <a:srgbClr val="FF0000"/>
                  </a:solidFill>
                </a:endParaRPr>
              </a:p>
              <a:p>
                <a:pPr marL="0" indent="0">
                  <a:buNone/>
                </a:pPr>
                <a14:m>
                  <m:oMathPara xmlns:m="http://schemas.openxmlformats.org/officeDocument/2006/math">
                    <m:oMathParaPr>
                      <m:jc m:val="centerGroup"/>
                    </m:oMathParaPr>
                    <m:oMath xmlns:m="http://schemas.openxmlformats.org/officeDocument/2006/math">
                      <m:f>
                        <m:fPr>
                          <m:ctrlPr>
                            <a:rPr lang="es-MX" sz="2800" b="1" i="1" smtClean="0">
                              <a:solidFill>
                                <a:srgbClr val="FF0000"/>
                              </a:solidFill>
                              <a:latin typeface="Cambria Math" panose="02040503050406030204" pitchFamily="18" charset="0"/>
                            </a:rPr>
                          </m:ctrlPr>
                        </m:fPr>
                        <m:num>
                          <m:r>
                            <a:rPr lang="es-MX" sz="2800" b="1" i="1" smtClean="0">
                              <a:solidFill>
                                <a:srgbClr val="FF0000"/>
                              </a:solidFill>
                              <a:latin typeface="Cambria Math"/>
                            </a:rPr>
                            <m:t>𝟏</m:t>
                          </m:r>
                        </m:num>
                        <m:den>
                          <m:r>
                            <a:rPr lang="es-MX" sz="2800" b="1" i="1" smtClean="0">
                              <a:solidFill>
                                <a:srgbClr val="FF0000"/>
                              </a:solidFill>
                              <a:latin typeface="Cambria Math"/>
                            </a:rPr>
                            <m:t>𝟐</m:t>
                          </m:r>
                        </m:den>
                      </m:f>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𝒙</m:t>
                          </m:r>
                        </m:e>
                        <m:sup>
                          <m:r>
                            <a:rPr lang="es-MX" sz="2800" b="1" i="1" smtClean="0">
                              <a:solidFill>
                                <a:srgbClr val="FF0000"/>
                              </a:solidFill>
                              <a:latin typeface="Cambria Math"/>
                            </a:rPr>
                            <m:t>𝟐</m:t>
                          </m:r>
                        </m:sup>
                      </m:sSup>
                      <m:r>
                        <a:rPr lang="es-MX" sz="2800" b="1" i="1" smtClean="0">
                          <a:solidFill>
                            <a:srgbClr val="FF0000"/>
                          </a:solidFill>
                          <a:latin typeface="Cambria Math"/>
                        </a:rPr>
                        <m:t>𝒚</m:t>
                      </m:r>
                      <m:r>
                        <a:rPr lang="es-MX" sz="2800" b="1" i="1" smtClean="0">
                          <a:solidFill>
                            <a:srgbClr val="FF0000"/>
                          </a:solidFill>
                          <a:latin typeface="Cambria Math"/>
                        </a:rPr>
                        <m:t>+</m:t>
                      </m:r>
                      <m:f>
                        <m:fPr>
                          <m:ctrlPr>
                            <a:rPr lang="es-MX" sz="2800" b="1" i="1" smtClean="0">
                              <a:solidFill>
                                <a:srgbClr val="FF0000"/>
                              </a:solidFill>
                              <a:latin typeface="Cambria Math" panose="02040503050406030204" pitchFamily="18" charset="0"/>
                            </a:rPr>
                          </m:ctrlPr>
                        </m:fPr>
                        <m:num>
                          <m:r>
                            <a:rPr lang="es-MX" sz="2800" b="1" i="1" smtClean="0">
                              <a:solidFill>
                                <a:srgbClr val="FF0000"/>
                              </a:solidFill>
                              <a:latin typeface="Cambria Math"/>
                            </a:rPr>
                            <m:t>𝟏</m:t>
                          </m:r>
                        </m:num>
                        <m:den>
                          <m:r>
                            <a:rPr lang="es-MX" sz="2800" b="1" i="1" smtClean="0">
                              <a:solidFill>
                                <a:srgbClr val="FF0000"/>
                              </a:solidFill>
                              <a:latin typeface="Cambria Math"/>
                            </a:rPr>
                            <m:t>𝟒</m:t>
                          </m:r>
                        </m:den>
                      </m:f>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𝒙</m:t>
                          </m:r>
                        </m:e>
                        <m:sup>
                          <m:r>
                            <a:rPr lang="es-MX" sz="2800" b="1" i="1" smtClean="0">
                              <a:solidFill>
                                <a:srgbClr val="FF0000"/>
                              </a:solidFill>
                              <a:latin typeface="Cambria Math"/>
                            </a:rPr>
                            <m:t>𝟐</m:t>
                          </m:r>
                        </m:sup>
                      </m:sSup>
                      <m:r>
                        <a:rPr lang="es-MX" sz="2800" b="1" i="1" smtClean="0">
                          <a:solidFill>
                            <a:srgbClr val="FF0000"/>
                          </a:solidFill>
                          <a:latin typeface="Cambria Math"/>
                        </a:rPr>
                        <m:t>𝒚</m:t>
                      </m:r>
                      <m:r>
                        <a:rPr lang="es-MX" sz="2800" b="1" i="1" smtClean="0">
                          <a:solidFill>
                            <a:srgbClr val="FF0000"/>
                          </a:solidFill>
                          <a:latin typeface="Cambria Math"/>
                        </a:rPr>
                        <m:t>+</m:t>
                      </m:r>
                      <m:f>
                        <m:fPr>
                          <m:ctrlPr>
                            <a:rPr lang="es-MX" sz="2800" b="1" i="1" smtClean="0">
                              <a:solidFill>
                                <a:srgbClr val="FF0000"/>
                              </a:solidFill>
                              <a:latin typeface="Cambria Math" panose="02040503050406030204" pitchFamily="18" charset="0"/>
                            </a:rPr>
                          </m:ctrlPr>
                        </m:fPr>
                        <m:num>
                          <m:r>
                            <a:rPr lang="es-MX" sz="2800" b="1" i="1" smtClean="0">
                              <a:solidFill>
                                <a:srgbClr val="FF0000"/>
                              </a:solidFill>
                              <a:latin typeface="Cambria Math"/>
                            </a:rPr>
                            <m:t>𝟏</m:t>
                          </m:r>
                        </m:num>
                        <m:den>
                          <m:r>
                            <a:rPr lang="es-MX" sz="2800" b="1" i="1" smtClean="0">
                              <a:solidFill>
                                <a:srgbClr val="FF0000"/>
                              </a:solidFill>
                              <a:latin typeface="Cambria Math"/>
                            </a:rPr>
                            <m:t>𝟖</m:t>
                          </m:r>
                        </m:den>
                      </m:f>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𝒙</m:t>
                          </m:r>
                        </m:e>
                        <m:sup>
                          <m:r>
                            <a:rPr lang="es-MX" sz="2800" b="1" i="1" smtClean="0">
                              <a:solidFill>
                                <a:srgbClr val="FF0000"/>
                              </a:solidFill>
                              <a:latin typeface="Cambria Math"/>
                            </a:rPr>
                            <m:t>𝟐</m:t>
                          </m:r>
                        </m:sup>
                      </m:sSup>
                      <m:r>
                        <a:rPr lang="es-MX" sz="2800" b="1" i="1" smtClean="0">
                          <a:solidFill>
                            <a:srgbClr val="FF0000"/>
                          </a:solidFill>
                          <a:latin typeface="Cambria Math"/>
                        </a:rPr>
                        <m:t>𝒚</m:t>
                      </m:r>
                      <m:r>
                        <a:rPr lang="es-MX" sz="2800" b="1" i="1" smtClean="0">
                          <a:solidFill>
                            <a:srgbClr val="FF0000"/>
                          </a:solidFill>
                          <a:latin typeface="Cambria Math"/>
                        </a:rPr>
                        <m:t>=</m:t>
                      </m:r>
                      <m:f>
                        <m:fPr>
                          <m:ctrlPr>
                            <a:rPr lang="es-MX" sz="2800" b="1" i="1" smtClean="0">
                              <a:solidFill>
                                <a:srgbClr val="FF0000"/>
                              </a:solidFill>
                              <a:latin typeface="Cambria Math" panose="02040503050406030204" pitchFamily="18" charset="0"/>
                            </a:rPr>
                          </m:ctrlPr>
                        </m:fPr>
                        <m:num>
                          <m:r>
                            <a:rPr lang="es-ES" sz="2800" b="1" i="1" smtClean="0">
                              <a:solidFill>
                                <a:srgbClr val="FF0000"/>
                              </a:solidFill>
                              <a:latin typeface="Cambria Math" panose="02040503050406030204" pitchFamily="18" charset="0"/>
                            </a:rPr>
                            <m:t>𝟕</m:t>
                          </m:r>
                        </m:num>
                        <m:den>
                          <m:r>
                            <a:rPr lang="es-ES" sz="2800" b="1" i="1" smtClean="0">
                              <a:solidFill>
                                <a:srgbClr val="FF0000"/>
                              </a:solidFill>
                              <a:latin typeface="Cambria Math" panose="02040503050406030204" pitchFamily="18" charset="0"/>
                            </a:rPr>
                            <m:t>𝟖</m:t>
                          </m:r>
                        </m:den>
                      </m:f>
                      <m:sSup>
                        <m:sSupPr>
                          <m:ctrlPr>
                            <a:rPr lang="es-MX" sz="2800" b="1" i="1" smtClean="0">
                              <a:solidFill>
                                <a:srgbClr val="FF0000"/>
                              </a:solidFill>
                              <a:latin typeface="Cambria Math" panose="02040503050406030204" pitchFamily="18" charset="0"/>
                            </a:rPr>
                          </m:ctrlPr>
                        </m:sSupPr>
                        <m:e>
                          <m:r>
                            <a:rPr lang="es-ES" sz="2800" b="1" i="1" smtClean="0">
                              <a:solidFill>
                                <a:srgbClr val="FF0000"/>
                              </a:solidFill>
                              <a:latin typeface="Cambria Math" panose="02040503050406030204" pitchFamily="18" charset="0"/>
                            </a:rPr>
                            <m:t>𝒙</m:t>
                          </m:r>
                        </m:e>
                        <m:sup>
                          <m:r>
                            <a:rPr lang="es-ES" sz="2800" b="1" i="1" smtClean="0">
                              <a:solidFill>
                                <a:srgbClr val="FF0000"/>
                              </a:solidFill>
                              <a:latin typeface="Cambria Math" panose="02040503050406030204" pitchFamily="18" charset="0"/>
                            </a:rPr>
                            <m:t>𝟐</m:t>
                          </m:r>
                        </m:sup>
                      </m:sSup>
                      <m:r>
                        <a:rPr lang="es-ES" sz="2800" b="1" i="1" smtClean="0">
                          <a:solidFill>
                            <a:srgbClr val="FF0000"/>
                          </a:solidFill>
                          <a:latin typeface="Cambria Math" panose="02040503050406030204" pitchFamily="18" charset="0"/>
                        </a:rPr>
                        <m:t>𝒚</m:t>
                      </m:r>
                    </m:oMath>
                  </m:oMathPara>
                </a14:m>
                <a:endParaRPr lang="es-MX" sz="2800" b="1" dirty="0">
                  <a:solidFill>
                    <a:srgbClr val="FF0000"/>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1934891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2. Reducción de 2 términos semejantes de distinto signo (RESTA)</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69848" y="2121407"/>
                <a:ext cx="10058400" cy="4385409"/>
              </a:xfrm>
            </p:spPr>
            <p:txBody>
              <a:bodyPr>
                <a:normAutofit lnSpcReduction="10000"/>
              </a:bodyPr>
              <a:lstStyle/>
              <a:p>
                <a:pPr algn="just"/>
                <a:r>
                  <a:rPr lang="es-MX" sz="2800" dirty="0" smtClean="0"/>
                  <a:t>Regla:</a:t>
                </a:r>
              </a:p>
              <a:p>
                <a:pPr algn="just"/>
                <a:r>
                  <a:rPr lang="es-MX" sz="2800" dirty="0" smtClean="0"/>
                  <a:t>Se restan los coeficientes, poniendo delante de esta diferencia el signo del mayor y a continuación se escribe la parte literal.</a:t>
                </a:r>
              </a:p>
              <a:p>
                <a:pPr algn="just"/>
                <a:endParaRPr lang="es-MX" sz="2800" dirty="0" smtClean="0"/>
              </a:p>
              <a:p>
                <a:pPr marL="0" indent="0">
                  <a:buNone/>
                </a:pPr>
                <a14:m>
                  <m:oMathPara xmlns:m="http://schemas.openxmlformats.org/officeDocument/2006/math">
                    <m:oMathParaPr>
                      <m:jc m:val="centerGroup"/>
                    </m:oMathParaPr>
                    <m:oMath xmlns:m="http://schemas.openxmlformats.org/officeDocument/2006/math">
                      <m:r>
                        <a:rPr lang="es-MX" sz="2800" b="1" i="1" smtClean="0">
                          <a:solidFill>
                            <a:srgbClr val="FF0000"/>
                          </a:solidFill>
                          <a:latin typeface="Cambria Math"/>
                        </a:rPr>
                        <m:t>−</m:t>
                      </m:r>
                      <m:r>
                        <a:rPr lang="es-MX" sz="2800" b="1" i="1" smtClean="0">
                          <a:solidFill>
                            <a:srgbClr val="FF0000"/>
                          </a:solidFill>
                          <a:latin typeface="Cambria Math"/>
                        </a:rPr>
                        <m:t>𝟐𝟎</m:t>
                      </m:r>
                      <m:r>
                        <a:rPr lang="es-MX" sz="2800" b="1" i="1" smtClean="0">
                          <a:solidFill>
                            <a:srgbClr val="FF0000"/>
                          </a:solidFill>
                          <a:latin typeface="Cambria Math"/>
                        </a:rPr>
                        <m:t>𝒂𝒃</m:t>
                      </m:r>
                      <m:r>
                        <a:rPr lang="es-MX" sz="2800" b="1" i="1" smtClean="0">
                          <a:solidFill>
                            <a:srgbClr val="FF0000"/>
                          </a:solidFill>
                          <a:latin typeface="Cambria Math"/>
                        </a:rPr>
                        <m:t>+</m:t>
                      </m:r>
                      <m:r>
                        <a:rPr lang="es-MX" sz="2800" b="1" i="1" smtClean="0">
                          <a:solidFill>
                            <a:srgbClr val="FF0000"/>
                          </a:solidFill>
                          <a:latin typeface="Cambria Math"/>
                        </a:rPr>
                        <m:t>𝟏𝟏</m:t>
                      </m:r>
                      <m:r>
                        <a:rPr lang="es-MX" sz="2800" b="1" i="1" smtClean="0">
                          <a:solidFill>
                            <a:srgbClr val="FF0000"/>
                          </a:solidFill>
                          <a:latin typeface="Cambria Math"/>
                        </a:rPr>
                        <m:t>𝒂𝒃</m:t>
                      </m:r>
                      <m:r>
                        <a:rPr lang="es-MX" sz="2800" b="1" i="1" smtClean="0">
                          <a:solidFill>
                            <a:srgbClr val="FF0000"/>
                          </a:solidFill>
                          <a:latin typeface="Cambria Math"/>
                        </a:rPr>
                        <m:t>=−</m:t>
                      </m:r>
                      <m:r>
                        <a:rPr lang="es-MX" sz="2800" b="1" i="1" smtClean="0">
                          <a:solidFill>
                            <a:srgbClr val="FF0000"/>
                          </a:solidFill>
                          <a:latin typeface="Cambria Math"/>
                        </a:rPr>
                        <m:t>𝟗</m:t>
                      </m:r>
                      <m:r>
                        <a:rPr lang="es-MX" sz="2800" b="1" i="1" smtClean="0">
                          <a:solidFill>
                            <a:srgbClr val="FF0000"/>
                          </a:solidFill>
                          <a:latin typeface="Cambria Math"/>
                        </a:rPr>
                        <m:t>𝒂𝒃</m:t>
                      </m:r>
                    </m:oMath>
                  </m:oMathPara>
                </a14:m>
                <a:endParaRPr lang="es-MX" sz="2800" b="1" dirty="0" smtClean="0">
                  <a:solidFill>
                    <a:srgbClr val="FF0000"/>
                  </a:solidFill>
                </a:endParaRPr>
              </a:p>
              <a:p>
                <a:pPr marL="0" indent="0">
                  <a:buNone/>
                </a:pPr>
                <a:endParaRPr lang="es-MX" sz="2800" b="1" dirty="0" smtClean="0">
                  <a:solidFill>
                    <a:srgbClr val="FF0000"/>
                  </a:solidFill>
                </a:endParaRPr>
              </a:p>
              <a:p>
                <a:pPr marL="0" indent="0">
                  <a:buNone/>
                </a:pPr>
                <a14:m>
                  <m:oMathPara xmlns:m="http://schemas.openxmlformats.org/officeDocument/2006/math">
                    <m:oMathParaPr>
                      <m:jc m:val="centerGroup"/>
                    </m:oMathParaPr>
                    <m:oMath xmlns:m="http://schemas.openxmlformats.org/officeDocument/2006/math">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m:t>
                          </m:r>
                          <m:r>
                            <a:rPr lang="es-MX" sz="2800" b="1" i="1" smtClean="0">
                              <a:solidFill>
                                <a:srgbClr val="FF0000"/>
                              </a:solidFill>
                              <a:latin typeface="Cambria Math"/>
                            </a:rPr>
                            <m:t>𝟖</m:t>
                          </m:r>
                          <m:r>
                            <a:rPr lang="es-MX" sz="2800" b="1" i="1" smtClean="0">
                              <a:solidFill>
                                <a:srgbClr val="FF0000"/>
                              </a:solidFill>
                              <a:latin typeface="Cambria Math"/>
                            </a:rPr>
                            <m:t>𝒂</m:t>
                          </m:r>
                        </m:e>
                        <m:sup>
                          <m:r>
                            <a:rPr lang="es-MX" sz="2800" b="1" i="1" smtClean="0">
                              <a:solidFill>
                                <a:srgbClr val="FF0000"/>
                              </a:solidFill>
                              <a:latin typeface="Cambria Math"/>
                            </a:rPr>
                            <m:t>𝒙</m:t>
                          </m:r>
                        </m:sup>
                      </m:sSup>
                      <m:r>
                        <a:rPr lang="es-MX" sz="2800" b="1" i="1" smtClean="0">
                          <a:solidFill>
                            <a:srgbClr val="FF0000"/>
                          </a:solidFill>
                          <a:latin typeface="Cambria Math"/>
                        </a:rPr>
                        <m:t>+</m:t>
                      </m:r>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𝟏𝟑</m:t>
                          </m:r>
                          <m:r>
                            <a:rPr lang="es-MX" sz="2800" b="1" i="1" smtClean="0">
                              <a:solidFill>
                                <a:srgbClr val="FF0000"/>
                              </a:solidFill>
                              <a:latin typeface="Cambria Math"/>
                            </a:rPr>
                            <m:t>𝒂</m:t>
                          </m:r>
                        </m:e>
                        <m:sup>
                          <m:r>
                            <a:rPr lang="es-MX" sz="2800" b="1" i="1" smtClean="0">
                              <a:solidFill>
                                <a:srgbClr val="FF0000"/>
                              </a:solidFill>
                              <a:latin typeface="Cambria Math"/>
                            </a:rPr>
                            <m:t>𝒙</m:t>
                          </m:r>
                          <m:r>
                            <a:rPr lang="es-MX" sz="2800" b="1" i="1" smtClean="0">
                              <a:solidFill>
                                <a:srgbClr val="FF0000"/>
                              </a:solidFill>
                              <a:latin typeface="Cambria Math"/>
                            </a:rPr>
                            <m:t> </m:t>
                          </m:r>
                        </m:sup>
                      </m:sSup>
                      <m:r>
                        <a:rPr lang="es-MX" sz="2800" b="1" i="1" smtClean="0">
                          <a:solidFill>
                            <a:srgbClr val="FF0000"/>
                          </a:solidFill>
                          <a:latin typeface="Cambria Math"/>
                        </a:rPr>
                        <m:t>=</m:t>
                      </m:r>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𝟓</m:t>
                          </m:r>
                          <m:r>
                            <a:rPr lang="es-MX" sz="2800" b="1" i="1" smtClean="0">
                              <a:solidFill>
                                <a:srgbClr val="FF0000"/>
                              </a:solidFill>
                              <a:latin typeface="Cambria Math"/>
                            </a:rPr>
                            <m:t>𝒂</m:t>
                          </m:r>
                        </m:e>
                        <m:sup>
                          <m:r>
                            <a:rPr lang="es-MX" sz="2800" b="1" i="1" smtClean="0">
                              <a:solidFill>
                                <a:srgbClr val="FF0000"/>
                              </a:solidFill>
                              <a:latin typeface="Cambria Math"/>
                            </a:rPr>
                            <m:t>𝒙</m:t>
                          </m:r>
                        </m:sup>
                      </m:sSup>
                    </m:oMath>
                  </m:oMathPara>
                </a14:m>
                <a:endParaRPr lang="es-MX" sz="2800" b="1" dirty="0" smtClean="0">
                  <a:solidFill>
                    <a:srgbClr val="FF0000"/>
                  </a:solidFill>
                </a:endParaRPr>
              </a:p>
              <a:p>
                <a:pPr marL="0" indent="0">
                  <a:buNone/>
                </a:pPr>
                <a:endParaRPr lang="es-MX" sz="2800" b="1" dirty="0" smtClean="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s-MX" sz="2800" b="1" i="1" smtClean="0">
                          <a:solidFill>
                            <a:srgbClr val="FF0000"/>
                          </a:solidFill>
                          <a:latin typeface="Cambria Math"/>
                        </a:rPr>
                        <m:t>−</m:t>
                      </m:r>
                      <m:f>
                        <m:fPr>
                          <m:ctrlPr>
                            <a:rPr lang="es-MX" sz="2800" b="1" i="1" smtClean="0">
                              <a:solidFill>
                                <a:srgbClr val="FF0000"/>
                              </a:solidFill>
                              <a:latin typeface="Cambria Math" panose="02040503050406030204" pitchFamily="18" charset="0"/>
                            </a:rPr>
                          </m:ctrlPr>
                        </m:fPr>
                        <m:num>
                          <m:r>
                            <a:rPr lang="es-MX" sz="2800" b="1" i="1" smtClean="0">
                              <a:solidFill>
                                <a:srgbClr val="FF0000"/>
                              </a:solidFill>
                              <a:latin typeface="Cambria Math"/>
                            </a:rPr>
                            <m:t>𝟓</m:t>
                          </m:r>
                        </m:num>
                        <m:den>
                          <m:r>
                            <a:rPr lang="es-MX" sz="2800" b="1" i="1" smtClean="0">
                              <a:solidFill>
                                <a:srgbClr val="FF0000"/>
                              </a:solidFill>
                              <a:latin typeface="Cambria Math"/>
                            </a:rPr>
                            <m:t>𝟔</m:t>
                          </m:r>
                        </m:den>
                      </m:f>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𝒂</m:t>
                          </m:r>
                        </m:e>
                        <m:sup>
                          <m:r>
                            <a:rPr lang="es-MX" sz="2800" b="1" i="1" smtClean="0">
                              <a:solidFill>
                                <a:srgbClr val="FF0000"/>
                              </a:solidFill>
                              <a:latin typeface="Cambria Math"/>
                            </a:rPr>
                            <m:t>𝒙</m:t>
                          </m:r>
                          <m:r>
                            <a:rPr lang="es-MX" sz="2800" b="1" i="1" smtClean="0">
                              <a:solidFill>
                                <a:srgbClr val="FF0000"/>
                              </a:solidFill>
                              <a:latin typeface="Cambria Math"/>
                            </a:rPr>
                            <m:t>+</m:t>
                          </m:r>
                          <m:r>
                            <a:rPr lang="es-MX" sz="2800" b="1" i="1" smtClean="0">
                              <a:solidFill>
                                <a:srgbClr val="FF0000"/>
                              </a:solidFill>
                              <a:latin typeface="Cambria Math"/>
                            </a:rPr>
                            <m:t>𝟏</m:t>
                          </m:r>
                        </m:sup>
                      </m:sSup>
                      <m:r>
                        <a:rPr lang="es-MX" sz="2800" b="1" i="1" smtClean="0">
                          <a:solidFill>
                            <a:srgbClr val="FF0000"/>
                          </a:solidFill>
                          <a:latin typeface="Cambria Math"/>
                        </a:rPr>
                        <m:t>+</m:t>
                      </m:r>
                      <m:f>
                        <m:fPr>
                          <m:ctrlPr>
                            <a:rPr lang="es-MX" sz="2800" b="1" i="1" smtClean="0">
                              <a:solidFill>
                                <a:srgbClr val="FF0000"/>
                              </a:solidFill>
                              <a:latin typeface="Cambria Math" panose="02040503050406030204" pitchFamily="18" charset="0"/>
                            </a:rPr>
                          </m:ctrlPr>
                        </m:fPr>
                        <m:num>
                          <m:r>
                            <a:rPr lang="es-MX" sz="2800" b="1" i="1" smtClean="0">
                              <a:solidFill>
                                <a:srgbClr val="FF0000"/>
                              </a:solidFill>
                              <a:latin typeface="Cambria Math"/>
                            </a:rPr>
                            <m:t>𝟑</m:t>
                          </m:r>
                        </m:num>
                        <m:den>
                          <m:r>
                            <a:rPr lang="es-MX" sz="2800" b="1" i="1" smtClean="0">
                              <a:solidFill>
                                <a:srgbClr val="FF0000"/>
                              </a:solidFill>
                              <a:latin typeface="Cambria Math"/>
                            </a:rPr>
                            <m:t>𝟒</m:t>
                          </m:r>
                        </m:den>
                      </m:f>
                      <m:sSup>
                        <m:sSupPr>
                          <m:ctrlPr>
                            <a:rPr lang="es-MX" sz="2800" b="1" i="1" smtClean="0">
                              <a:solidFill>
                                <a:srgbClr val="FF0000"/>
                              </a:solidFill>
                              <a:latin typeface="Cambria Math" panose="02040503050406030204" pitchFamily="18" charset="0"/>
                            </a:rPr>
                          </m:ctrlPr>
                        </m:sSupPr>
                        <m:e>
                          <m:r>
                            <a:rPr lang="es-MX" sz="2800" b="1" i="1" smtClean="0">
                              <a:solidFill>
                                <a:srgbClr val="FF0000"/>
                              </a:solidFill>
                              <a:latin typeface="Cambria Math"/>
                            </a:rPr>
                            <m:t>𝒂</m:t>
                          </m:r>
                        </m:e>
                        <m:sup>
                          <m:r>
                            <a:rPr lang="es-MX" sz="2800" b="1" i="1" smtClean="0">
                              <a:solidFill>
                                <a:srgbClr val="FF0000"/>
                              </a:solidFill>
                              <a:latin typeface="Cambria Math"/>
                            </a:rPr>
                            <m:t>𝒙</m:t>
                          </m:r>
                          <m:r>
                            <a:rPr lang="es-MX" sz="2800" b="1" i="1" smtClean="0">
                              <a:solidFill>
                                <a:srgbClr val="FF0000"/>
                              </a:solidFill>
                              <a:latin typeface="Cambria Math"/>
                            </a:rPr>
                            <m:t>+</m:t>
                          </m:r>
                          <m:r>
                            <a:rPr lang="es-MX" sz="2800" b="1" i="1" smtClean="0">
                              <a:solidFill>
                                <a:srgbClr val="FF0000"/>
                              </a:solidFill>
                              <a:latin typeface="Cambria Math"/>
                            </a:rPr>
                            <m:t>𝟏</m:t>
                          </m:r>
                        </m:sup>
                      </m:sSup>
                      <m:r>
                        <a:rPr lang="es-MX" sz="2800" b="1" i="1" smtClean="0">
                          <a:solidFill>
                            <a:srgbClr val="FF0000"/>
                          </a:solidFill>
                          <a:latin typeface="Cambria Math"/>
                        </a:rPr>
                        <m:t>=</m:t>
                      </m:r>
                      <m:r>
                        <a:rPr lang="es-ES" sz="2800" b="1" i="1" smtClean="0">
                          <a:solidFill>
                            <a:srgbClr val="FF0000"/>
                          </a:solidFill>
                          <a:latin typeface="Cambria Math" panose="02040503050406030204" pitchFamily="18" charset="0"/>
                        </a:rPr>
                        <m:t>−</m:t>
                      </m:r>
                      <m:f>
                        <m:fPr>
                          <m:ctrlPr>
                            <a:rPr lang="es-MX" sz="2800" b="1" i="1" smtClean="0">
                              <a:solidFill>
                                <a:srgbClr val="FF0000"/>
                              </a:solidFill>
                              <a:latin typeface="Cambria Math" panose="02040503050406030204" pitchFamily="18" charset="0"/>
                            </a:rPr>
                          </m:ctrlPr>
                        </m:fPr>
                        <m:num>
                          <m:r>
                            <a:rPr lang="es-ES" sz="2800" b="1" i="1" smtClean="0">
                              <a:solidFill>
                                <a:srgbClr val="FF0000"/>
                              </a:solidFill>
                              <a:latin typeface="Cambria Math" panose="02040503050406030204" pitchFamily="18" charset="0"/>
                            </a:rPr>
                            <m:t>𝟏</m:t>
                          </m:r>
                        </m:num>
                        <m:den>
                          <m:r>
                            <a:rPr lang="es-ES" sz="2800" b="1" i="1" smtClean="0">
                              <a:solidFill>
                                <a:srgbClr val="FF0000"/>
                              </a:solidFill>
                              <a:latin typeface="Cambria Math" panose="02040503050406030204" pitchFamily="18" charset="0"/>
                            </a:rPr>
                            <m:t>𝟏𝟐</m:t>
                          </m:r>
                        </m:den>
                      </m:f>
                      <m:sSup>
                        <m:sSupPr>
                          <m:ctrlPr>
                            <a:rPr lang="es-MX" sz="2800" b="1" i="1" smtClean="0">
                              <a:solidFill>
                                <a:srgbClr val="FF0000"/>
                              </a:solidFill>
                              <a:latin typeface="Cambria Math" panose="02040503050406030204" pitchFamily="18" charset="0"/>
                            </a:rPr>
                          </m:ctrlPr>
                        </m:sSupPr>
                        <m:e>
                          <m:r>
                            <a:rPr lang="es-ES" sz="2800" b="1" i="1" smtClean="0">
                              <a:solidFill>
                                <a:srgbClr val="FF0000"/>
                              </a:solidFill>
                              <a:latin typeface="Cambria Math" panose="02040503050406030204" pitchFamily="18" charset="0"/>
                            </a:rPr>
                            <m:t>𝒂</m:t>
                          </m:r>
                        </m:e>
                        <m:sup>
                          <m:r>
                            <a:rPr lang="es-ES" sz="2800" b="1" i="1" smtClean="0">
                              <a:solidFill>
                                <a:srgbClr val="FF0000"/>
                              </a:solidFill>
                              <a:latin typeface="Cambria Math" panose="02040503050406030204" pitchFamily="18" charset="0"/>
                            </a:rPr>
                            <m:t>𝒙</m:t>
                          </m:r>
                          <m:r>
                            <a:rPr lang="es-ES" sz="2800" b="1" i="1" smtClean="0">
                              <a:solidFill>
                                <a:srgbClr val="FF0000"/>
                              </a:solidFill>
                              <a:latin typeface="Cambria Math" panose="02040503050406030204" pitchFamily="18" charset="0"/>
                            </a:rPr>
                            <m:t>+</m:t>
                          </m:r>
                          <m:r>
                            <a:rPr lang="es-ES" sz="2800" b="1" i="1" smtClean="0">
                              <a:solidFill>
                                <a:srgbClr val="FF0000"/>
                              </a:solidFill>
                              <a:latin typeface="Cambria Math" panose="02040503050406030204" pitchFamily="18" charset="0"/>
                            </a:rPr>
                            <m:t>𝟏</m:t>
                          </m:r>
                        </m:sup>
                      </m:sSup>
                    </m:oMath>
                  </m:oMathPara>
                </a14:m>
                <a:endParaRPr lang="es-MX" sz="2800" b="1" dirty="0">
                  <a:solidFill>
                    <a:srgbClr val="FF0000"/>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69848" y="2121407"/>
                <a:ext cx="10058400" cy="4385409"/>
              </a:xfrm>
              <a:blipFill>
                <a:blip r:embed="rId2"/>
                <a:stretch>
                  <a:fillRect l="-1091" t="-3060" r="-1212"/>
                </a:stretch>
              </a:blipFill>
            </p:spPr>
            <p:txBody>
              <a:bodyPr/>
              <a:lstStyle/>
              <a:p>
                <a:r>
                  <a:rPr lang="es-MX">
                    <a:noFill/>
                  </a:rPr>
                  <a:t> </a:t>
                </a:r>
              </a:p>
            </p:txBody>
          </p:sp>
        </mc:Fallback>
      </mc:AlternateContent>
    </p:spTree>
    <p:extLst>
      <p:ext uri="{BB962C8B-B14F-4D97-AF65-F5344CB8AC3E}">
        <p14:creationId xmlns:p14="http://schemas.microsoft.com/office/powerpoint/2010/main" val="2019949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3. Reducción de más de 2 términos semejantes de signos distintos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69848" y="2093976"/>
                <a:ext cx="10058400" cy="4050792"/>
              </a:xfrm>
            </p:spPr>
            <p:txBody>
              <a:bodyPr>
                <a:normAutofit/>
              </a:bodyPr>
              <a:lstStyle/>
              <a:p>
                <a:pPr algn="just"/>
                <a:r>
                  <a:rPr lang="es-MX" sz="2400" dirty="0" smtClean="0"/>
                  <a:t>Se reducen a un solo término todos los positivos, se reducen a un solo término todos los negativos y a los dos resultados obtenidos se aplica la regla del caso anterior.</a:t>
                </a:r>
              </a:p>
              <a:p>
                <a:pPr algn="just"/>
                <a:endParaRPr lang="es-MX" sz="2400" dirty="0" smtClean="0"/>
              </a:p>
              <a:p>
                <a:pPr marL="0" indent="0">
                  <a:buNone/>
                </a:pPr>
                <a14:m>
                  <m:oMathPara xmlns:m="http://schemas.openxmlformats.org/officeDocument/2006/math">
                    <m:oMathParaPr>
                      <m:jc m:val="centerGroup"/>
                    </m:oMathParaPr>
                    <m:oMath xmlns:m="http://schemas.openxmlformats.org/officeDocument/2006/math">
                      <m:r>
                        <a:rPr lang="es-MX" sz="2400" b="1" i="1" smtClean="0">
                          <a:solidFill>
                            <a:srgbClr val="FF0000"/>
                          </a:solidFill>
                          <a:latin typeface="Cambria Math"/>
                        </a:rPr>
                        <m:t>𝟓</m:t>
                      </m:r>
                      <m:r>
                        <a:rPr lang="es-MX" sz="2400" b="1" i="1" smtClean="0">
                          <a:solidFill>
                            <a:srgbClr val="FF0000"/>
                          </a:solidFill>
                          <a:latin typeface="Cambria Math"/>
                        </a:rPr>
                        <m:t>𝒂</m:t>
                      </m:r>
                      <m:r>
                        <a:rPr lang="es-MX" sz="2400" b="1" i="1" smtClean="0">
                          <a:solidFill>
                            <a:srgbClr val="FF0000"/>
                          </a:solidFill>
                          <a:latin typeface="Cambria Math"/>
                        </a:rPr>
                        <m:t>−</m:t>
                      </m:r>
                      <m:r>
                        <a:rPr lang="es-MX" sz="2400" b="1" i="1" smtClean="0">
                          <a:solidFill>
                            <a:srgbClr val="FF0000"/>
                          </a:solidFill>
                          <a:latin typeface="Cambria Math"/>
                        </a:rPr>
                        <m:t>𝟖</m:t>
                      </m:r>
                      <m:r>
                        <a:rPr lang="es-MX" sz="2400" b="1" i="1" smtClean="0">
                          <a:solidFill>
                            <a:srgbClr val="FF0000"/>
                          </a:solidFill>
                          <a:latin typeface="Cambria Math"/>
                        </a:rPr>
                        <m:t>𝒂</m:t>
                      </m:r>
                      <m:r>
                        <a:rPr lang="es-MX" sz="2400" b="1" i="1" smtClean="0">
                          <a:solidFill>
                            <a:srgbClr val="FF0000"/>
                          </a:solidFill>
                          <a:latin typeface="Cambria Math"/>
                        </a:rPr>
                        <m:t>+</m:t>
                      </m:r>
                      <m:r>
                        <a:rPr lang="es-MX" sz="2400" b="1" i="1" smtClean="0">
                          <a:solidFill>
                            <a:srgbClr val="FF0000"/>
                          </a:solidFill>
                          <a:latin typeface="Cambria Math"/>
                        </a:rPr>
                        <m:t>𝒂</m:t>
                      </m:r>
                      <m:r>
                        <a:rPr lang="es-MX" sz="2400" b="1" i="1" smtClean="0">
                          <a:solidFill>
                            <a:srgbClr val="FF0000"/>
                          </a:solidFill>
                          <a:latin typeface="Cambria Math"/>
                        </a:rPr>
                        <m:t>−</m:t>
                      </m:r>
                      <m:r>
                        <a:rPr lang="es-MX" sz="2400" b="1" i="1" smtClean="0">
                          <a:solidFill>
                            <a:srgbClr val="FF0000"/>
                          </a:solidFill>
                          <a:latin typeface="Cambria Math"/>
                        </a:rPr>
                        <m:t>𝟔</m:t>
                      </m:r>
                      <m:r>
                        <a:rPr lang="es-MX" sz="2400" b="1" i="1" smtClean="0">
                          <a:solidFill>
                            <a:srgbClr val="FF0000"/>
                          </a:solidFill>
                          <a:latin typeface="Cambria Math"/>
                        </a:rPr>
                        <m:t>𝒂</m:t>
                      </m:r>
                      <m:r>
                        <a:rPr lang="es-MX" sz="2400" b="1" i="1" smtClean="0">
                          <a:solidFill>
                            <a:srgbClr val="FF0000"/>
                          </a:solidFill>
                          <a:latin typeface="Cambria Math"/>
                        </a:rPr>
                        <m:t>+</m:t>
                      </m:r>
                      <m:r>
                        <a:rPr lang="es-MX" sz="2400" b="1" i="1" smtClean="0">
                          <a:solidFill>
                            <a:srgbClr val="FF0000"/>
                          </a:solidFill>
                          <a:latin typeface="Cambria Math"/>
                        </a:rPr>
                        <m:t>𝟐𝟏</m:t>
                      </m:r>
                      <m:r>
                        <a:rPr lang="es-MX" sz="2400" b="1" i="1" smtClean="0">
                          <a:solidFill>
                            <a:srgbClr val="FF0000"/>
                          </a:solidFill>
                          <a:latin typeface="Cambria Math"/>
                        </a:rPr>
                        <m:t>𝒂</m:t>
                      </m:r>
                    </m:oMath>
                  </m:oMathPara>
                </a14:m>
                <a:endParaRPr lang="es-MX" sz="2400" b="1" dirty="0" smtClean="0">
                  <a:solidFill>
                    <a:srgbClr val="FF0000"/>
                  </a:solidFill>
                </a:endParaRPr>
              </a:p>
              <a:p>
                <a:pPr marL="0" indent="0">
                  <a:buNone/>
                </a:pPr>
                <a:endParaRPr lang="es-MX" sz="2400" b="1" dirty="0" smtClean="0">
                  <a:solidFill>
                    <a:srgbClr val="FF0000"/>
                  </a:solidFill>
                </a:endParaRPr>
              </a:p>
              <a:p>
                <a:r>
                  <a:rPr lang="es-MX" sz="2400" dirty="0"/>
                  <a:t>Reduciendo los positivos: </a:t>
                </a:r>
                <a14:m>
                  <m:oMath xmlns:m="http://schemas.openxmlformats.org/officeDocument/2006/math">
                    <m:r>
                      <a:rPr lang="es-MX" sz="2400" b="0" i="1" smtClean="0">
                        <a:latin typeface="Cambria Math"/>
                      </a:rPr>
                      <m:t>5</m:t>
                    </m:r>
                    <m:r>
                      <a:rPr lang="es-MX" sz="2400" b="0" i="1" smtClean="0">
                        <a:latin typeface="Cambria Math"/>
                      </a:rPr>
                      <m:t>𝑎</m:t>
                    </m:r>
                    <m:r>
                      <a:rPr lang="es-MX" sz="2400" b="0" i="1" smtClean="0">
                        <a:latin typeface="Cambria Math"/>
                      </a:rPr>
                      <m:t>+</m:t>
                    </m:r>
                    <m:r>
                      <a:rPr lang="es-MX" sz="2400" b="0" i="1" smtClean="0">
                        <a:latin typeface="Cambria Math"/>
                      </a:rPr>
                      <m:t>𝑎</m:t>
                    </m:r>
                    <m:r>
                      <a:rPr lang="es-MX" sz="2400" b="0" i="1" smtClean="0">
                        <a:latin typeface="Cambria Math"/>
                      </a:rPr>
                      <m:t>+21</m:t>
                    </m:r>
                    <m:r>
                      <a:rPr lang="es-MX" sz="2400" b="0" i="1" smtClean="0">
                        <a:latin typeface="Cambria Math"/>
                      </a:rPr>
                      <m:t>𝑎</m:t>
                    </m:r>
                    <m:r>
                      <a:rPr lang="es-MX" sz="2400" b="0" i="1" smtClean="0">
                        <a:latin typeface="Cambria Math"/>
                      </a:rPr>
                      <m:t>=27</m:t>
                    </m:r>
                    <m:r>
                      <a:rPr lang="es-MX" sz="2400" b="0" i="1" smtClean="0">
                        <a:latin typeface="Cambria Math"/>
                      </a:rPr>
                      <m:t>𝑎</m:t>
                    </m:r>
                    <m:r>
                      <a:rPr lang="es-MX" sz="2400" b="0" i="1" smtClean="0">
                        <a:latin typeface="Cambria Math"/>
                      </a:rPr>
                      <m:t>.</m:t>
                    </m:r>
                  </m:oMath>
                </a14:m>
                <a:endParaRPr lang="es-MX" sz="2400" b="0" dirty="0" smtClean="0"/>
              </a:p>
              <a:p>
                <a:r>
                  <a:rPr lang="es-MX" sz="2400" dirty="0" smtClean="0"/>
                  <a:t>Reduciendo los negativos: </a:t>
                </a:r>
                <a14:m>
                  <m:oMath xmlns:m="http://schemas.openxmlformats.org/officeDocument/2006/math">
                    <m:r>
                      <a:rPr lang="es-MX" sz="2400" b="0" i="1" smtClean="0">
                        <a:latin typeface="Cambria Math"/>
                      </a:rPr>
                      <m:t>−8</m:t>
                    </m:r>
                    <m:r>
                      <a:rPr lang="es-MX" sz="2400" b="0" i="1" smtClean="0">
                        <a:latin typeface="Cambria Math"/>
                      </a:rPr>
                      <m:t>𝑎</m:t>
                    </m:r>
                    <m:r>
                      <a:rPr lang="es-MX" sz="2400" b="0" i="1" smtClean="0">
                        <a:latin typeface="Cambria Math"/>
                      </a:rPr>
                      <m:t>−6</m:t>
                    </m:r>
                    <m:r>
                      <a:rPr lang="es-MX" sz="2400" b="0" i="1" smtClean="0">
                        <a:latin typeface="Cambria Math"/>
                      </a:rPr>
                      <m:t>𝑎</m:t>
                    </m:r>
                    <m:r>
                      <a:rPr lang="es-MX" sz="2400" b="0" i="1" smtClean="0">
                        <a:latin typeface="Cambria Math"/>
                      </a:rPr>
                      <m:t>=−14</m:t>
                    </m:r>
                    <m:r>
                      <a:rPr lang="es-MX" sz="2400" b="0" i="1" smtClean="0">
                        <a:latin typeface="Cambria Math"/>
                      </a:rPr>
                      <m:t>𝑎</m:t>
                    </m:r>
                    <m:r>
                      <a:rPr lang="es-MX" sz="2400" b="0" i="1" smtClean="0">
                        <a:latin typeface="Cambria Math"/>
                      </a:rPr>
                      <m:t>.</m:t>
                    </m:r>
                  </m:oMath>
                </a14:m>
                <a:endParaRPr lang="es-MX" sz="2400" b="0" dirty="0" smtClean="0"/>
              </a:p>
              <a:p>
                <a:endParaRPr lang="es-MX" sz="2400" b="0" dirty="0" smtClean="0"/>
              </a:p>
              <a:p>
                <a:pPr marL="0" indent="0">
                  <a:buNone/>
                </a:pPr>
                <a14:m>
                  <m:oMathPara xmlns:m="http://schemas.openxmlformats.org/officeDocument/2006/math">
                    <m:oMathParaPr>
                      <m:jc m:val="centerGroup"/>
                    </m:oMathParaPr>
                    <m:oMath xmlns:m="http://schemas.openxmlformats.org/officeDocument/2006/math">
                      <m:r>
                        <a:rPr lang="es-MX" sz="2400" b="1" i="1" smtClean="0">
                          <a:solidFill>
                            <a:srgbClr val="FF0000"/>
                          </a:solidFill>
                          <a:latin typeface="Cambria Math"/>
                        </a:rPr>
                        <m:t>𝟐𝟕</m:t>
                      </m:r>
                      <m:r>
                        <a:rPr lang="es-MX" sz="2400" b="1" i="1" smtClean="0">
                          <a:solidFill>
                            <a:srgbClr val="FF0000"/>
                          </a:solidFill>
                          <a:latin typeface="Cambria Math"/>
                        </a:rPr>
                        <m:t>𝒂</m:t>
                      </m:r>
                      <m:r>
                        <a:rPr lang="es-MX" sz="2400" b="1" i="1" smtClean="0">
                          <a:solidFill>
                            <a:srgbClr val="FF0000"/>
                          </a:solidFill>
                          <a:latin typeface="Cambria Math"/>
                        </a:rPr>
                        <m:t>−</m:t>
                      </m:r>
                      <m:r>
                        <a:rPr lang="es-MX" sz="2400" b="1" i="1" smtClean="0">
                          <a:solidFill>
                            <a:srgbClr val="FF0000"/>
                          </a:solidFill>
                          <a:latin typeface="Cambria Math"/>
                        </a:rPr>
                        <m:t>𝟏𝟒</m:t>
                      </m:r>
                      <m:r>
                        <a:rPr lang="es-MX" sz="2400" b="1" i="1" smtClean="0">
                          <a:solidFill>
                            <a:srgbClr val="FF0000"/>
                          </a:solidFill>
                          <a:latin typeface="Cambria Math"/>
                        </a:rPr>
                        <m:t>𝒂</m:t>
                      </m:r>
                      <m:r>
                        <a:rPr lang="es-MX" sz="2400" b="1" i="1" smtClean="0">
                          <a:solidFill>
                            <a:srgbClr val="FF0000"/>
                          </a:solidFill>
                          <a:latin typeface="Cambria Math"/>
                        </a:rPr>
                        <m:t>=</m:t>
                      </m:r>
                      <m:r>
                        <a:rPr lang="es-MX" sz="2400" b="1" i="1" smtClean="0">
                          <a:solidFill>
                            <a:srgbClr val="FF0000"/>
                          </a:solidFill>
                          <a:latin typeface="Cambria Math"/>
                        </a:rPr>
                        <m:t>𝟏𝟑</m:t>
                      </m:r>
                      <m:r>
                        <a:rPr lang="es-MX" sz="2400" b="1" i="1" smtClean="0">
                          <a:solidFill>
                            <a:srgbClr val="FF0000"/>
                          </a:solidFill>
                          <a:latin typeface="Cambria Math"/>
                        </a:rPr>
                        <m:t>𝒂</m:t>
                      </m:r>
                    </m:oMath>
                  </m:oMathPara>
                </a14:m>
                <a:endParaRPr lang="es-MX" sz="2400" b="1" dirty="0">
                  <a:solidFill>
                    <a:srgbClr val="FF0000"/>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69848" y="2093976"/>
                <a:ext cx="10058400" cy="4050792"/>
              </a:xfrm>
              <a:blipFill>
                <a:blip r:embed="rId2"/>
                <a:stretch>
                  <a:fillRect l="-848" t="-2108" r="-909"/>
                </a:stretch>
              </a:blipFill>
            </p:spPr>
            <p:txBody>
              <a:bodyPr/>
              <a:lstStyle/>
              <a:p>
                <a:r>
                  <a:rPr lang="es-MX">
                    <a:noFill/>
                  </a:rPr>
                  <a:t> </a:t>
                </a:r>
              </a:p>
            </p:txBody>
          </p:sp>
        </mc:Fallback>
      </mc:AlternateContent>
    </p:spTree>
    <p:extLst>
      <p:ext uri="{BB962C8B-B14F-4D97-AF65-F5344CB8AC3E}">
        <p14:creationId xmlns:p14="http://schemas.microsoft.com/office/powerpoint/2010/main" val="2704232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Reducción de un Polinomio que contenga términos semejantes de </a:t>
            </a:r>
            <a:r>
              <a:rPr lang="es-MX" u="sng" dirty="0" smtClean="0"/>
              <a:t>diversas clases</a:t>
            </a:r>
            <a:endParaRPr lang="es-MX" u="sng"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r>
                  <a:rPr lang="es-MX" sz="2800" dirty="0" smtClean="0"/>
                  <a:t>Se reducen por separado los de cada clase.</a:t>
                </a:r>
              </a:p>
              <a:p>
                <a:pPr marL="0" indent="0">
                  <a:buNone/>
                </a:pPr>
                <a:endParaRPr lang="es-MX" sz="2800" b="1" i="1" dirty="0" smtClean="0">
                  <a:solidFill>
                    <a:srgbClr val="FF0000"/>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s-MX" sz="2800" b="1" i="1" smtClean="0">
                          <a:solidFill>
                            <a:srgbClr val="FF0000"/>
                          </a:solidFill>
                          <a:latin typeface="Cambria Math"/>
                        </a:rPr>
                        <m:t>𝟓</m:t>
                      </m:r>
                      <m:r>
                        <a:rPr lang="es-MX" sz="2800" b="1" i="1" smtClean="0">
                          <a:solidFill>
                            <a:srgbClr val="FF0000"/>
                          </a:solidFill>
                          <a:latin typeface="Cambria Math"/>
                        </a:rPr>
                        <m:t>𝒂</m:t>
                      </m:r>
                      <m:r>
                        <a:rPr lang="es-MX" sz="2800" b="1" i="1" smtClean="0">
                          <a:solidFill>
                            <a:srgbClr val="FF0000"/>
                          </a:solidFill>
                          <a:latin typeface="Cambria Math"/>
                        </a:rPr>
                        <m:t>−</m:t>
                      </m:r>
                      <m:r>
                        <a:rPr lang="es-MX" sz="2800" b="1" i="1" smtClean="0">
                          <a:solidFill>
                            <a:srgbClr val="FF0000"/>
                          </a:solidFill>
                          <a:latin typeface="Cambria Math"/>
                        </a:rPr>
                        <m:t>𝟔</m:t>
                      </m:r>
                      <m:r>
                        <a:rPr lang="es-MX" sz="2800" b="1" i="1" smtClean="0">
                          <a:solidFill>
                            <a:srgbClr val="FF0000"/>
                          </a:solidFill>
                          <a:latin typeface="Cambria Math"/>
                        </a:rPr>
                        <m:t>𝒃</m:t>
                      </m:r>
                      <m:r>
                        <a:rPr lang="es-MX" sz="2800" b="1" i="1" smtClean="0">
                          <a:solidFill>
                            <a:srgbClr val="FF0000"/>
                          </a:solidFill>
                          <a:latin typeface="Cambria Math"/>
                        </a:rPr>
                        <m:t>+</m:t>
                      </m:r>
                      <m:r>
                        <a:rPr lang="es-MX" sz="2800" b="1" i="1" smtClean="0">
                          <a:solidFill>
                            <a:srgbClr val="FF0000"/>
                          </a:solidFill>
                          <a:latin typeface="Cambria Math"/>
                        </a:rPr>
                        <m:t>𝟖</m:t>
                      </m:r>
                      <m:r>
                        <a:rPr lang="es-MX" sz="2800" b="1" i="1" smtClean="0">
                          <a:solidFill>
                            <a:srgbClr val="FF0000"/>
                          </a:solidFill>
                          <a:latin typeface="Cambria Math"/>
                        </a:rPr>
                        <m:t>𝒄</m:t>
                      </m:r>
                      <m:r>
                        <a:rPr lang="es-MX" sz="2800" b="1" i="1" smtClean="0">
                          <a:solidFill>
                            <a:srgbClr val="FF0000"/>
                          </a:solidFill>
                          <a:latin typeface="Cambria Math"/>
                        </a:rPr>
                        <m:t>+</m:t>
                      </m:r>
                      <m:r>
                        <a:rPr lang="es-MX" sz="2800" b="1" i="1" smtClean="0">
                          <a:solidFill>
                            <a:srgbClr val="FF0000"/>
                          </a:solidFill>
                          <a:latin typeface="Cambria Math"/>
                        </a:rPr>
                        <m:t>𝟗</m:t>
                      </m:r>
                      <m:r>
                        <a:rPr lang="es-MX" sz="2800" b="1" i="1" smtClean="0">
                          <a:solidFill>
                            <a:srgbClr val="FF0000"/>
                          </a:solidFill>
                          <a:latin typeface="Cambria Math"/>
                        </a:rPr>
                        <m:t>𝒂</m:t>
                      </m:r>
                      <m:r>
                        <a:rPr lang="es-MX" sz="2800" b="1" i="1" smtClean="0">
                          <a:solidFill>
                            <a:srgbClr val="FF0000"/>
                          </a:solidFill>
                          <a:latin typeface="Cambria Math"/>
                        </a:rPr>
                        <m:t>−</m:t>
                      </m:r>
                      <m:r>
                        <a:rPr lang="es-MX" sz="2800" b="1" i="1" smtClean="0">
                          <a:solidFill>
                            <a:srgbClr val="FF0000"/>
                          </a:solidFill>
                          <a:latin typeface="Cambria Math"/>
                        </a:rPr>
                        <m:t>𝟐𝟎</m:t>
                      </m:r>
                      <m:r>
                        <a:rPr lang="es-MX" sz="2800" b="1" i="1" smtClean="0">
                          <a:solidFill>
                            <a:srgbClr val="FF0000"/>
                          </a:solidFill>
                          <a:latin typeface="Cambria Math"/>
                        </a:rPr>
                        <m:t>𝒄</m:t>
                      </m:r>
                      <m:r>
                        <a:rPr lang="es-MX" sz="2800" b="1" i="1" smtClean="0">
                          <a:solidFill>
                            <a:srgbClr val="FF0000"/>
                          </a:solidFill>
                          <a:latin typeface="Cambria Math"/>
                        </a:rPr>
                        <m:t>−</m:t>
                      </m:r>
                      <m:r>
                        <a:rPr lang="es-MX" sz="2800" b="1" i="1" smtClean="0">
                          <a:solidFill>
                            <a:srgbClr val="FF0000"/>
                          </a:solidFill>
                          <a:latin typeface="Cambria Math"/>
                        </a:rPr>
                        <m:t>𝒃</m:t>
                      </m:r>
                      <m:r>
                        <a:rPr lang="es-MX" sz="2800" b="1" i="1" smtClean="0">
                          <a:solidFill>
                            <a:srgbClr val="FF0000"/>
                          </a:solidFill>
                          <a:latin typeface="Cambria Math"/>
                        </a:rPr>
                        <m:t>+</m:t>
                      </m:r>
                      <m:r>
                        <a:rPr lang="es-MX" sz="2800" b="1" i="1" smtClean="0">
                          <a:solidFill>
                            <a:srgbClr val="FF0000"/>
                          </a:solidFill>
                          <a:latin typeface="Cambria Math"/>
                        </a:rPr>
                        <m:t>𝟔</m:t>
                      </m:r>
                      <m:r>
                        <a:rPr lang="es-MX" sz="2800" b="1" i="1" smtClean="0">
                          <a:solidFill>
                            <a:srgbClr val="FF0000"/>
                          </a:solidFill>
                          <a:latin typeface="Cambria Math"/>
                        </a:rPr>
                        <m:t>𝒃</m:t>
                      </m:r>
                      <m:r>
                        <a:rPr lang="es-MX" sz="2800" b="1" i="1" smtClean="0">
                          <a:solidFill>
                            <a:srgbClr val="FF0000"/>
                          </a:solidFill>
                          <a:latin typeface="Cambria Math"/>
                        </a:rPr>
                        <m:t>−</m:t>
                      </m:r>
                      <m:r>
                        <a:rPr lang="es-MX" sz="2800" b="1" i="1" smtClean="0">
                          <a:solidFill>
                            <a:srgbClr val="FF0000"/>
                          </a:solidFill>
                          <a:latin typeface="Cambria Math"/>
                        </a:rPr>
                        <m:t>𝒄</m:t>
                      </m:r>
                    </m:oMath>
                  </m:oMathPara>
                </a14:m>
                <a:endParaRPr lang="es-MX" sz="2800" b="1" dirty="0" smtClean="0">
                  <a:solidFill>
                    <a:srgbClr val="FF0000"/>
                  </a:solidFill>
                </a:endParaRPr>
              </a:p>
              <a:p>
                <a:pPr marL="0" indent="0">
                  <a:buNone/>
                </a:pPr>
                <a:endParaRPr lang="es-MX" sz="2800" b="1" dirty="0" smtClean="0">
                  <a:solidFill>
                    <a:srgbClr val="FF0000"/>
                  </a:solidFill>
                </a:endParaRPr>
              </a:p>
              <a:p>
                <a14:m>
                  <m:oMath xmlns:m="http://schemas.openxmlformats.org/officeDocument/2006/math">
                    <m:r>
                      <a:rPr lang="es-MX" sz="2800" b="0" i="1" smtClean="0">
                        <a:latin typeface="Cambria Math"/>
                      </a:rPr>
                      <m:t>5</m:t>
                    </m:r>
                    <m:r>
                      <a:rPr lang="es-MX" sz="2800" b="0" i="1" smtClean="0">
                        <a:latin typeface="Cambria Math"/>
                      </a:rPr>
                      <m:t>𝑎</m:t>
                    </m:r>
                    <m:r>
                      <a:rPr lang="es-MX" sz="2800" b="0" i="1" smtClean="0">
                        <a:latin typeface="Cambria Math"/>
                      </a:rPr>
                      <m:t>+9</m:t>
                    </m:r>
                    <m:r>
                      <a:rPr lang="es-MX" sz="2800" b="0" i="1" smtClean="0">
                        <a:latin typeface="Cambria Math"/>
                      </a:rPr>
                      <m:t>𝑎</m:t>
                    </m:r>
                    <m:r>
                      <a:rPr lang="es-MX" sz="2800" b="0" i="1" smtClean="0">
                        <a:latin typeface="Cambria Math"/>
                      </a:rPr>
                      <m:t>=14</m:t>
                    </m:r>
                    <m:r>
                      <a:rPr lang="es-MX" sz="2800" b="0" i="1" smtClean="0">
                        <a:latin typeface="Cambria Math"/>
                      </a:rPr>
                      <m:t>𝑎</m:t>
                    </m:r>
                  </m:oMath>
                </a14:m>
                <a:endParaRPr lang="es-MX" sz="2800" b="0" dirty="0" smtClean="0"/>
              </a:p>
              <a:p>
                <a14:m>
                  <m:oMath xmlns:m="http://schemas.openxmlformats.org/officeDocument/2006/math">
                    <m:r>
                      <a:rPr lang="es-MX" sz="2800" b="0" i="1" smtClean="0">
                        <a:latin typeface="Cambria Math"/>
                      </a:rPr>
                      <m:t>−6</m:t>
                    </m:r>
                    <m:r>
                      <a:rPr lang="es-MX" sz="2800" b="0" i="1" smtClean="0">
                        <a:latin typeface="Cambria Math"/>
                      </a:rPr>
                      <m:t>𝑏</m:t>
                    </m:r>
                    <m:r>
                      <a:rPr lang="es-MX" sz="2800" b="0" i="1" smtClean="0">
                        <a:latin typeface="Cambria Math"/>
                      </a:rPr>
                      <m:t>−</m:t>
                    </m:r>
                    <m:r>
                      <a:rPr lang="es-MX" sz="2800" b="0" i="1" smtClean="0">
                        <a:latin typeface="Cambria Math"/>
                      </a:rPr>
                      <m:t>𝑏</m:t>
                    </m:r>
                    <m:r>
                      <a:rPr lang="es-MX" sz="2800" b="0" i="1" smtClean="0">
                        <a:latin typeface="Cambria Math"/>
                      </a:rPr>
                      <m:t>+6</m:t>
                    </m:r>
                    <m:r>
                      <a:rPr lang="es-MX" sz="2800" b="0" i="1" smtClean="0">
                        <a:latin typeface="Cambria Math"/>
                      </a:rPr>
                      <m:t>𝑏</m:t>
                    </m:r>
                    <m:r>
                      <a:rPr lang="es-MX" sz="2800" b="0" i="1" smtClean="0">
                        <a:latin typeface="Cambria Math"/>
                      </a:rPr>
                      <m:t>=−</m:t>
                    </m:r>
                    <m:r>
                      <a:rPr lang="es-MX" sz="2800" b="0" i="1" smtClean="0">
                        <a:latin typeface="Cambria Math"/>
                      </a:rPr>
                      <m:t>𝑏</m:t>
                    </m:r>
                  </m:oMath>
                </a14:m>
                <a:endParaRPr lang="es-MX" sz="2800" b="0" dirty="0" smtClean="0"/>
              </a:p>
              <a:p>
                <a14:m>
                  <m:oMath xmlns:m="http://schemas.openxmlformats.org/officeDocument/2006/math">
                    <m:r>
                      <a:rPr lang="es-MX" sz="2800" b="0" i="1" smtClean="0">
                        <a:latin typeface="Cambria Math"/>
                      </a:rPr>
                      <m:t>8</m:t>
                    </m:r>
                    <m:r>
                      <a:rPr lang="es-MX" sz="2800" b="0" i="1" smtClean="0">
                        <a:latin typeface="Cambria Math"/>
                      </a:rPr>
                      <m:t>𝑐</m:t>
                    </m:r>
                    <m:r>
                      <a:rPr lang="es-MX" sz="2800" b="0" i="1" smtClean="0">
                        <a:latin typeface="Cambria Math"/>
                      </a:rPr>
                      <m:t>−20</m:t>
                    </m:r>
                    <m:r>
                      <a:rPr lang="es-MX" sz="2800" b="0" i="1" smtClean="0">
                        <a:latin typeface="Cambria Math"/>
                      </a:rPr>
                      <m:t>𝑐</m:t>
                    </m:r>
                    <m:r>
                      <a:rPr lang="es-MX" sz="2800" b="0" i="1" smtClean="0">
                        <a:latin typeface="Cambria Math"/>
                      </a:rPr>
                      <m:t>−</m:t>
                    </m:r>
                    <m:r>
                      <a:rPr lang="es-MX" sz="2800" b="0" i="1" smtClean="0">
                        <a:latin typeface="Cambria Math"/>
                      </a:rPr>
                      <m:t>𝑐</m:t>
                    </m:r>
                    <m:r>
                      <a:rPr lang="es-MX" sz="2800" b="0" i="1" smtClean="0">
                        <a:latin typeface="Cambria Math"/>
                      </a:rPr>
                      <m:t>=−13</m:t>
                    </m:r>
                    <m:r>
                      <a:rPr lang="es-MX" sz="2800" b="0" i="1" smtClean="0">
                        <a:latin typeface="Cambria Math"/>
                      </a:rPr>
                      <m:t>𝑐</m:t>
                    </m:r>
                  </m:oMath>
                </a14:m>
                <a:endParaRPr lang="es-MX" sz="2800" b="0" dirty="0" smtClean="0"/>
              </a:p>
              <a:p>
                <a:endParaRPr lang="es-MX" sz="2800" b="0" dirty="0" smtClean="0"/>
              </a:p>
              <a:p>
                <a:pPr marL="0" indent="0">
                  <a:buNone/>
                </a:pPr>
                <a14:m>
                  <m:oMathPara xmlns:m="http://schemas.openxmlformats.org/officeDocument/2006/math">
                    <m:oMathParaPr>
                      <m:jc m:val="center"/>
                    </m:oMathParaPr>
                    <m:oMath xmlns:m="http://schemas.openxmlformats.org/officeDocument/2006/math">
                      <m:r>
                        <a:rPr lang="es-MX" sz="2800" b="1" i="1" smtClean="0">
                          <a:solidFill>
                            <a:srgbClr val="FF0000"/>
                          </a:solidFill>
                          <a:latin typeface="Cambria Math"/>
                        </a:rPr>
                        <m:t>=</m:t>
                      </m:r>
                      <m:r>
                        <a:rPr lang="es-MX" sz="2800" b="1" i="1" smtClean="0">
                          <a:solidFill>
                            <a:srgbClr val="FF0000"/>
                          </a:solidFill>
                          <a:latin typeface="Cambria Math"/>
                        </a:rPr>
                        <m:t>𝟏𝟒</m:t>
                      </m:r>
                      <m:r>
                        <a:rPr lang="es-MX" sz="2800" b="1" i="1" smtClean="0">
                          <a:solidFill>
                            <a:srgbClr val="FF0000"/>
                          </a:solidFill>
                          <a:latin typeface="Cambria Math"/>
                        </a:rPr>
                        <m:t>𝒂</m:t>
                      </m:r>
                      <m:r>
                        <a:rPr lang="es-MX" sz="2800" b="1" i="1" smtClean="0">
                          <a:solidFill>
                            <a:srgbClr val="FF0000"/>
                          </a:solidFill>
                          <a:latin typeface="Cambria Math"/>
                        </a:rPr>
                        <m:t>−</m:t>
                      </m:r>
                      <m:r>
                        <a:rPr lang="es-MX" sz="2800" b="1" i="1" smtClean="0">
                          <a:solidFill>
                            <a:srgbClr val="FF0000"/>
                          </a:solidFill>
                          <a:latin typeface="Cambria Math"/>
                        </a:rPr>
                        <m:t>𝒃</m:t>
                      </m:r>
                      <m:r>
                        <a:rPr lang="es-MX" sz="2800" b="1" i="1" smtClean="0">
                          <a:solidFill>
                            <a:srgbClr val="FF0000"/>
                          </a:solidFill>
                          <a:latin typeface="Cambria Math"/>
                        </a:rPr>
                        <m:t>−</m:t>
                      </m:r>
                      <m:r>
                        <a:rPr lang="es-MX" sz="2800" b="1" i="1" smtClean="0">
                          <a:solidFill>
                            <a:srgbClr val="FF0000"/>
                          </a:solidFill>
                          <a:latin typeface="Cambria Math"/>
                        </a:rPr>
                        <m:t>𝟏𝟑</m:t>
                      </m:r>
                      <m:r>
                        <a:rPr lang="es-MX" sz="2800" b="1" i="1" smtClean="0">
                          <a:solidFill>
                            <a:srgbClr val="FF0000"/>
                          </a:solidFill>
                          <a:latin typeface="Cambria Math"/>
                        </a:rPr>
                        <m:t>𝒄</m:t>
                      </m:r>
                    </m:oMath>
                  </m:oMathPara>
                </a14:m>
                <a:endParaRPr lang="es-MX" sz="2800" b="1" dirty="0">
                  <a:solidFill>
                    <a:srgbClr val="FF0000"/>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4081769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Multiplicación de Expresiones Algebraicas</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961756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Multiplicación</a:t>
            </a:r>
            <a:endParaRPr lang="es-MX" dirty="0"/>
          </a:p>
        </p:txBody>
      </p:sp>
      <p:sp>
        <p:nvSpPr>
          <p:cNvPr id="3" name="Marcador de contenido 2"/>
          <p:cNvSpPr>
            <a:spLocks noGrp="1"/>
          </p:cNvSpPr>
          <p:nvPr>
            <p:ph idx="1"/>
          </p:nvPr>
        </p:nvSpPr>
        <p:spPr/>
        <p:txBody>
          <a:bodyPr>
            <a:normAutofit fontScale="92500" lnSpcReduction="20000"/>
          </a:bodyPr>
          <a:lstStyle/>
          <a:p>
            <a:pPr algn="just"/>
            <a:r>
              <a:rPr lang="es-MX" dirty="0" smtClean="0"/>
              <a:t>Se realiza una multiplicación término a término.</a:t>
            </a:r>
          </a:p>
          <a:p>
            <a:pPr algn="just"/>
            <a:r>
              <a:rPr lang="es-MX" dirty="0" smtClean="0"/>
              <a:t>En la multiplicación NO IMPORTA si son términos semejantes.</a:t>
            </a:r>
          </a:p>
          <a:p>
            <a:pPr algn="just"/>
            <a:endParaRPr lang="es-MX" dirty="0" smtClean="0"/>
          </a:p>
          <a:p>
            <a:pPr marL="514350" indent="-514350" algn="just">
              <a:buFont typeface="+mj-lt"/>
              <a:buAutoNum type="arabicPeriod"/>
            </a:pPr>
            <a:r>
              <a:rPr lang="es-MX" dirty="0" smtClean="0"/>
              <a:t>Aplicar la ley de los signos para la multiplicación de los términos.</a:t>
            </a:r>
          </a:p>
          <a:p>
            <a:pPr marL="514350" indent="-514350" algn="just">
              <a:buFont typeface="+mj-lt"/>
              <a:buAutoNum type="arabicPeriod"/>
            </a:pPr>
            <a:r>
              <a:rPr lang="es-MX" dirty="0" smtClean="0"/>
              <a:t>Multiplicar los coeficientes.</a:t>
            </a:r>
          </a:p>
          <a:p>
            <a:pPr marL="514350" indent="-514350" algn="just">
              <a:buFont typeface="+mj-lt"/>
              <a:buAutoNum type="arabicPeriod"/>
            </a:pPr>
            <a:r>
              <a:rPr lang="es-MX" dirty="0" smtClean="0"/>
              <a:t>Los </a:t>
            </a:r>
            <a:r>
              <a:rPr lang="es-MX" b="1" u="sng" dirty="0" smtClean="0">
                <a:solidFill>
                  <a:srgbClr val="FF0000"/>
                </a:solidFill>
              </a:rPr>
              <a:t>EXPONENTES</a:t>
            </a:r>
            <a:r>
              <a:rPr lang="es-MX" dirty="0" smtClean="0"/>
              <a:t> de las literales iguales de los factores </a:t>
            </a:r>
            <a:r>
              <a:rPr lang="es-MX" b="1" u="sng" dirty="0" smtClean="0">
                <a:solidFill>
                  <a:srgbClr val="FF0000"/>
                </a:solidFill>
              </a:rPr>
              <a:t>SE SUMAN</a:t>
            </a:r>
            <a:r>
              <a:rPr lang="es-MX" dirty="0" smtClean="0"/>
              <a:t>. Éstas literales formarán parte de la solución.</a:t>
            </a:r>
          </a:p>
          <a:p>
            <a:pPr algn="just"/>
            <a:endParaRPr lang="es-MX" dirty="0" smtClean="0"/>
          </a:p>
          <a:p>
            <a:pPr algn="just"/>
            <a:r>
              <a:rPr lang="es-MX" dirty="0" smtClean="0"/>
              <a:t>En caso de no existir las mismas literales, se pasan al resultado con su mismo exponente.</a:t>
            </a:r>
          </a:p>
          <a:p>
            <a:pPr algn="just"/>
            <a:r>
              <a:rPr lang="es-MX" dirty="0" smtClean="0"/>
              <a:t>No olvide ordenar el resultado.</a:t>
            </a:r>
          </a:p>
          <a:p>
            <a:endParaRPr lang="es-MX" dirty="0"/>
          </a:p>
        </p:txBody>
      </p:sp>
    </p:spTree>
    <p:extLst>
      <p:ext uri="{BB962C8B-B14F-4D97-AF65-F5344CB8AC3E}">
        <p14:creationId xmlns:p14="http://schemas.microsoft.com/office/powerpoint/2010/main" val="4210867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Multiplicación de Monomios</a:t>
            </a:r>
            <a:endParaRPr lang="es-MX" dirty="0"/>
          </a:p>
        </p:txBody>
      </p:sp>
      <mc:AlternateContent xmlns:mc="http://schemas.openxmlformats.org/markup-compatibility/2006" xmlns:a14="http://schemas.microsoft.com/office/drawing/2010/main">
        <mc:Choice Requires="a14">
          <p:sp>
            <p:nvSpPr>
              <p:cNvPr id="6" name="Rectángulo 5"/>
              <p:cNvSpPr/>
              <p:nvPr/>
            </p:nvSpPr>
            <p:spPr>
              <a:xfrm>
                <a:off x="971018" y="1903423"/>
                <a:ext cx="26987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i="1" smtClean="0">
                              <a:latin typeface="Cambria Math" panose="02040503050406030204" pitchFamily="18" charset="0"/>
                            </a:rPr>
                          </m:ctrlPr>
                        </m:dPr>
                        <m:e>
                          <m:r>
                            <a:rPr lang="es-MX">
                              <a:latin typeface="Cambria Math" panose="02040503050406030204" pitchFamily="18" charset="0"/>
                            </a:rPr>
                            <m:t>3</m:t>
                          </m:r>
                          <m:r>
                            <a:rPr lang="es-MX" i="1">
                              <a:latin typeface="Cambria Math" panose="02040503050406030204" pitchFamily="18" charset="0"/>
                            </a:rPr>
                            <m:t>𝑥</m:t>
                          </m:r>
                        </m:e>
                      </m:d>
                      <m:d>
                        <m:dPr>
                          <m:ctrlPr>
                            <a:rPr lang="es-MX" i="1">
                              <a:latin typeface="Cambria Math" panose="02040503050406030204" pitchFamily="18" charset="0"/>
                            </a:rPr>
                          </m:ctrlPr>
                        </m:dPr>
                        <m:e>
                          <m:r>
                            <a:rPr lang="es-MX" i="0">
                              <a:latin typeface="Cambria Math" panose="02040503050406030204" pitchFamily="18" charset="0"/>
                            </a:rPr>
                            <m:t>2</m:t>
                          </m:r>
                          <m:r>
                            <a:rPr lang="es-MX" i="1">
                              <a:latin typeface="Cambria Math" panose="02040503050406030204" pitchFamily="18" charset="0"/>
                            </a:rPr>
                            <m:t>𝑥</m:t>
                          </m:r>
                        </m:e>
                      </m:d>
                      <m:r>
                        <a:rPr lang="es-MX" i="0">
                          <a:latin typeface="Cambria Math" panose="02040503050406030204" pitchFamily="18" charset="0"/>
                        </a:rPr>
                        <m:t>=6</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1+1</m:t>
                          </m:r>
                        </m:sup>
                      </m:sSup>
                      <m:r>
                        <a:rPr lang="es-MX" i="0">
                          <a:latin typeface="Cambria Math" panose="02040503050406030204" pitchFamily="18" charset="0"/>
                        </a:rPr>
                        <m:t>=6</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2</m:t>
                          </m:r>
                        </m:sup>
                      </m:sSup>
                    </m:oMath>
                  </m:oMathPara>
                </a14:m>
                <a:endParaRPr lang="es-MX" dirty="0"/>
              </a:p>
            </p:txBody>
          </p:sp>
        </mc:Choice>
        <mc:Fallback xmlns="">
          <p:sp>
            <p:nvSpPr>
              <p:cNvPr id="6" name="Rectángulo 5"/>
              <p:cNvSpPr>
                <a:spLocks noRot="1" noChangeAspect="1" noMove="1" noResize="1" noEditPoints="1" noAdjustHandles="1" noChangeArrowheads="1" noChangeShapeType="1" noTextEdit="1"/>
              </p:cNvSpPr>
              <p:nvPr/>
            </p:nvSpPr>
            <p:spPr>
              <a:xfrm>
                <a:off x="971018" y="1903423"/>
                <a:ext cx="2698752" cy="369332"/>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971018" y="2533205"/>
                <a:ext cx="30731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i="1" smtClean="0">
                              <a:latin typeface="Cambria Math" panose="02040503050406030204" pitchFamily="18" charset="0"/>
                            </a:rPr>
                          </m:ctrlPr>
                        </m:dPr>
                        <m:e>
                          <m:r>
                            <a:rPr lang="es-MX">
                              <a:latin typeface="Cambria Math" panose="02040503050406030204" pitchFamily="18" charset="0"/>
                            </a:rPr>
                            <m:t>4</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2</m:t>
                              </m:r>
                            </m:sup>
                          </m:sSup>
                        </m:e>
                      </m:d>
                      <m:d>
                        <m:dPr>
                          <m:ctrlPr>
                            <a:rPr lang="es-MX" i="1">
                              <a:latin typeface="Cambria Math" panose="02040503050406030204" pitchFamily="18" charset="0"/>
                            </a:rPr>
                          </m:ctrlPr>
                        </m:dPr>
                        <m:e>
                          <m:r>
                            <a:rPr lang="es-MX" i="0">
                              <a:latin typeface="Cambria Math" panose="02040503050406030204" pitchFamily="18" charset="0"/>
                            </a:rPr>
                            <m:t>5</m:t>
                          </m:r>
                          <m:r>
                            <a:rPr lang="es-MX" i="1">
                              <a:latin typeface="Cambria Math" panose="02040503050406030204" pitchFamily="18" charset="0"/>
                            </a:rPr>
                            <m:t>𝑥</m:t>
                          </m:r>
                        </m:e>
                      </m:d>
                      <m:r>
                        <a:rPr lang="es-MX" i="0">
                          <a:latin typeface="Cambria Math" panose="02040503050406030204" pitchFamily="18" charset="0"/>
                        </a:rPr>
                        <m:t>=20</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2+1</m:t>
                          </m:r>
                        </m:sup>
                      </m:sSup>
                      <m:r>
                        <a:rPr lang="es-MX" i="0">
                          <a:latin typeface="Cambria Math" panose="02040503050406030204" pitchFamily="18" charset="0"/>
                        </a:rPr>
                        <m:t>=20</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3</m:t>
                          </m:r>
                        </m:sup>
                      </m:sSup>
                    </m:oMath>
                  </m:oMathPara>
                </a14:m>
                <a:endParaRPr lang="es-MX" dirty="0"/>
              </a:p>
            </p:txBody>
          </p:sp>
        </mc:Choice>
        <mc:Fallback xmlns="">
          <p:sp>
            <p:nvSpPr>
              <p:cNvPr id="8" name="Rectángulo 7"/>
              <p:cNvSpPr>
                <a:spLocks noRot="1" noChangeAspect="1" noMove="1" noResize="1" noEditPoints="1" noAdjustHandles="1" noChangeArrowheads="1" noChangeShapeType="1" noTextEdit="1"/>
              </p:cNvSpPr>
              <p:nvPr/>
            </p:nvSpPr>
            <p:spPr>
              <a:xfrm>
                <a:off x="971018" y="2533205"/>
                <a:ext cx="3073149" cy="369332"/>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971018" y="3239637"/>
                <a:ext cx="24188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i="1" smtClean="0">
                              <a:latin typeface="Cambria Math" panose="02040503050406030204" pitchFamily="18" charset="0"/>
                            </a:rPr>
                          </m:ctrlPr>
                        </m:dPr>
                        <m:e>
                          <m:r>
                            <a:rPr lang="es-MX">
                              <a:latin typeface="Cambria Math" panose="02040503050406030204" pitchFamily="18" charset="0"/>
                            </a:rPr>
                            <m:t>7</m:t>
                          </m:r>
                          <m:sSup>
                            <m:sSupPr>
                              <m:ctrlPr>
                                <a:rPr lang="es-MX" i="1">
                                  <a:latin typeface="Cambria Math" panose="02040503050406030204" pitchFamily="18" charset="0"/>
                                </a:rPr>
                              </m:ctrlPr>
                            </m:sSupPr>
                            <m:e>
                              <m:r>
                                <a:rPr lang="es-MX" i="1">
                                  <a:latin typeface="Cambria Math" panose="02040503050406030204" pitchFamily="18" charset="0"/>
                                </a:rPr>
                                <m:t>𝑦</m:t>
                              </m:r>
                            </m:e>
                            <m:sup>
                              <m:r>
                                <a:rPr lang="es-MX" i="0">
                                  <a:latin typeface="Cambria Math" panose="02040503050406030204" pitchFamily="18" charset="0"/>
                                </a:rPr>
                                <m:t>3</m:t>
                              </m:r>
                            </m:sup>
                          </m:sSup>
                        </m:e>
                      </m:d>
                      <m:d>
                        <m:dPr>
                          <m:ctrlPr>
                            <a:rPr lang="es-MX" i="1">
                              <a:latin typeface="Cambria Math" panose="02040503050406030204" pitchFamily="18" charset="0"/>
                            </a:rPr>
                          </m:ctrlPr>
                        </m:dPr>
                        <m:e>
                          <m:r>
                            <a:rPr lang="es-MX" b="0" i="0" smtClean="0">
                              <a:latin typeface="Cambria Math" panose="02040503050406030204" pitchFamily="18" charset="0"/>
                            </a:rPr>
                            <m:t>3</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2</m:t>
                              </m:r>
                            </m:sup>
                          </m:sSup>
                        </m:e>
                      </m:d>
                      <m:r>
                        <a:rPr lang="es-MX" i="0">
                          <a:latin typeface="Cambria Math" panose="02040503050406030204" pitchFamily="18" charset="0"/>
                        </a:rPr>
                        <m:t>=21</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2</m:t>
                          </m:r>
                        </m:sup>
                      </m:sSup>
                      <m:sSup>
                        <m:sSupPr>
                          <m:ctrlPr>
                            <a:rPr lang="es-MX" i="1">
                              <a:latin typeface="Cambria Math" panose="02040503050406030204" pitchFamily="18" charset="0"/>
                            </a:rPr>
                          </m:ctrlPr>
                        </m:sSupPr>
                        <m:e>
                          <m:r>
                            <a:rPr lang="es-MX" i="1">
                              <a:latin typeface="Cambria Math" panose="02040503050406030204" pitchFamily="18" charset="0"/>
                            </a:rPr>
                            <m:t>𝑦</m:t>
                          </m:r>
                        </m:e>
                        <m:sup>
                          <m:r>
                            <a:rPr lang="es-MX" i="0">
                              <a:latin typeface="Cambria Math" panose="02040503050406030204" pitchFamily="18" charset="0"/>
                            </a:rPr>
                            <m:t>3</m:t>
                          </m:r>
                        </m:sup>
                      </m:sSup>
                    </m:oMath>
                  </m:oMathPara>
                </a14:m>
                <a:endParaRPr lang="es-MX" dirty="0"/>
              </a:p>
            </p:txBody>
          </p:sp>
        </mc:Choice>
        <mc:Fallback xmlns="">
          <p:sp>
            <p:nvSpPr>
              <p:cNvPr id="9" name="Rectángulo 8"/>
              <p:cNvSpPr>
                <a:spLocks noRot="1" noChangeAspect="1" noMove="1" noResize="1" noEditPoints="1" noAdjustHandles="1" noChangeArrowheads="1" noChangeShapeType="1" noTextEdit="1"/>
              </p:cNvSpPr>
              <p:nvPr/>
            </p:nvSpPr>
            <p:spPr>
              <a:xfrm>
                <a:off x="971018" y="3239637"/>
                <a:ext cx="2418803" cy="369332"/>
              </a:xfrm>
              <a:prstGeom prst="rect">
                <a:avLst/>
              </a:prstGeom>
              <a:blipFill>
                <a:blip r:embed="rId4"/>
                <a:stretch>
                  <a:fillRect b="-819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971018" y="3974703"/>
                <a:ext cx="2173864" cy="372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i="1" smtClean="0">
                              <a:latin typeface="Cambria Math" panose="02040503050406030204" pitchFamily="18" charset="0"/>
                            </a:rPr>
                          </m:ctrlPr>
                        </m:dPr>
                        <m:e>
                          <m:r>
                            <a:rPr lang="es-MX">
                              <a:latin typeface="Cambria Math" panose="02040503050406030204" pitchFamily="18" charset="0"/>
                            </a:rPr>
                            <m:t>8</m:t>
                          </m:r>
                        </m:e>
                      </m:d>
                      <m:d>
                        <m:dPr>
                          <m:ctrlPr>
                            <a:rPr lang="es-MX" i="1">
                              <a:latin typeface="Cambria Math" panose="02040503050406030204" pitchFamily="18" charset="0"/>
                            </a:rPr>
                          </m:ctrlPr>
                        </m:dPr>
                        <m:e>
                          <m:r>
                            <a:rPr lang="es-MX" i="0">
                              <a:latin typeface="Cambria Math" panose="02040503050406030204" pitchFamily="18" charset="0"/>
                            </a:rPr>
                            <m:t>10</m:t>
                          </m:r>
                          <m:sSup>
                            <m:sSupPr>
                              <m:ctrlPr>
                                <a:rPr lang="es-MX" i="1">
                                  <a:latin typeface="Cambria Math" panose="02040503050406030204" pitchFamily="18" charset="0"/>
                                </a:rPr>
                              </m:ctrlPr>
                            </m:sSupPr>
                            <m:e>
                              <m:r>
                                <a:rPr lang="es-MX" i="1">
                                  <a:latin typeface="Cambria Math" panose="02040503050406030204" pitchFamily="18" charset="0"/>
                                </a:rPr>
                                <m:t>𝑚</m:t>
                              </m:r>
                            </m:e>
                            <m:sup>
                              <m:r>
                                <a:rPr lang="es-MX" i="0">
                                  <a:latin typeface="Cambria Math" panose="02040503050406030204" pitchFamily="18" charset="0"/>
                                </a:rPr>
                                <m:t>5</m:t>
                              </m:r>
                            </m:sup>
                          </m:sSup>
                        </m:e>
                      </m:d>
                      <m:r>
                        <a:rPr lang="es-MX" i="0">
                          <a:latin typeface="Cambria Math" panose="02040503050406030204" pitchFamily="18" charset="0"/>
                        </a:rPr>
                        <m:t>=80</m:t>
                      </m:r>
                      <m:sSup>
                        <m:sSupPr>
                          <m:ctrlPr>
                            <a:rPr lang="es-MX" i="1">
                              <a:latin typeface="Cambria Math" panose="02040503050406030204" pitchFamily="18" charset="0"/>
                            </a:rPr>
                          </m:ctrlPr>
                        </m:sSupPr>
                        <m:e>
                          <m:r>
                            <a:rPr lang="es-MX" i="1">
                              <a:latin typeface="Cambria Math" panose="02040503050406030204" pitchFamily="18" charset="0"/>
                            </a:rPr>
                            <m:t>𝑚</m:t>
                          </m:r>
                        </m:e>
                        <m:sup>
                          <m:r>
                            <a:rPr lang="es-MX" i="0">
                              <a:latin typeface="Cambria Math" panose="02040503050406030204" pitchFamily="18" charset="0"/>
                            </a:rPr>
                            <m:t>5</m:t>
                          </m:r>
                        </m:sup>
                      </m:sSup>
                    </m:oMath>
                  </m:oMathPara>
                </a14:m>
                <a:endParaRPr lang="es-MX" dirty="0"/>
              </a:p>
            </p:txBody>
          </p:sp>
        </mc:Choice>
        <mc:Fallback xmlns="">
          <p:sp>
            <p:nvSpPr>
              <p:cNvPr id="10" name="Rectángulo 9"/>
              <p:cNvSpPr>
                <a:spLocks noRot="1" noChangeAspect="1" noMove="1" noResize="1" noEditPoints="1" noAdjustHandles="1" noChangeArrowheads="1" noChangeShapeType="1" noTextEdit="1"/>
              </p:cNvSpPr>
              <p:nvPr/>
            </p:nvSpPr>
            <p:spPr>
              <a:xfrm>
                <a:off x="971018" y="3974703"/>
                <a:ext cx="2173864" cy="372410"/>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971018" y="4704962"/>
                <a:ext cx="4166717" cy="372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i="1" smtClean="0">
                              <a:latin typeface="Cambria Math" panose="02040503050406030204" pitchFamily="18" charset="0"/>
                            </a:rPr>
                          </m:ctrlPr>
                        </m:dPr>
                        <m:e>
                          <m:r>
                            <a:rPr lang="es-MX">
                              <a:latin typeface="Cambria Math" panose="02040503050406030204" pitchFamily="18" charset="0"/>
                            </a:rPr>
                            <m:t>5</m:t>
                          </m:r>
                          <m:sSup>
                            <m:sSupPr>
                              <m:ctrlPr>
                                <a:rPr lang="es-MX" i="1">
                                  <a:latin typeface="Cambria Math" panose="02040503050406030204" pitchFamily="18" charset="0"/>
                                </a:rPr>
                              </m:ctrlPr>
                            </m:sSupPr>
                            <m:e>
                              <m:r>
                                <a:rPr lang="es-MX" i="1">
                                  <a:latin typeface="Cambria Math" panose="02040503050406030204" pitchFamily="18" charset="0"/>
                                </a:rPr>
                                <m:t>𝑚</m:t>
                              </m:r>
                            </m:e>
                            <m:sup>
                              <m:r>
                                <a:rPr lang="es-MX" i="0">
                                  <a:latin typeface="Cambria Math" panose="02040503050406030204" pitchFamily="18" charset="0"/>
                                </a:rPr>
                                <m:t>2</m:t>
                              </m:r>
                            </m:sup>
                          </m:sSup>
                          <m:sSup>
                            <m:sSupPr>
                              <m:ctrlPr>
                                <a:rPr lang="es-MX" i="1">
                                  <a:latin typeface="Cambria Math" panose="02040503050406030204" pitchFamily="18" charset="0"/>
                                </a:rPr>
                              </m:ctrlPr>
                            </m:sSupPr>
                            <m:e>
                              <m:r>
                                <a:rPr lang="es-MX" i="1">
                                  <a:latin typeface="Cambria Math" panose="02040503050406030204" pitchFamily="18" charset="0"/>
                                </a:rPr>
                                <m:t>𝑛</m:t>
                              </m:r>
                            </m:e>
                            <m:sup>
                              <m:r>
                                <a:rPr lang="es-MX" i="0">
                                  <a:latin typeface="Cambria Math" panose="02040503050406030204" pitchFamily="18" charset="0"/>
                                </a:rPr>
                                <m:t>6</m:t>
                              </m:r>
                            </m:sup>
                          </m:sSup>
                        </m:e>
                      </m:d>
                      <m:d>
                        <m:dPr>
                          <m:ctrlPr>
                            <a:rPr lang="es-MX" i="1">
                              <a:latin typeface="Cambria Math" panose="02040503050406030204" pitchFamily="18" charset="0"/>
                            </a:rPr>
                          </m:ctrlPr>
                        </m:dPr>
                        <m:e>
                          <m:r>
                            <a:rPr lang="es-MX" i="0">
                              <a:latin typeface="Cambria Math" panose="02040503050406030204" pitchFamily="18" charset="0"/>
                            </a:rPr>
                            <m:t>4</m:t>
                          </m:r>
                          <m:sSup>
                            <m:sSupPr>
                              <m:ctrlPr>
                                <a:rPr lang="es-MX" i="1">
                                  <a:latin typeface="Cambria Math" panose="02040503050406030204" pitchFamily="18" charset="0"/>
                                </a:rPr>
                              </m:ctrlPr>
                            </m:sSupPr>
                            <m:e>
                              <m:r>
                                <a:rPr lang="es-MX" i="1">
                                  <a:latin typeface="Cambria Math" panose="02040503050406030204" pitchFamily="18" charset="0"/>
                                </a:rPr>
                                <m:t>𝑚</m:t>
                              </m:r>
                            </m:e>
                            <m:sup>
                              <m:r>
                                <a:rPr lang="es-MX" i="0">
                                  <a:latin typeface="Cambria Math" panose="02040503050406030204" pitchFamily="18" charset="0"/>
                                </a:rPr>
                                <m:t>3</m:t>
                              </m:r>
                            </m:sup>
                          </m:sSup>
                        </m:e>
                      </m:d>
                      <m:r>
                        <a:rPr lang="es-MX" i="0">
                          <a:latin typeface="Cambria Math" panose="02040503050406030204" pitchFamily="18" charset="0"/>
                        </a:rPr>
                        <m:t>=20</m:t>
                      </m:r>
                      <m:sSup>
                        <m:sSupPr>
                          <m:ctrlPr>
                            <a:rPr lang="es-MX" i="1">
                              <a:latin typeface="Cambria Math" panose="02040503050406030204" pitchFamily="18" charset="0"/>
                            </a:rPr>
                          </m:ctrlPr>
                        </m:sSupPr>
                        <m:e>
                          <m:r>
                            <a:rPr lang="es-MX" i="1">
                              <a:latin typeface="Cambria Math" panose="02040503050406030204" pitchFamily="18" charset="0"/>
                            </a:rPr>
                            <m:t>𝑚</m:t>
                          </m:r>
                        </m:e>
                        <m:sup>
                          <m:r>
                            <a:rPr lang="es-MX" i="0">
                              <a:latin typeface="Cambria Math" panose="02040503050406030204" pitchFamily="18" charset="0"/>
                            </a:rPr>
                            <m:t>2+3</m:t>
                          </m:r>
                        </m:sup>
                      </m:sSup>
                      <m:sSup>
                        <m:sSupPr>
                          <m:ctrlPr>
                            <a:rPr lang="es-MX" i="1">
                              <a:latin typeface="Cambria Math" panose="02040503050406030204" pitchFamily="18" charset="0"/>
                            </a:rPr>
                          </m:ctrlPr>
                        </m:sSupPr>
                        <m:e>
                          <m:r>
                            <a:rPr lang="es-MX" i="1">
                              <a:latin typeface="Cambria Math" panose="02040503050406030204" pitchFamily="18" charset="0"/>
                            </a:rPr>
                            <m:t>𝑛</m:t>
                          </m:r>
                        </m:e>
                        <m:sup>
                          <m:r>
                            <a:rPr lang="es-MX" i="0">
                              <a:latin typeface="Cambria Math" panose="02040503050406030204" pitchFamily="18" charset="0"/>
                            </a:rPr>
                            <m:t>6</m:t>
                          </m:r>
                        </m:sup>
                      </m:sSup>
                      <m:r>
                        <a:rPr lang="es-MX" i="0">
                          <a:latin typeface="Cambria Math" panose="02040503050406030204" pitchFamily="18" charset="0"/>
                        </a:rPr>
                        <m:t>=20</m:t>
                      </m:r>
                      <m:sSup>
                        <m:sSupPr>
                          <m:ctrlPr>
                            <a:rPr lang="es-MX" i="1">
                              <a:latin typeface="Cambria Math" panose="02040503050406030204" pitchFamily="18" charset="0"/>
                            </a:rPr>
                          </m:ctrlPr>
                        </m:sSupPr>
                        <m:e>
                          <m:r>
                            <a:rPr lang="es-MX" i="1">
                              <a:latin typeface="Cambria Math" panose="02040503050406030204" pitchFamily="18" charset="0"/>
                            </a:rPr>
                            <m:t>𝑚</m:t>
                          </m:r>
                        </m:e>
                        <m:sup>
                          <m:r>
                            <a:rPr lang="es-MX" i="0">
                              <a:latin typeface="Cambria Math" panose="02040503050406030204" pitchFamily="18" charset="0"/>
                            </a:rPr>
                            <m:t>5</m:t>
                          </m:r>
                        </m:sup>
                      </m:sSup>
                      <m:sSup>
                        <m:sSupPr>
                          <m:ctrlPr>
                            <a:rPr lang="es-MX" i="1">
                              <a:latin typeface="Cambria Math" panose="02040503050406030204" pitchFamily="18" charset="0"/>
                            </a:rPr>
                          </m:ctrlPr>
                        </m:sSupPr>
                        <m:e>
                          <m:r>
                            <a:rPr lang="es-MX" i="1">
                              <a:latin typeface="Cambria Math" panose="02040503050406030204" pitchFamily="18" charset="0"/>
                            </a:rPr>
                            <m:t>𝑛</m:t>
                          </m:r>
                        </m:e>
                        <m:sup>
                          <m:r>
                            <a:rPr lang="es-MX" i="0">
                              <a:latin typeface="Cambria Math" panose="02040503050406030204" pitchFamily="18" charset="0"/>
                            </a:rPr>
                            <m:t>6</m:t>
                          </m:r>
                        </m:sup>
                      </m:sSup>
                    </m:oMath>
                  </m:oMathPara>
                </a14:m>
                <a:endParaRPr lang="es-MX" dirty="0"/>
              </a:p>
            </p:txBody>
          </p:sp>
        </mc:Choice>
        <mc:Fallback xmlns="">
          <p:sp>
            <p:nvSpPr>
              <p:cNvPr id="11" name="Rectángulo 10"/>
              <p:cNvSpPr>
                <a:spLocks noRot="1" noChangeAspect="1" noMove="1" noResize="1" noEditPoints="1" noAdjustHandles="1" noChangeArrowheads="1" noChangeShapeType="1" noTextEdit="1"/>
              </p:cNvSpPr>
              <p:nvPr/>
            </p:nvSpPr>
            <p:spPr>
              <a:xfrm>
                <a:off x="971018" y="4704962"/>
                <a:ext cx="4166717" cy="372410"/>
              </a:xfrm>
              <a:prstGeom prst="rect">
                <a:avLst/>
              </a:prstGeom>
              <a:blipFill>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971018" y="5471221"/>
                <a:ext cx="35948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i="1" smtClean="0">
                              <a:latin typeface="Cambria Math" panose="02040503050406030204" pitchFamily="18" charset="0"/>
                            </a:rPr>
                          </m:ctrlPr>
                        </m:dPr>
                        <m:e>
                          <m:r>
                            <a:rPr lang="es-MX">
                              <a:latin typeface="Cambria Math" panose="02040503050406030204" pitchFamily="18" charset="0"/>
                            </a:rPr>
                            <m:t>3</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1">
                                  <a:latin typeface="Cambria Math" panose="02040503050406030204" pitchFamily="18" charset="0"/>
                                </a:rPr>
                                <m:t>𝑚</m:t>
                              </m:r>
                            </m:sup>
                          </m:sSup>
                        </m:e>
                      </m:d>
                      <m:d>
                        <m:dPr>
                          <m:ctrlPr>
                            <a:rPr lang="es-MX" i="1">
                              <a:latin typeface="Cambria Math" panose="02040503050406030204" pitchFamily="18" charset="0"/>
                            </a:rPr>
                          </m:ctrlPr>
                        </m:dPr>
                        <m:e>
                          <m:r>
                            <a:rPr lang="es-MX" i="0">
                              <a:latin typeface="Cambria Math" panose="02040503050406030204" pitchFamily="18" charset="0"/>
                            </a:rPr>
                            <m:t>8</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1">
                                  <a:latin typeface="Cambria Math" panose="02040503050406030204" pitchFamily="18" charset="0"/>
                                </a:rPr>
                                <m:t>𝑚</m:t>
                              </m:r>
                            </m:sup>
                          </m:sSup>
                        </m:e>
                      </m:d>
                      <m:r>
                        <a:rPr lang="es-MX" i="0">
                          <a:latin typeface="Cambria Math" panose="02040503050406030204" pitchFamily="18" charset="0"/>
                        </a:rPr>
                        <m:t>=24</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1">
                              <a:latin typeface="Cambria Math" panose="02040503050406030204" pitchFamily="18" charset="0"/>
                            </a:rPr>
                            <m:t>𝑚</m:t>
                          </m:r>
                          <m:r>
                            <a:rPr lang="es-MX" i="0">
                              <a:latin typeface="Cambria Math" panose="02040503050406030204" pitchFamily="18" charset="0"/>
                            </a:rPr>
                            <m:t>+</m:t>
                          </m:r>
                          <m:r>
                            <a:rPr lang="es-MX" i="1">
                              <a:latin typeface="Cambria Math" panose="02040503050406030204" pitchFamily="18" charset="0"/>
                            </a:rPr>
                            <m:t>𝑚</m:t>
                          </m:r>
                        </m:sup>
                      </m:sSup>
                      <m:r>
                        <a:rPr lang="es-MX" i="0">
                          <a:latin typeface="Cambria Math" panose="02040503050406030204" pitchFamily="18" charset="0"/>
                        </a:rPr>
                        <m:t>=24</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2</m:t>
                          </m:r>
                          <m:r>
                            <a:rPr lang="es-MX" i="1">
                              <a:latin typeface="Cambria Math" panose="02040503050406030204" pitchFamily="18" charset="0"/>
                            </a:rPr>
                            <m:t>𝑚</m:t>
                          </m:r>
                        </m:sup>
                      </m:sSup>
                    </m:oMath>
                  </m:oMathPara>
                </a14:m>
                <a:endParaRPr lang="es-MX" dirty="0"/>
              </a:p>
            </p:txBody>
          </p:sp>
        </mc:Choice>
        <mc:Fallback xmlns="">
          <p:sp>
            <p:nvSpPr>
              <p:cNvPr id="12" name="Rectángulo 11"/>
              <p:cNvSpPr>
                <a:spLocks noRot="1" noChangeAspect="1" noMove="1" noResize="1" noEditPoints="1" noAdjustHandles="1" noChangeArrowheads="1" noChangeShapeType="1" noTextEdit="1"/>
              </p:cNvSpPr>
              <p:nvPr/>
            </p:nvSpPr>
            <p:spPr>
              <a:xfrm>
                <a:off x="971018" y="5471221"/>
                <a:ext cx="3594895" cy="369332"/>
              </a:xfrm>
              <a:prstGeom prst="rect">
                <a:avLst/>
              </a:prstGeom>
              <a:blipFill>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971018" y="6149538"/>
                <a:ext cx="53873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i="1" smtClean="0">
                              <a:latin typeface="Cambria Math" panose="02040503050406030204" pitchFamily="18" charset="0"/>
                            </a:rPr>
                          </m:ctrlPr>
                        </m:dPr>
                        <m:e>
                          <m:r>
                            <a:rPr lang="es-MX">
                              <a:latin typeface="Cambria Math" panose="02040503050406030204" pitchFamily="18" charset="0"/>
                            </a:rPr>
                            <m:t>5</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1">
                                  <a:latin typeface="Cambria Math" panose="02040503050406030204" pitchFamily="18" charset="0"/>
                                </a:rPr>
                                <m:t>𝑚</m:t>
                              </m:r>
                              <m:r>
                                <a:rPr lang="es-MX" i="0">
                                  <a:latin typeface="Cambria Math" panose="02040503050406030204" pitchFamily="18" charset="0"/>
                                </a:rPr>
                                <m:t>−1</m:t>
                              </m:r>
                            </m:sup>
                          </m:sSup>
                          <m:r>
                            <a:rPr lang="es-MX" i="1">
                              <a:latin typeface="Cambria Math" panose="02040503050406030204" pitchFamily="18" charset="0"/>
                            </a:rPr>
                            <m:t>𝑦</m:t>
                          </m:r>
                        </m:e>
                      </m:d>
                      <m:d>
                        <m:dPr>
                          <m:ctrlPr>
                            <a:rPr lang="es-MX" i="1">
                              <a:latin typeface="Cambria Math" panose="02040503050406030204" pitchFamily="18" charset="0"/>
                            </a:rPr>
                          </m:ctrlPr>
                        </m:dPr>
                        <m:e>
                          <m:r>
                            <a:rPr lang="es-MX" i="0">
                              <a:latin typeface="Cambria Math" panose="02040503050406030204" pitchFamily="18" charset="0"/>
                            </a:rPr>
                            <m:t>3</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0">
                                  <a:latin typeface="Cambria Math" panose="02040503050406030204" pitchFamily="18" charset="0"/>
                                </a:rPr>
                                <m:t>2</m:t>
                              </m:r>
                            </m:sup>
                          </m:sSup>
                          <m:sSup>
                            <m:sSupPr>
                              <m:ctrlPr>
                                <a:rPr lang="es-MX" i="1">
                                  <a:latin typeface="Cambria Math" panose="02040503050406030204" pitchFamily="18" charset="0"/>
                                </a:rPr>
                              </m:ctrlPr>
                            </m:sSupPr>
                            <m:e>
                              <m:r>
                                <a:rPr lang="es-MX" i="1">
                                  <a:latin typeface="Cambria Math" panose="02040503050406030204" pitchFamily="18" charset="0"/>
                                </a:rPr>
                                <m:t>𝑦</m:t>
                              </m:r>
                            </m:e>
                            <m:sup>
                              <m:r>
                                <a:rPr lang="es-MX" i="1">
                                  <a:latin typeface="Cambria Math" panose="02040503050406030204" pitchFamily="18" charset="0"/>
                                </a:rPr>
                                <m:t>𝑛</m:t>
                              </m:r>
                            </m:sup>
                          </m:sSup>
                        </m:e>
                      </m:d>
                      <m:r>
                        <a:rPr lang="es-MX" i="0">
                          <a:latin typeface="Cambria Math" panose="02040503050406030204" pitchFamily="18" charset="0"/>
                        </a:rPr>
                        <m:t>=15</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1">
                              <a:latin typeface="Cambria Math" panose="02040503050406030204" pitchFamily="18" charset="0"/>
                            </a:rPr>
                            <m:t>𝑚</m:t>
                          </m:r>
                          <m:r>
                            <a:rPr lang="es-MX" i="0">
                              <a:latin typeface="Cambria Math" panose="02040503050406030204" pitchFamily="18" charset="0"/>
                            </a:rPr>
                            <m:t>−1+2</m:t>
                          </m:r>
                        </m:sup>
                      </m:sSup>
                      <m:sSup>
                        <m:sSupPr>
                          <m:ctrlPr>
                            <a:rPr lang="es-MX" i="1">
                              <a:latin typeface="Cambria Math" panose="02040503050406030204" pitchFamily="18" charset="0"/>
                            </a:rPr>
                          </m:ctrlPr>
                        </m:sSupPr>
                        <m:e>
                          <m:r>
                            <a:rPr lang="es-MX" i="1">
                              <a:latin typeface="Cambria Math" panose="02040503050406030204" pitchFamily="18" charset="0"/>
                            </a:rPr>
                            <m:t>𝑦</m:t>
                          </m:r>
                        </m:e>
                        <m:sup>
                          <m:r>
                            <a:rPr lang="es-MX" i="0">
                              <a:latin typeface="Cambria Math" panose="02040503050406030204" pitchFamily="18" charset="0"/>
                            </a:rPr>
                            <m:t>1+</m:t>
                          </m:r>
                          <m:r>
                            <a:rPr lang="es-MX" i="1">
                              <a:latin typeface="Cambria Math" panose="02040503050406030204" pitchFamily="18" charset="0"/>
                            </a:rPr>
                            <m:t>𝑛</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15</m:t>
                          </m:r>
                          <m:r>
                            <a:rPr lang="es-MX" b="0" i="1" smtClean="0">
                              <a:latin typeface="Cambria Math" panose="02040503050406030204" pitchFamily="18" charset="0"/>
                            </a:rPr>
                            <m:t>𝑥</m:t>
                          </m:r>
                        </m:e>
                        <m:sup>
                          <m:r>
                            <a:rPr lang="es-MX" b="0" i="1" smtClean="0">
                              <a:latin typeface="Cambria Math" panose="02040503050406030204" pitchFamily="18" charset="0"/>
                            </a:rPr>
                            <m:t>𝑚</m:t>
                          </m:r>
                          <m:r>
                            <a:rPr lang="es-MX" b="0" i="1" smtClean="0">
                              <a:latin typeface="Cambria Math" panose="02040503050406030204" pitchFamily="18" charset="0"/>
                            </a:rPr>
                            <m:t>+1</m:t>
                          </m:r>
                        </m:sup>
                      </m:sSup>
                      <m:sSup>
                        <m:sSupPr>
                          <m:ctrlPr>
                            <a:rPr lang="es-MX" b="0" i="1" smtClean="0">
                              <a:latin typeface="Cambria Math" panose="02040503050406030204" pitchFamily="18" charset="0"/>
                            </a:rPr>
                          </m:ctrlPr>
                        </m:sSupPr>
                        <m:e>
                          <m:r>
                            <a:rPr lang="es-MX" b="0" i="1" smtClean="0">
                              <a:latin typeface="Cambria Math" panose="02040503050406030204" pitchFamily="18" charset="0"/>
                            </a:rPr>
                            <m:t>𝑦</m:t>
                          </m:r>
                        </m:e>
                        <m:sup>
                          <m:r>
                            <a:rPr lang="es-MX" b="0" i="1" smtClean="0">
                              <a:latin typeface="Cambria Math" panose="02040503050406030204" pitchFamily="18" charset="0"/>
                            </a:rPr>
                            <m:t>𝑛</m:t>
                          </m:r>
                          <m:r>
                            <a:rPr lang="es-MX" b="0" i="1" smtClean="0">
                              <a:latin typeface="Cambria Math" panose="02040503050406030204" pitchFamily="18" charset="0"/>
                            </a:rPr>
                            <m:t>+1</m:t>
                          </m:r>
                        </m:sup>
                      </m:sSup>
                    </m:oMath>
                  </m:oMathPara>
                </a14:m>
                <a:endParaRPr lang="es-MX" dirty="0"/>
              </a:p>
            </p:txBody>
          </p:sp>
        </mc:Choice>
        <mc:Fallback xmlns="">
          <p:sp>
            <p:nvSpPr>
              <p:cNvPr id="13" name="Rectángulo 12"/>
              <p:cNvSpPr>
                <a:spLocks noRot="1" noChangeAspect="1" noMove="1" noResize="1" noEditPoints="1" noAdjustHandles="1" noChangeArrowheads="1" noChangeShapeType="1" noTextEdit="1"/>
              </p:cNvSpPr>
              <p:nvPr/>
            </p:nvSpPr>
            <p:spPr>
              <a:xfrm>
                <a:off x="971018" y="6149538"/>
                <a:ext cx="5387372" cy="369332"/>
              </a:xfrm>
              <a:prstGeom prst="rect">
                <a:avLst/>
              </a:prstGeom>
              <a:blipFill>
                <a:blip r:embed="rId8"/>
                <a:stretch>
                  <a:fillRect b="-6667"/>
                </a:stretch>
              </a:blipFill>
            </p:spPr>
            <p:txBody>
              <a:bodyPr/>
              <a:lstStyle/>
              <a:p>
                <a:r>
                  <a:rPr lang="es-MX">
                    <a:noFill/>
                  </a:rPr>
                  <a:t> </a:t>
                </a:r>
              </a:p>
            </p:txBody>
          </p:sp>
        </mc:Fallback>
      </mc:AlternateContent>
    </p:spTree>
    <p:extLst>
      <p:ext uri="{BB962C8B-B14F-4D97-AF65-F5344CB8AC3E}">
        <p14:creationId xmlns:p14="http://schemas.microsoft.com/office/powerpoint/2010/main" val="2371761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Multiplicación de un Monomio por un Polinomio</a:t>
            </a:r>
            <a:endParaRPr lang="es-MX" dirty="0"/>
          </a:p>
        </p:txBody>
      </p:sp>
      <p:sp>
        <p:nvSpPr>
          <p:cNvPr id="3" name="Marcador de contenido 2"/>
          <p:cNvSpPr>
            <a:spLocks noGrp="1"/>
          </p:cNvSpPr>
          <p:nvPr>
            <p:ph idx="1"/>
          </p:nvPr>
        </p:nvSpPr>
        <p:spPr/>
        <p:txBody>
          <a:bodyPr/>
          <a:lstStyle/>
          <a:p>
            <a:endParaRPr lang="es-MX" dirty="0"/>
          </a:p>
        </p:txBody>
      </p:sp>
      <mc:AlternateContent xmlns:mc="http://schemas.openxmlformats.org/markup-compatibility/2006" xmlns:a14="http://schemas.microsoft.com/office/drawing/2010/main">
        <mc:Choice Requires="a14">
          <p:sp>
            <p:nvSpPr>
              <p:cNvPr id="5" name="Rectángulo 4"/>
              <p:cNvSpPr/>
              <p:nvPr/>
            </p:nvSpPr>
            <p:spPr>
              <a:xfrm>
                <a:off x="1835314" y="3144713"/>
                <a:ext cx="4811317" cy="856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sz="4400" b="1" i="1" smtClean="0">
                              <a:latin typeface="Cambria Math" panose="02040503050406030204" pitchFamily="18" charset="0"/>
                            </a:rPr>
                          </m:ctrlPr>
                        </m:dPr>
                        <m:e>
                          <m:r>
                            <a:rPr lang="es-MX" sz="4400" b="1" i="1">
                              <a:latin typeface="Cambria Math" panose="02040503050406030204" pitchFamily="18" charset="0"/>
                            </a:rPr>
                            <m:t>𝟔</m:t>
                          </m:r>
                          <m:sSup>
                            <m:sSupPr>
                              <m:ctrlPr>
                                <a:rPr lang="es-MX" sz="4400" b="1" i="1">
                                  <a:latin typeface="Cambria Math" panose="02040503050406030204" pitchFamily="18" charset="0"/>
                                </a:rPr>
                              </m:ctrlPr>
                            </m:sSupPr>
                            <m:e>
                              <m:r>
                                <a:rPr lang="es-MX" sz="4400" b="1" i="1">
                                  <a:latin typeface="Cambria Math" panose="02040503050406030204" pitchFamily="18" charset="0"/>
                                </a:rPr>
                                <m:t>𝒙</m:t>
                              </m:r>
                            </m:e>
                            <m:sup>
                              <m:r>
                                <a:rPr lang="es-MX" sz="4400" b="1" i="0">
                                  <a:latin typeface="Cambria Math" panose="02040503050406030204" pitchFamily="18" charset="0"/>
                                </a:rPr>
                                <m:t>𝟐</m:t>
                              </m:r>
                            </m:sup>
                          </m:sSup>
                        </m:e>
                      </m:d>
                      <m:d>
                        <m:dPr>
                          <m:ctrlPr>
                            <a:rPr lang="es-MX" sz="4400" b="1" i="1">
                              <a:latin typeface="Cambria Math" panose="02040503050406030204" pitchFamily="18" charset="0"/>
                            </a:rPr>
                          </m:ctrlPr>
                        </m:dPr>
                        <m:e>
                          <m:r>
                            <a:rPr lang="es-MX" sz="4400" b="1" i="0">
                              <a:latin typeface="Cambria Math" panose="02040503050406030204" pitchFamily="18" charset="0"/>
                            </a:rPr>
                            <m:t>𝟐</m:t>
                          </m:r>
                          <m:r>
                            <a:rPr lang="es-MX" sz="4400" b="1" i="1">
                              <a:latin typeface="Cambria Math" panose="02040503050406030204" pitchFamily="18" charset="0"/>
                            </a:rPr>
                            <m:t>𝒙</m:t>
                          </m:r>
                          <m:r>
                            <a:rPr lang="es-MX" sz="4400" b="1" i="0">
                              <a:latin typeface="Cambria Math" panose="02040503050406030204" pitchFamily="18" charset="0"/>
                            </a:rPr>
                            <m:t>+</m:t>
                          </m:r>
                          <m:r>
                            <a:rPr lang="es-MX" sz="4400" b="1" i="0">
                              <a:latin typeface="Cambria Math" panose="02040503050406030204" pitchFamily="18" charset="0"/>
                            </a:rPr>
                            <m:t>𝟑</m:t>
                          </m:r>
                          <m:r>
                            <a:rPr lang="es-MX" sz="4400" b="1" i="1">
                              <a:latin typeface="Cambria Math" panose="02040503050406030204" pitchFamily="18" charset="0"/>
                            </a:rPr>
                            <m:t>𝒚</m:t>
                          </m:r>
                        </m:e>
                      </m:d>
                      <m:r>
                        <a:rPr lang="es-MX" sz="4400" b="1" i="0">
                          <a:latin typeface="Cambria Math" panose="02040503050406030204" pitchFamily="18" charset="0"/>
                        </a:rPr>
                        <m:t>=</m:t>
                      </m:r>
                    </m:oMath>
                  </m:oMathPara>
                </a14:m>
                <a:endParaRPr lang="es-MX" sz="4400" b="1" dirty="0"/>
              </a:p>
            </p:txBody>
          </p:sp>
        </mc:Choice>
        <mc:Fallback xmlns="">
          <p:sp>
            <p:nvSpPr>
              <p:cNvPr id="5" name="Rectángulo 4"/>
              <p:cNvSpPr>
                <a:spLocks noRot="1" noChangeAspect="1" noMove="1" noResize="1" noEditPoints="1" noAdjustHandles="1" noChangeArrowheads="1" noChangeShapeType="1" noTextEdit="1"/>
              </p:cNvSpPr>
              <p:nvPr/>
            </p:nvSpPr>
            <p:spPr>
              <a:xfrm>
                <a:off x="1835314" y="3144713"/>
                <a:ext cx="4811317" cy="856581"/>
              </a:xfrm>
              <a:prstGeom prst="rect">
                <a:avLst/>
              </a:prstGeom>
              <a:blipFill>
                <a:blip r:embed="rId2"/>
                <a:stretch>
                  <a:fillRect/>
                </a:stretch>
              </a:blipFill>
            </p:spPr>
            <p:txBody>
              <a:bodyPr/>
              <a:lstStyle/>
              <a:p>
                <a:r>
                  <a:rPr lang="es-MX">
                    <a:noFill/>
                  </a:rPr>
                  <a:t> </a:t>
                </a:r>
              </a:p>
            </p:txBody>
          </p:sp>
        </mc:Fallback>
      </mc:AlternateContent>
      <p:sp>
        <p:nvSpPr>
          <p:cNvPr id="6" name="Flecha curvada hacia abajo 5"/>
          <p:cNvSpPr/>
          <p:nvPr/>
        </p:nvSpPr>
        <p:spPr>
          <a:xfrm>
            <a:off x="2775473" y="2151529"/>
            <a:ext cx="1258645" cy="9931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Flecha curvada hacia arriba 6"/>
          <p:cNvSpPr/>
          <p:nvPr/>
        </p:nvSpPr>
        <p:spPr>
          <a:xfrm>
            <a:off x="2624866" y="4001294"/>
            <a:ext cx="2700169" cy="97949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Flecha curvada hacia abajo 7"/>
          <p:cNvSpPr/>
          <p:nvPr/>
        </p:nvSpPr>
        <p:spPr>
          <a:xfrm>
            <a:off x="4034118" y="2646381"/>
            <a:ext cx="3367143" cy="4983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Flecha curvada hacia arriba 8"/>
          <p:cNvSpPr/>
          <p:nvPr/>
        </p:nvSpPr>
        <p:spPr>
          <a:xfrm>
            <a:off x="5421854" y="4001294"/>
            <a:ext cx="3811046" cy="8934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mc:AlternateContent xmlns:mc="http://schemas.openxmlformats.org/markup-compatibility/2006" xmlns:a14="http://schemas.microsoft.com/office/drawing/2010/main">
        <mc:Choice Requires="a14">
          <p:sp>
            <p:nvSpPr>
              <p:cNvPr id="11" name="Rectángulo 10"/>
              <p:cNvSpPr/>
              <p:nvPr/>
            </p:nvSpPr>
            <p:spPr>
              <a:xfrm>
                <a:off x="6608736" y="3195128"/>
                <a:ext cx="1585049" cy="7847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MX" sz="4400" b="1" i="1" smtClean="0">
                              <a:latin typeface="Cambria Math" panose="02040503050406030204" pitchFamily="18" charset="0"/>
                            </a:rPr>
                          </m:ctrlPr>
                        </m:sSupPr>
                        <m:e>
                          <m:r>
                            <a:rPr lang="es-MX" sz="4400" b="1" i="1" smtClean="0">
                              <a:latin typeface="Cambria Math" panose="02040503050406030204" pitchFamily="18" charset="0"/>
                            </a:rPr>
                            <m:t>𝟏𝟐</m:t>
                          </m:r>
                          <m:r>
                            <a:rPr lang="es-MX" sz="4400" b="1" i="1" smtClean="0">
                              <a:latin typeface="Cambria Math" panose="02040503050406030204" pitchFamily="18" charset="0"/>
                            </a:rPr>
                            <m:t>𝒙</m:t>
                          </m:r>
                        </m:e>
                        <m:sup>
                          <m:r>
                            <a:rPr lang="es-MX" sz="4400" b="1" i="1" smtClean="0">
                              <a:latin typeface="Cambria Math" panose="02040503050406030204" pitchFamily="18" charset="0"/>
                            </a:rPr>
                            <m:t>𝟑</m:t>
                          </m:r>
                        </m:sup>
                      </m:sSup>
                    </m:oMath>
                  </m:oMathPara>
                </a14:m>
                <a:endParaRPr lang="es-MX" sz="4400" b="1" dirty="0"/>
              </a:p>
            </p:txBody>
          </p:sp>
        </mc:Choice>
        <mc:Fallback xmlns="">
          <p:sp>
            <p:nvSpPr>
              <p:cNvPr id="11" name="Rectángulo 10"/>
              <p:cNvSpPr>
                <a:spLocks noRot="1" noChangeAspect="1" noMove="1" noResize="1" noEditPoints="1" noAdjustHandles="1" noChangeArrowheads="1" noChangeShapeType="1" noTextEdit="1"/>
              </p:cNvSpPr>
              <p:nvPr/>
            </p:nvSpPr>
            <p:spPr>
              <a:xfrm>
                <a:off x="6608736" y="3195128"/>
                <a:ext cx="1585049" cy="784767"/>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7828580" y="3180620"/>
                <a:ext cx="2343270" cy="7847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MX" sz="4400" b="1" i="1" smtClean="0">
                              <a:latin typeface="Cambria Math" panose="02040503050406030204" pitchFamily="18" charset="0"/>
                            </a:rPr>
                          </m:ctrlPr>
                        </m:sSupPr>
                        <m:e>
                          <m:r>
                            <a:rPr lang="es-MX" sz="4400" b="1" i="1" smtClean="0">
                              <a:latin typeface="Cambria Math" panose="02040503050406030204" pitchFamily="18" charset="0"/>
                            </a:rPr>
                            <m:t>+</m:t>
                          </m:r>
                          <m:r>
                            <a:rPr lang="es-MX" sz="4400" b="1" i="1" smtClean="0">
                              <a:latin typeface="Cambria Math" panose="02040503050406030204" pitchFamily="18" charset="0"/>
                            </a:rPr>
                            <m:t>𝟏𝟖</m:t>
                          </m:r>
                          <m:r>
                            <a:rPr lang="es-MX" sz="4400" b="1" i="1" smtClean="0">
                              <a:latin typeface="Cambria Math" panose="02040503050406030204" pitchFamily="18" charset="0"/>
                            </a:rPr>
                            <m:t>𝒙</m:t>
                          </m:r>
                        </m:e>
                        <m:sup>
                          <m:r>
                            <a:rPr lang="es-MX" sz="4400" b="1" i="1" smtClean="0">
                              <a:latin typeface="Cambria Math" panose="02040503050406030204" pitchFamily="18" charset="0"/>
                            </a:rPr>
                            <m:t>𝟐</m:t>
                          </m:r>
                        </m:sup>
                      </m:sSup>
                      <m:r>
                        <a:rPr lang="es-MX" sz="4400" b="1" i="1" smtClean="0">
                          <a:latin typeface="Cambria Math" panose="02040503050406030204" pitchFamily="18" charset="0"/>
                        </a:rPr>
                        <m:t>𝒚</m:t>
                      </m:r>
                    </m:oMath>
                  </m:oMathPara>
                </a14:m>
                <a:endParaRPr lang="es-MX" sz="4400" b="1" dirty="0"/>
              </a:p>
            </p:txBody>
          </p:sp>
        </mc:Choice>
        <mc:Fallback xmlns="">
          <p:sp>
            <p:nvSpPr>
              <p:cNvPr id="12" name="Rectángulo 11"/>
              <p:cNvSpPr>
                <a:spLocks noRot="1" noChangeAspect="1" noMove="1" noResize="1" noEditPoints="1" noAdjustHandles="1" noChangeArrowheads="1" noChangeShapeType="1" noTextEdit="1"/>
              </p:cNvSpPr>
              <p:nvPr/>
            </p:nvSpPr>
            <p:spPr>
              <a:xfrm>
                <a:off x="7828580" y="3180620"/>
                <a:ext cx="2343270" cy="784767"/>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949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Tema 1. Operaciones Algebraicas Fundamentales</a:t>
            </a:r>
            <a:endParaRPr lang="es-MX" dirty="0"/>
          </a:p>
        </p:txBody>
      </p:sp>
      <p:sp>
        <p:nvSpPr>
          <p:cNvPr id="3" name="Subtítulo 2"/>
          <p:cNvSpPr>
            <a:spLocks noGrp="1"/>
          </p:cNvSpPr>
          <p:nvPr>
            <p:ph type="subTitle" idx="1"/>
          </p:nvPr>
        </p:nvSpPr>
        <p:spPr/>
        <p:txBody>
          <a:bodyPr/>
          <a:lstStyle/>
          <a:p>
            <a:endParaRPr lang="es-MX"/>
          </a:p>
        </p:txBody>
      </p:sp>
      <p:sp>
        <p:nvSpPr>
          <p:cNvPr id="4" name="CuadroTexto 3"/>
          <p:cNvSpPr txBox="1"/>
          <p:nvPr/>
        </p:nvSpPr>
        <p:spPr>
          <a:xfrm>
            <a:off x="5638800" y="2975113"/>
            <a:ext cx="65" cy="276999"/>
          </a:xfrm>
          <a:prstGeom prst="rect">
            <a:avLst/>
          </a:prstGeom>
          <a:noFill/>
        </p:spPr>
        <p:txBody>
          <a:bodyPr wrap="none" lIns="0" tIns="0" rIns="0" bIns="0" rtlCol="0">
            <a:spAutoFit/>
          </a:bodyPr>
          <a:lstStyle/>
          <a:p>
            <a:endParaRPr lang="es-MX" dirty="0"/>
          </a:p>
        </p:txBody>
      </p:sp>
    </p:spTree>
    <p:extLst>
      <p:ext uri="{BB962C8B-B14F-4D97-AF65-F5344CB8AC3E}">
        <p14:creationId xmlns:p14="http://schemas.microsoft.com/office/powerpoint/2010/main" val="2973571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Multiplicación de un Polinomio por otro Polinomio</a:t>
            </a:r>
            <a:endParaRPr lang="es-MX" dirty="0"/>
          </a:p>
        </p:txBody>
      </p:sp>
      <mc:AlternateContent xmlns:mc="http://schemas.openxmlformats.org/markup-compatibility/2006" xmlns:a14="http://schemas.microsoft.com/office/drawing/2010/main">
        <mc:Choice Requires="a14">
          <p:sp>
            <p:nvSpPr>
              <p:cNvPr id="10" name="CuadroTexto 9"/>
              <p:cNvSpPr txBox="1"/>
              <p:nvPr/>
            </p:nvSpPr>
            <p:spPr>
              <a:xfrm>
                <a:off x="838200" y="2984500"/>
                <a:ext cx="47343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MX" sz="3200" b="0" i="1" smtClean="0">
                              <a:latin typeface="Cambria Math" panose="02040503050406030204" pitchFamily="18" charset="0"/>
                            </a:rPr>
                          </m:ctrlPr>
                        </m:dPr>
                        <m:e>
                          <m:sSup>
                            <m:sSupPr>
                              <m:ctrlPr>
                                <a:rPr lang="es-MX" sz="3200" i="1" smtClean="0">
                                  <a:latin typeface="Cambria Math" panose="02040503050406030204" pitchFamily="18" charset="0"/>
                                </a:rPr>
                              </m:ctrlPr>
                            </m:sSupPr>
                            <m:e>
                              <m:r>
                                <a:rPr lang="es-MX" sz="3200" b="0" i="1" smtClean="0">
                                  <a:latin typeface="Cambria Math" panose="02040503050406030204" pitchFamily="18" charset="0"/>
                                </a:rPr>
                                <m:t>3</m:t>
                              </m:r>
                              <m:r>
                                <a:rPr lang="es-MX" sz="3200" b="0" i="1" smtClean="0">
                                  <a:latin typeface="Cambria Math" panose="02040503050406030204" pitchFamily="18" charset="0"/>
                                </a:rPr>
                                <m:t>𝑥</m:t>
                              </m:r>
                            </m:e>
                            <m:sup>
                              <m:r>
                                <a:rPr lang="es-MX" sz="3200" b="0" i="1" smtClean="0">
                                  <a:latin typeface="Cambria Math" panose="02040503050406030204" pitchFamily="18" charset="0"/>
                                </a:rPr>
                                <m:t>3</m:t>
                              </m:r>
                            </m:sup>
                          </m:sSup>
                          <m:r>
                            <a:rPr lang="es-MX" sz="3200" b="0" i="1" smtClean="0">
                              <a:latin typeface="Cambria Math" panose="02040503050406030204" pitchFamily="18" charset="0"/>
                            </a:rPr>
                            <m:t>−</m:t>
                          </m:r>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2</m:t>
                              </m:r>
                              <m:r>
                                <a:rPr lang="es-MX" sz="3200" b="0" i="1" smtClean="0">
                                  <a:latin typeface="Cambria Math" panose="02040503050406030204" pitchFamily="18" charset="0"/>
                                </a:rPr>
                                <m:t>𝑦</m:t>
                              </m:r>
                            </m:e>
                            <m:sup>
                              <m:r>
                                <a:rPr lang="es-MX" sz="3200" b="0" i="1" smtClean="0">
                                  <a:latin typeface="Cambria Math" panose="02040503050406030204" pitchFamily="18" charset="0"/>
                                </a:rPr>
                                <m:t>2</m:t>
                              </m:r>
                            </m:sup>
                          </m:sSup>
                        </m:e>
                      </m:d>
                      <m:d>
                        <m:dPr>
                          <m:ctrlPr>
                            <a:rPr lang="es-MX" sz="3200" b="0" i="1" smtClean="0">
                              <a:latin typeface="Cambria Math" panose="02040503050406030204" pitchFamily="18" charset="0"/>
                            </a:rPr>
                          </m:ctrlPr>
                        </m:dPr>
                        <m:e>
                          <m:r>
                            <a:rPr lang="es-MX" sz="3200" b="0" i="1" smtClean="0">
                              <a:latin typeface="Cambria Math" panose="02040503050406030204" pitchFamily="18" charset="0"/>
                            </a:rPr>
                            <m:t>5</m:t>
                          </m:r>
                          <m:r>
                            <a:rPr lang="es-MX" sz="3200" b="0" i="1" smtClean="0">
                              <a:latin typeface="Cambria Math" panose="02040503050406030204" pitchFamily="18" charset="0"/>
                            </a:rPr>
                            <m:t>𝑥</m:t>
                          </m:r>
                          <m:r>
                            <a:rPr lang="es-MX" sz="3200" b="0" i="1" smtClean="0">
                              <a:latin typeface="Cambria Math" panose="02040503050406030204" pitchFamily="18" charset="0"/>
                            </a:rPr>
                            <m:t>+</m:t>
                          </m:r>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4</m:t>
                              </m:r>
                              <m:r>
                                <a:rPr lang="es-MX" sz="3200" b="0" i="1" smtClean="0">
                                  <a:latin typeface="Cambria Math" panose="02040503050406030204" pitchFamily="18" charset="0"/>
                                </a:rPr>
                                <m:t>𝑦</m:t>
                              </m:r>
                            </m:e>
                            <m:sup>
                              <m:r>
                                <a:rPr lang="es-MX" sz="3200" b="0" i="1" smtClean="0">
                                  <a:latin typeface="Cambria Math" panose="02040503050406030204" pitchFamily="18" charset="0"/>
                                </a:rPr>
                                <m:t>𝑚</m:t>
                              </m:r>
                            </m:sup>
                          </m:sSup>
                        </m:e>
                      </m:d>
                      <m:r>
                        <a:rPr lang="es-MX" sz="3200" b="0" i="1" smtClean="0">
                          <a:latin typeface="Cambria Math" panose="02040503050406030204" pitchFamily="18" charset="0"/>
                        </a:rPr>
                        <m:t>=</m:t>
                      </m:r>
                    </m:oMath>
                  </m:oMathPara>
                </a14:m>
                <a:endParaRPr lang="es-MX" sz="32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838200" y="2984500"/>
                <a:ext cx="4734373" cy="492443"/>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5606571" y="3028949"/>
                <a:ext cx="97885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MX" sz="3200" i="1" smtClean="0">
                              <a:latin typeface="Cambria Math" panose="02040503050406030204" pitchFamily="18" charset="0"/>
                            </a:rPr>
                          </m:ctrlPr>
                        </m:sSupPr>
                        <m:e>
                          <m:r>
                            <a:rPr lang="es-MX" sz="3200" b="0" i="1" smtClean="0">
                              <a:latin typeface="Cambria Math" panose="02040503050406030204" pitchFamily="18" charset="0"/>
                            </a:rPr>
                            <m:t>15</m:t>
                          </m:r>
                          <m:r>
                            <a:rPr lang="es-MX" sz="3200" b="0" i="1" smtClean="0">
                              <a:latin typeface="Cambria Math" panose="02040503050406030204" pitchFamily="18" charset="0"/>
                            </a:rPr>
                            <m:t>𝑥</m:t>
                          </m:r>
                        </m:e>
                        <m:sup>
                          <m:r>
                            <a:rPr lang="es-MX" sz="3200" b="0" i="1" smtClean="0">
                              <a:latin typeface="Cambria Math" panose="02040503050406030204" pitchFamily="18" charset="0"/>
                            </a:rPr>
                            <m:t>4</m:t>
                          </m:r>
                        </m:sup>
                      </m:sSup>
                    </m:oMath>
                  </m:oMathPara>
                </a14:m>
                <a:endParaRPr lang="es-MX" sz="32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606571" y="3028949"/>
                <a:ext cx="978858" cy="492443"/>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6482278" y="2984499"/>
                <a:ext cx="183697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3200" b="0" i="1" smtClean="0">
                          <a:latin typeface="Cambria Math" panose="02040503050406030204" pitchFamily="18" charset="0"/>
                        </a:rPr>
                        <m:t>+</m:t>
                      </m:r>
                      <m:sSup>
                        <m:sSupPr>
                          <m:ctrlPr>
                            <a:rPr lang="es-MX" sz="3200" i="1" smtClean="0">
                              <a:latin typeface="Cambria Math" panose="02040503050406030204" pitchFamily="18" charset="0"/>
                            </a:rPr>
                          </m:ctrlPr>
                        </m:sSupPr>
                        <m:e>
                          <m:r>
                            <a:rPr lang="es-MX" sz="3200" b="0" i="1" smtClean="0">
                              <a:latin typeface="Cambria Math" panose="02040503050406030204" pitchFamily="18" charset="0"/>
                            </a:rPr>
                            <m:t>12</m:t>
                          </m:r>
                          <m:r>
                            <a:rPr lang="es-MX" sz="3200" b="0" i="1" smtClean="0">
                              <a:latin typeface="Cambria Math" panose="02040503050406030204" pitchFamily="18" charset="0"/>
                            </a:rPr>
                            <m:t>𝑥</m:t>
                          </m:r>
                        </m:e>
                        <m:sup>
                          <m:r>
                            <a:rPr lang="es-MX" sz="3200" b="0" i="1" smtClean="0">
                              <a:latin typeface="Cambria Math" panose="02040503050406030204" pitchFamily="18" charset="0"/>
                            </a:rPr>
                            <m:t>3</m:t>
                          </m:r>
                        </m:sup>
                      </m:sSup>
                      <m:sSup>
                        <m:sSupPr>
                          <m:ctrlPr>
                            <a:rPr lang="es-MX" sz="3200" i="1" smtClean="0">
                              <a:latin typeface="Cambria Math" panose="02040503050406030204" pitchFamily="18" charset="0"/>
                            </a:rPr>
                          </m:ctrlPr>
                        </m:sSupPr>
                        <m:e>
                          <m:r>
                            <a:rPr lang="es-MX" sz="3200" b="0" i="1" smtClean="0">
                              <a:latin typeface="Cambria Math" panose="02040503050406030204" pitchFamily="18" charset="0"/>
                            </a:rPr>
                            <m:t>𝑦</m:t>
                          </m:r>
                        </m:e>
                        <m:sup>
                          <m:r>
                            <a:rPr lang="es-MX" sz="3200" b="0" i="1" smtClean="0">
                              <a:latin typeface="Cambria Math" panose="02040503050406030204" pitchFamily="18" charset="0"/>
                            </a:rPr>
                            <m:t>𝑚</m:t>
                          </m:r>
                        </m:sup>
                      </m:sSup>
                    </m:oMath>
                  </m:oMathPara>
                </a14:m>
                <a:endParaRPr lang="es-MX" sz="3200"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6482278" y="2984499"/>
                <a:ext cx="1836978" cy="492443"/>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8319256" y="2997200"/>
                <a:ext cx="152426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3200" b="0" i="1" smtClean="0">
                          <a:latin typeface="Cambria Math" panose="02040503050406030204" pitchFamily="18" charset="0"/>
                        </a:rPr>
                        <m:t>−</m:t>
                      </m:r>
                      <m:sSup>
                        <m:sSupPr>
                          <m:ctrlPr>
                            <a:rPr lang="es-MX" sz="3200" i="1" smtClean="0">
                              <a:latin typeface="Cambria Math" panose="02040503050406030204" pitchFamily="18" charset="0"/>
                            </a:rPr>
                          </m:ctrlPr>
                        </m:sSupPr>
                        <m:e>
                          <m:r>
                            <a:rPr lang="es-MX" sz="3200" b="0" i="1" smtClean="0">
                              <a:latin typeface="Cambria Math" panose="02040503050406030204" pitchFamily="18" charset="0"/>
                            </a:rPr>
                            <m:t>10</m:t>
                          </m:r>
                          <m:r>
                            <a:rPr lang="es-MX" sz="3200" b="0" i="1" smtClean="0">
                              <a:latin typeface="Cambria Math" panose="02040503050406030204" pitchFamily="18" charset="0"/>
                            </a:rPr>
                            <m:t>𝑦</m:t>
                          </m:r>
                        </m:e>
                        <m:sup>
                          <m:r>
                            <a:rPr lang="es-MX" sz="3200" b="0" i="1" smtClean="0">
                              <a:latin typeface="Cambria Math" panose="02040503050406030204" pitchFamily="18" charset="0"/>
                            </a:rPr>
                            <m:t>2</m:t>
                          </m:r>
                        </m:sup>
                      </m:sSup>
                      <m:r>
                        <a:rPr lang="es-MX" sz="3200" b="0" i="1" smtClean="0">
                          <a:latin typeface="Cambria Math" panose="02040503050406030204" pitchFamily="18" charset="0"/>
                        </a:rPr>
                        <m:t>𝑥</m:t>
                      </m:r>
                    </m:oMath>
                  </m:oMathPara>
                </a14:m>
                <a:endParaRPr lang="es-MX" sz="32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8319256" y="2997200"/>
                <a:ext cx="1524263" cy="492443"/>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9793677" y="2997200"/>
                <a:ext cx="15698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3200" b="0" i="1" smtClean="0">
                          <a:latin typeface="Cambria Math" panose="02040503050406030204" pitchFamily="18" charset="0"/>
                        </a:rPr>
                        <m:t>−</m:t>
                      </m:r>
                      <m:sSup>
                        <m:sSupPr>
                          <m:ctrlPr>
                            <a:rPr lang="es-MX" sz="3200" i="1" smtClean="0">
                              <a:latin typeface="Cambria Math" panose="02040503050406030204" pitchFamily="18" charset="0"/>
                            </a:rPr>
                          </m:ctrlPr>
                        </m:sSupPr>
                        <m:e>
                          <m:r>
                            <a:rPr lang="es-MX" sz="3200" b="0" i="1" smtClean="0">
                              <a:latin typeface="Cambria Math" panose="02040503050406030204" pitchFamily="18" charset="0"/>
                            </a:rPr>
                            <m:t>8</m:t>
                          </m:r>
                          <m:r>
                            <a:rPr lang="es-MX" sz="3200" b="0" i="1" smtClean="0">
                              <a:latin typeface="Cambria Math" panose="02040503050406030204" pitchFamily="18" charset="0"/>
                            </a:rPr>
                            <m:t>𝑦</m:t>
                          </m:r>
                        </m:e>
                        <m:sup>
                          <m:r>
                            <a:rPr lang="es-MX" sz="3200" b="0" i="1" smtClean="0">
                              <a:latin typeface="Cambria Math" panose="02040503050406030204" pitchFamily="18" charset="0"/>
                            </a:rPr>
                            <m:t>𝑚</m:t>
                          </m:r>
                          <m:r>
                            <a:rPr lang="es-MX" sz="3200" b="0" i="1" smtClean="0">
                              <a:latin typeface="Cambria Math" panose="02040503050406030204" pitchFamily="18" charset="0"/>
                            </a:rPr>
                            <m:t>+2</m:t>
                          </m:r>
                        </m:sup>
                      </m:sSup>
                    </m:oMath>
                  </m:oMathPara>
                </a14:m>
                <a:endParaRPr lang="es-MX" sz="3200"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9793677" y="2997200"/>
                <a:ext cx="1569853" cy="492443"/>
              </a:xfrm>
              <a:prstGeom prst="rect">
                <a:avLst/>
              </a:prstGeom>
              <a:blipFill>
                <a:blip r:embed="rId6"/>
                <a:stretch>
                  <a:fillRect/>
                </a:stretch>
              </a:blipFill>
            </p:spPr>
            <p:txBody>
              <a:bodyPr/>
              <a:lstStyle/>
              <a:p>
                <a:r>
                  <a:rPr lang="es-MX">
                    <a:noFill/>
                  </a:rPr>
                  <a:t> </a:t>
                </a:r>
              </a:p>
            </p:txBody>
          </p:sp>
        </mc:Fallback>
      </mc:AlternateContent>
      <p:sp>
        <p:nvSpPr>
          <p:cNvPr id="17" name="Flecha curvada hacia abajo 16"/>
          <p:cNvSpPr/>
          <p:nvPr/>
        </p:nvSpPr>
        <p:spPr>
          <a:xfrm>
            <a:off x="1333500" y="2209799"/>
            <a:ext cx="2247900" cy="774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Flecha curvada hacia abajo 17"/>
          <p:cNvSpPr/>
          <p:nvPr/>
        </p:nvSpPr>
        <p:spPr>
          <a:xfrm>
            <a:off x="3239519" y="2209799"/>
            <a:ext cx="3008881" cy="774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Flecha curvada hacia abajo 19"/>
          <p:cNvSpPr/>
          <p:nvPr/>
        </p:nvSpPr>
        <p:spPr>
          <a:xfrm>
            <a:off x="1333500" y="2209799"/>
            <a:ext cx="3302000" cy="774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1" name="Flecha curvada hacia abajo 20"/>
          <p:cNvSpPr/>
          <p:nvPr/>
        </p:nvSpPr>
        <p:spPr>
          <a:xfrm>
            <a:off x="4318000" y="2209799"/>
            <a:ext cx="3403600" cy="774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Flecha curvada hacia arriba 21"/>
          <p:cNvSpPr/>
          <p:nvPr/>
        </p:nvSpPr>
        <p:spPr>
          <a:xfrm>
            <a:off x="2451100" y="3521392"/>
            <a:ext cx="1041400" cy="5680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3" name="Flecha curvada hacia arriba 22"/>
          <p:cNvSpPr/>
          <p:nvPr/>
        </p:nvSpPr>
        <p:spPr>
          <a:xfrm>
            <a:off x="3239519" y="3521392"/>
            <a:ext cx="6094981" cy="8855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4" name="Flecha curvada hacia arriba 23"/>
          <p:cNvSpPr/>
          <p:nvPr/>
        </p:nvSpPr>
        <p:spPr>
          <a:xfrm>
            <a:off x="2451100" y="3521392"/>
            <a:ext cx="2184400" cy="5680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5" name="Flecha curvada hacia arriba 24"/>
          <p:cNvSpPr/>
          <p:nvPr/>
        </p:nvSpPr>
        <p:spPr>
          <a:xfrm>
            <a:off x="4318000" y="3521392"/>
            <a:ext cx="6464300" cy="8855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2808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P spid="20" grpId="0" animBg="1"/>
      <p:bldP spid="21" grpId="0" animBg="1"/>
      <p:bldP spid="22"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División de Expresiones Algebraicas</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3436306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MX" dirty="0" smtClean="0"/>
              <a:t>División</a:t>
            </a:r>
            <a:endParaRPr lang="es-MX" dirty="0"/>
          </a:p>
        </p:txBody>
      </p:sp>
      <mc:AlternateContent xmlns:mc="http://schemas.openxmlformats.org/markup-compatibility/2006" xmlns:a14="http://schemas.microsoft.com/office/drawing/2010/main">
        <mc:Choice Requires="a14">
          <p:sp>
            <p:nvSpPr>
              <p:cNvPr id="7" name="Marcador de contenido 6"/>
              <p:cNvSpPr>
                <a:spLocks noGrp="1"/>
              </p:cNvSpPr>
              <p:nvPr>
                <p:ph idx="1"/>
              </p:nvPr>
            </p:nvSpPr>
            <p:spPr/>
            <p:txBody>
              <a:bodyPr>
                <a:normAutofit/>
              </a:bodyPr>
              <a:lstStyle/>
              <a:p>
                <a:pPr algn="just">
                  <a:buFont typeface="Wingdings" panose="05000000000000000000" pitchFamily="2" charset="2"/>
                  <a:buChar char="v"/>
                </a:pPr>
                <a:r>
                  <a:rPr lang="es-MX" sz="2400" dirty="0" smtClean="0"/>
                  <a:t>El cociente multiplicado por el divisor reproduce el dividendo.</a:t>
                </a:r>
              </a:p>
              <a:p>
                <a:pPr algn="just">
                  <a:buFont typeface="Wingdings" panose="05000000000000000000" pitchFamily="2" charset="2"/>
                  <a:buChar char="v"/>
                </a:pPr>
                <a:endParaRPr lang="es-MX" sz="2400" dirty="0" smtClean="0"/>
              </a:p>
              <a:p>
                <a:pPr algn="just">
                  <a:buFont typeface="Wingdings" panose="05000000000000000000" pitchFamily="2" charset="2"/>
                  <a:buChar char="v"/>
                </a:pPr>
                <a:r>
                  <a:rPr lang="es-MX" sz="2400" dirty="0" smtClean="0"/>
                  <a:t>Así, dividir </a:t>
                </a:r>
                <a14:m>
                  <m:oMath xmlns:m="http://schemas.openxmlformats.org/officeDocument/2006/math">
                    <m:sSup>
                      <m:sSupPr>
                        <m:ctrlPr>
                          <a:rPr lang="es-MX" sz="2400" i="1" smtClean="0">
                            <a:latin typeface="Cambria Math" panose="02040503050406030204" pitchFamily="18" charset="0"/>
                          </a:rPr>
                        </m:ctrlPr>
                      </m:sSupPr>
                      <m:e>
                        <m:r>
                          <a:rPr lang="es-MX" sz="2400" b="0" i="1" smtClean="0">
                            <a:latin typeface="Cambria Math" panose="02040503050406030204" pitchFamily="18" charset="0"/>
                          </a:rPr>
                          <m:t>6</m:t>
                        </m:r>
                        <m:r>
                          <a:rPr lang="es-MX" sz="2400" b="0" i="1" smtClean="0">
                            <a:latin typeface="Cambria Math" panose="02040503050406030204" pitchFamily="18" charset="0"/>
                          </a:rPr>
                          <m:t>𝑎</m:t>
                        </m:r>
                      </m:e>
                      <m:sup>
                        <m:r>
                          <a:rPr lang="es-MX" sz="2400" b="0" i="1" smtClean="0">
                            <a:latin typeface="Cambria Math" panose="02040503050406030204" pitchFamily="18" charset="0"/>
                          </a:rPr>
                          <m:t>2</m:t>
                        </m:r>
                      </m:sup>
                    </m:sSup>
                  </m:oMath>
                </a14:m>
                <a:r>
                  <a:rPr lang="es-MX" sz="2400" dirty="0" smtClean="0"/>
                  <a:t> entre </a:t>
                </a:r>
                <a14:m>
                  <m:oMath xmlns:m="http://schemas.openxmlformats.org/officeDocument/2006/math">
                    <m:r>
                      <a:rPr lang="es-MX" sz="2400" b="0" i="1" smtClean="0">
                        <a:latin typeface="Cambria Math" panose="02040503050406030204" pitchFamily="18" charset="0"/>
                      </a:rPr>
                      <m:t>3</m:t>
                    </m:r>
                    <m:r>
                      <a:rPr lang="es-MX" sz="2400" b="0" i="1" smtClean="0">
                        <a:latin typeface="Cambria Math" panose="02040503050406030204" pitchFamily="18" charset="0"/>
                      </a:rPr>
                      <m:t>𝑎</m:t>
                    </m:r>
                  </m:oMath>
                </a14:m>
                <a:r>
                  <a:rPr lang="es-MX" sz="2400" dirty="0" smtClean="0"/>
                  <a:t>, que se indica </a:t>
                </a:r>
                <a14:m>
                  <m:oMath xmlns:m="http://schemas.openxmlformats.org/officeDocument/2006/math">
                    <m:sSup>
                      <m:sSupPr>
                        <m:ctrlPr>
                          <a:rPr lang="es-MX" sz="2400" i="1" smtClean="0">
                            <a:latin typeface="Cambria Math" panose="02040503050406030204" pitchFamily="18" charset="0"/>
                          </a:rPr>
                        </m:ctrlPr>
                      </m:sSupPr>
                      <m:e>
                        <m:r>
                          <a:rPr lang="es-MX" sz="2400" b="0" i="1" smtClean="0">
                            <a:latin typeface="Cambria Math" panose="02040503050406030204" pitchFamily="18" charset="0"/>
                          </a:rPr>
                          <m:t>6</m:t>
                        </m:r>
                        <m:r>
                          <a:rPr lang="es-MX" sz="2400" b="0" i="1" smtClean="0">
                            <a:latin typeface="Cambria Math" panose="02040503050406030204" pitchFamily="18" charset="0"/>
                          </a:rPr>
                          <m:t>𝑎</m:t>
                        </m:r>
                      </m:e>
                      <m:sup>
                        <m:r>
                          <a:rPr lang="es-MX" sz="2400" b="0" i="1" smtClean="0">
                            <a:latin typeface="Cambria Math" panose="02040503050406030204" pitchFamily="18" charset="0"/>
                          </a:rPr>
                          <m:t>2</m:t>
                        </m:r>
                      </m:sup>
                    </m:sSup>
                    <m:r>
                      <a:rPr lang="es-MX" sz="240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3</m:t>
                    </m:r>
                    <m:r>
                      <a:rPr lang="es-MX" sz="2400" b="0" i="1" smtClean="0">
                        <a:latin typeface="Cambria Math" panose="02040503050406030204" pitchFamily="18" charset="0"/>
                        <a:ea typeface="Cambria Math" panose="02040503050406030204" pitchFamily="18" charset="0"/>
                      </a:rPr>
                      <m:t>𝑎</m:t>
                    </m:r>
                  </m:oMath>
                </a14:m>
                <a:r>
                  <a:rPr lang="es-MX" sz="2400" dirty="0" smtClean="0"/>
                  <a:t> o </a:t>
                </a:r>
                <a14:m>
                  <m:oMath xmlns:m="http://schemas.openxmlformats.org/officeDocument/2006/math">
                    <m:f>
                      <m:fPr>
                        <m:ctrlPr>
                          <a:rPr lang="es-MX" sz="2400" i="1" smtClean="0">
                            <a:latin typeface="Cambria Math" panose="02040503050406030204" pitchFamily="18" charset="0"/>
                          </a:rPr>
                        </m:ctrlPr>
                      </m:fPr>
                      <m:num>
                        <m:sSup>
                          <m:sSupPr>
                            <m:ctrlPr>
                              <a:rPr lang="es-MX" sz="2400" i="1" smtClean="0">
                                <a:latin typeface="Cambria Math" panose="02040503050406030204" pitchFamily="18" charset="0"/>
                              </a:rPr>
                            </m:ctrlPr>
                          </m:sSupPr>
                          <m:e>
                            <m:r>
                              <a:rPr lang="es-MX" sz="2400" b="0" i="1" smtClean="0">
                                <a:latin typeface="Cambria Math" panose="02040503050406030204" pitchFamily="18" charset="0"/>
                              </a:rPr>
                              <m:t>6</m:t>
                            </m:r>
                            <m:r>
                              <a:rPr lang="es-MX" sz="2400" b="0" i="1" smtClean="0">
                                <a:latin typeface="Cambria Math" panose="02040503050406030204" pitchFamily="18" charset="0"/>
                              </a:rPr>
                              <m:t>𝑎</m:t>
                            </m:r>
                          </m:e>
                          <m:sup>
                            <m:r>
                              <a:rPr lang="es-MX" sz="2400" b="0" i="1" smtClean="0">
                                <a:latin typeface="Cambria Math" panose="02040503050406030204" pitchFamily="18" charset="0"/>
                              </a:rPr>
                              <m:t>2</m:t>
                            </m:r>
                          </m:sup>
                        </m:sSup>
                      </m:num>
                      <m:den>
                        <m:r>
                          <a:rPr lang="es-MX" sz="2400" b="0" i="1" smtClean="0">
                            <a:latin typeface="Cambria Math" panose="02040503050406030204" pitchFamily="18" charset="0"/>
                          </a:rPr>
                          <m:t>3</m:t>
                        </m:r>
                        <m:r>
                          <a:rPr lang="es-MX" sz="2400" b="0" i="1" smtClean="0">
                            <a:latin typeface="Cambria Math" panose="02040503050406030204" pitchFamily="18" charset="0"/>
                          </a:rPr>
                          <m:t>𝑎</m:t>
                        </m:r>
                      </m:den>
                    </m:f>
                  </m:oMath>
                </a14:m>
                <a:r>
                  <a:rPr lang="es-MX" sz="2400" dirty="0" smtClean="0"/>
                  <a:t>, consiste en hallar una cantidad que multiplicada por </a:t>
                </a:r>
                <a14:m>
                  <m:oMath xmlns:m="http://schemas.openxmlformats.org/officeDocument/2006/math">
                    <m:r>
                      <a:rPr lang="es-MX" sz="2400" b="0" i="1" smtClean="0">
                        <a:latin typeface="Cambria Math" panose="02040503050406030204" pitchFamily="18" charset="0"/>
                      </a:rPr>
                      <m:t>3</m:t>
                    </m:r>
                    <m:r>
                      <a:rPr lang="es-MX" sz="2400" b="0" i="1" smtClean="0">
                        <a:latin typeface="Cambria Math" panose="02040503050406030204" pitchFamily="18" charset="0"/>
                      </a:rPr>
                      <m:t>𝑎</m:t>
                    </m:r>
                  </m:oMath>
                </a14:m>
                <a:r>
                  <a:rPr lang="es-MX" sz="2400" dirty="0" smtClean="0"/>
                  <a:t> dé </a:t>
                </a:r>
                <a14:m>
                  <m:oMath xmlns:m="http://schemas.openxmlformats.org/officeDocument/2006/math">
                    <m:sSup>
                      <m:sSupPr>
                        <m:ctrlPr>
                          <a:rPr lang="es-MX" sz="2400" i="1" smtClean="0">
                            <a:latin typeface="Cambria Math" panose="02040503050406030204" pitchFamily="18" charset="0"/>
                          </a:rPr>
                        </m:ctrlPr>
                      </m:sSupPr>
                      <m:e>
                        <m:r>
                          <a:rPr lang="es-MX" sz="2400" b="0" i="1" smtClean="0">
                            <a:latin typeface="Cambria Math" panose="02040503050406030204" pitchFamily="18" charset="0"/>
                          </a:rPr>
                          <m:t>6</m:t>
                        </m:r>
                        <m:r>
                          <a:rPr lang="es-MX" sz="2400" b="0" i="1" smtClean="0">
                            <a:latin typeface="Cambria Math" panose="02040503050406030204" pitchFamily="18" charset="0"/>
                          </a:rPr>
                          <m:t>𝑎</m:t>
                        </m:r>
                      </m:e>
                      <m:sup>
                        <m:r>
                          <a:rPr lang="es-MX" sz="2400" b="0" i="1" smtClean="0">
                            <a:latin typeface="Cambria Math" panose="02040503050406030204" pitchFamily="18" charset="0"/>
                          </a:rPr>
                          <m:t>2</m:t>
                        </m:r>
                      </m:sup>
                    </m:sSup>
                  </m:oMath>
                </a14:m>
                <a:r>
                  <a:rPr lang="es-MX" sz="2400" dirty="0" smtClean="0"/>
                  <a:t>. Esa cantidad (cociente) es </a:t>
                </a:r>
                <a14:m>
                  <m:oMath xmlns:m="http://schemas.openxmlformats.org/officeDocument/2006/math">
                    <m:r>
                      <a:rPr lang="es-MX" sz="2400" b="0" i="1" smtClean="0">
                        <a:latin typeface="Cambria Math" panose="02040503050406030204" pitchFamily="18" charset="0"/>
                      </a:rPr>
                      <m:t>2</m:t>
                    </m:r>
                    <m:r>
                      <a:rPr lang="es-MX" sz="2400" b="0" i="1" smtClean="0">
                        <a:latin typeface="Cambria Math" panose="02040503050406030204" pitchFamily="18" charset="0"/>
                      </a:rPr>
                      <m:t>𝑎</m:t>
                    </m:r>
                  </m:oMath>
                </a14:m>
                <a:r>
                  <a:rPr lang="es-MX" sz="2400" dirty="0" smtClean="0"/>
                  <a:t>.</a:t>
                </a:r>
              </a:p>
              <a:p>
                <a:pPr algn="just">
                  <a:buFont typeface="Wingdings" panose="05000000000000000000" pitchFamily="2" charset="2"/>
                  <a:buChar char="v"/>
                </a:pPr>
                <a:endParaRPr lang="es-MX" sz="2400" dirty="0" smtClean="0"/>
              </a:p>
              <a:p>
                <a:pPr algn="just">
                  <a:buFont typeface="Wingdings" panose="05000000000000000000" pitchFamily="2" charset="2"/>
                  <a:buChar char="v"/>
                </a:pPr>
                <a:r>
                  <a:rPr lang="es-MX" sz="2400" dirty="0" smtClean="0"/>
                  <a:t>La Ley de los Signos en la división es la misma que en la multiplicación.</a:t>
                </a:r>
                <a:endParaRPr lang="es-MX" sz="2400" dirty="0"/>
              </a:p>
            </p:txBody>
          </p:sp>
        </mc:Choice>
        <mc:Fallback xmlns="">
          <p:sp>
            <p:nvSpPr>
              <p:cNvPr id="7" name="Marcador de contenido 6"/>
              <p:cNvSpPr>
                <a:spLocks noGrp="1" noRot="1" noChangeAspect="1" noMove="1" noResize="1" noEditPoints="1" noAdjustHandles="1" noChangeArrowheads="1" noChangeShapeType="1" noTextEdit="1"/>
              </p:cNvSpPr>
              <p:nvPr>
                <p:ph idx="1"/>
              </p:nvPr>
            </p:nvSpPr>
            <p:spPr>
              <a:blipFill>
                <a:blip r:embed="rId2"/>
                <a:stretch>
                  <a:fillRect l="-1317" t="-2121" r="-1379"/>
                </a:stretch>
              </a:blipFill>
            </p:spPr>
            <p:txBody>
              <a:bodyPr/>
              <a:lstStyle/>
              <a:p>
                <a:r>
                  <a:rPr lang="es-MX">
                    <a:noFill/>
                  </a:rPr>
                  <a:t> </a:t>
                </a:r>
              </a:p>
            </p:txBody>
          </p:sp>
        </mc:Fallback>
      </mc:AlternateContent>
    </p:spTree>
    <p:extLst>
      <p:ext uri="{BB962C8B-B14F-4D97-AF65-F5344CB8AC3E}">
        <p14:creationId xmlns:p14="http://schemas.microsoft.com/office/powerpoint/2010/main" val="1482207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Ley de los exponentes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buFont typeface="Wingdings" panose="05000000000000000000" pitchFamily="2" charset="2"/>
                  <a:buChar char="v"/>
                </a:pPr>
                <a:r>
                  <a:rPr lang="es-MX" dirty="0" smtClean="0"/>
                  <a:t>Para dividir potencias de la misma base se deja la misma base y se le pone </a:t>
                </a:r>
                <a:r>
                  <a:rPr lang="es-MX" dirty="0"/>
                  <a:t>de exponente </a:t>
                </a:r>
                <a:r>
                  <a:rPr lang="es-MX" sz="2800" b="1" i="1" u="sng" dirty="0">
                    <a:solidFill>
                      <a:srgbClr val="FF0000"/>
                    </a:solidFill>
                  </a:rPr>
                  <a:t>la </a:t>
                </a:r>
                <a:r>
                  <a:rPr lang="es-MX" sz="2800" b="1" i="1" u="sng" dirty="0" smtClean="0">
                    <a:solidFill>
                      <a:srgbClr val="FF0000"/>
                    </a:solidFill>
                  </a:rPr>
                  <a:t>diferencia </a:t>
                </a:r>
                <a:r>
                  <a:rPr lang="es-MX" sz="2800" b="1" i="1" u="sng" smtClean="0">
                    <a:solidFill>
                      <a:srgbClr val="FF0000"/>
                    </a:solidFill>
                  </a:rPr>
                  <a:t>(resta)</a:t>
                </a:r>
                <a:r>
                  <a:rPr lang="es-MX" sz="2800" smtClean="0"/>
                  <a:t> </a:t>
                </a:r>
                <a:r>
                  <a:rPr lang="es-MX" dirty="0"/>
                  <a:t>entre el exponente del dividendo y el </a:t>
                </a:r>
                <a:r>
                  <a:rPr lang="es-MX" dirty="0" smtClean="0"/>
                  <a:t>exponente del </a:t>
                </a:r>
                <a:r>
                  <a:rPr lang="es-MX" dirty="0"/>
                  <a:t>divisor</a:t>
                </a:r>
                <a:r>
                  <a:rPr lang="es-MX" dirty="0" smtClean="0"/>
                  <a:t>.</a:t>
                </a:r>
              </a:p>
              <a:p>
                <a:pPr algn="just">
                  <a:buFont typeface="Wingdings" panose="05000000000000000000" pitchFamily="2" charset="2"/>
                  <a:buChar char="v"/>
                </a:pPr>
                <a:endParaRPr lang="es-MX" dirty="0"/>
              </a:p>
              <a:p>
                <a:pPr algn="just">
                  <a:buFont typeface="Wingdings" panose="05000000000000000000" pitchFamily="2" charset="2"/>
                  <a:buChar char="v"/>
                </a:pPr>
                <a:r>
                  <a:rPr lang="es-MX" dirty="0"/>
                  <a:t>Sea el </a:t>
                </a:r>
                <a:r>
                  <a:rPr lang="es-MX" dirty="0" smtClean="0"/>
                  <a:t>cociente </a:t>
                </a:r>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5</m:t>
                        </m:r>
                      </m:sup>
                    </m:sSup>
                    <m:r>
                      <a:rPr lang="es-MX" i="1" smtClean="0">
                        <a:latin typeface="Cambria Math" panose="02040503050406030204" pitchFamily="18" charset="0"/>
                        <a:ea typeface="Cambria Math" panose="02040503050406030204" pitchFamily="18" charset="0"/>
                      </a:rPr>
                      <m:t>÷</m:t>
                    </m:r>
                    <m:sSup>
                      <m:sSupPr>
                        <m:ctrlPr>
                          <a:rPr lang="es-MX"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3</m:t>
                        </m:r>
                      </m:sup>
                    </m:sSup>
                    <m:r>
                      <a:rPr lang="es-MX" b="0" i="1" smtClean="0">
                        <a:latin typeface="Cambria Math" panose="02040503050406030204" pitchFamily="18" charset="0"/>
                        <a:ea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5</m:t>
                            </m:r>
                          </m:sup>
                        </m:sSup>
                      </m:num>
                      <m:den>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3</m:t>
                            </m:r>
                          </m:sup>
                        </m:sSup>
                      </m:den>
                    </m:f>
                    <m:r>
                      <a:rPr lang="es-MX" b="0" i="1" smtClean="0">
                        <a:latin typeface="Cambria Math" panose="02040503050406030204" pitchFamily="18" charset="0"/>
                        <a:ea typeface="Cambria Math" panose="02040503050406030204" pitchFamily="18" charset="0"/>
                      </a:rPr>
                      <m:t>=</m:t>
                    </m:r>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5−3</m:t>
                        </m:r>
                      </m:sup>
                    </m:sSup>
                    <m:r>
                      <a:rPr lang="es-MX" b="0" i="1" smtClean="0">
                        <a:latin typeface="Cambria Math" panose="02040503050406030204" pitchFamily="18" charset="0"/>
                        <a:ea typeface="Cambria Math" panose="02040503050406030204" pitchFamily="18" charset="0"/>
                      </a:rPr>
                      <m:t>=</m:t>
                    </m:r>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2</m:t>
                        </m:r>
                      </m:sup>
                    </m:sSup>
                  </m:oMath>
                </a14:m>
                <a:endParaRPr lang="es-MX" dirty="0" smtClean="0"/>
              </a:p>
              <a:p>
                <a:pPr algn="just">
                  <a:buFont typeface="Wingdings" panose="05000000000000000000" pitchFamily="2" charset="2"/>
                  <a:buChar char="v"/>
                </a:pPr>
                <a:endParaRPr lang="es-MX" dirty="0" smtClean="0"/>
              </a:p>
              <a:p>
                <a:pPr algn="just">
                  <a:buFont typeface="Wingdings" panose="05000000000000000000" pitchFamily="2" charset="2"/>
                  <a:buChar char="v"/>
                </a:pPr>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2</m:t>
                        </m:r>
                      </m:sup>
                    </m:sSup>
                  </m:oMath>
                </a14:m>
                <a:r>
                  <a:rPr lang="es-MX" dirty="0" smtClean="0"/>
                  <a:t> será el cociente </a:t>
                </a:r>
                <a:r>
                  <a:rPr lang="es-MX" dirty="0"/>
                  <a:t>de esta división si multiplicada por el divisor </a:t>
                </a:r>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3</m:t>
                        </m:r>
                      </m:sup>
                    </m:sSup>
                  </m:oMath>
                </a14:m>
                <a:r>
                  <a:rPr lang="es-MX" dirty="0" smtClean="0"/>
                  <a:t> reproduce el </a:t>
                </a:r>
                <a:r>
                  <a:rPr lang="es-MX" dirty="0"/>
                  <a:t>dividendo, y en </a:t>
                </a:r>
                <a:r>
                  <a:rPr lang="es-MX" dirty="0" smtClean="0"/>
                  <a:t>efecto</a:t>
                </a:r>
                <a14:m>
                  <m:oMath xmlns:m="http://schemas.openxmlformats.org/officeDocument/2006/math">
                    <m:r>
                      <a:rPr lang="es-MX" b="0" i="1" smtClean="0">
                        <a:latin typeface="Cambria Math" panose="02040503050406030204" pitchFamily="18" charset="0"/>
                      </a:rPr>
                      <m:t> </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2</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3</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5</m:t>
                        </m:r>
                      </m:sup>
                    </m:sSup>
                  </m:oMath>
                </a14:m>
                <a:r>
                  <a:rPr lang="es-MX" dirty="0" smtClean="0"/>
                  <a:t>.</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29" t="-1818" r="-1191"/>
                </a:stretch>
              </a:blipFill>
            </p:spPr>
            <p:txBody>
              <a:bodyPr/>
              <a:lstStyle/>
              <a:p>
                <a:r>
                  <a:rPr lang="es-MX">
                    <a:noFill/>
                  </a:rPr>
                  <a:t> </a:t>
                </a:r>
              </a:p>
            </p:txBody>
          </p:sp>
        </mc:Fallback>
      </mc:AlternateContent>
    </p:spTree>
    <p:extLst>
      <p:ext uri="{BB962C8B-B14F-4D97-AF65-F5344CB8AC3E}">
        <p14:creationId xmlns:p14="http://schemas.microsoft.com/office/powerpoint/2010/main" val="1743617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Ley de los coeficientes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buFont typeface="Wingdings" panose="05000000000000000000" pitchFamily="2" charset="2"/>
                  <a:buChar char="v"/>
                </a:pPr>
                <a:r>
                  <a:rPr lang="es-MX" dirty="0" smtClean="0"/>
                  <a:t>El coeficiente del cociente es el cociente de dividir el coeficiente del dividendo </a:t>
                </a:r>
                <a:r>
                  <a:rPr lang="es-MX" dirty="0"/>
                  <a:t>entre el coeficiente del divisor</a:t>
                </a:r>
                <a:r>
                  <a:rPr lang="es-MX" dirty="0" smtClean="0"/>
                  <a:t>.</a:t>
                </a:r>
              </a:p>
              <a:p>
                <a:pPr>
                  <a:buFont typeface="Wingdings" panose="05000000000000000000" pitchFamily="2" charset="2"/>
                  <a:buChar char="v"/>
                </a:pPr>
                <a:endParaRPr lang="es-MX" dirty="0"/>
              </a:p>
              <a:p>
                <a:pPr>
                  <a:buFont typeface="Wingdings" panose="05000000000000000000" pitchFamily="2" charset="2"/>
                  <a:buChar char="v"/>
                </a:pPr>
                <a:r>
                  <a:rPr lang="es-MX" dirty="0"/>
                  <a:t>En efecto </a:t>
                </a:r>
                <a:r>
                  <a:rPr lang="es-MX" dirty="0" smtClean="0"/>
                  <a:t>: </a:t>
                </a:r>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20</m:t>
                        </m:r>
                        <m:r>
                          <a:rPr lang="es-MX" b="0" i="1" smtClean="0">
                            <a:latin typeface="Cambria Math" panose="02040503050406030204" pitchFamily="18" charset="0"/>
                          </a:rPr>
                          <m:t>𝑎</m:t>
                        </m:r>
                      </m:e>
                      <m:sup>
                        <m:r>
                          <a:rPr lang="es-MX" b="0" i="1" smtClean="0">
                            <a:latin typeface="Cambria Math" panose="02040503050406030204" pitchFamily="18" charset="0"/>
                          </a:rPr>
                          <m:t>2</m:t>
                        </m:r>
                      </m:sup>
                    </m:sSup>
                    <m:r>
                      <a:rPr lang="es-MX"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5</m:t>
                    </m:r>
                    <m:r>
                      <a:rPr lang="es-MX" b="0" i="1" smtClean="0">
                        <a:latin typeface="Cambria Math" panose="02040503050406030204" pitchFamily="18" charset="0"/>
                        <a:ea typeface="Cambria Math" panose="02040503050406030204" pitchFamily="18" charset="0"/>
                      </a:rPr>
                      <m:t>𝑎</m:t>
                    </m:r>
                    <m:r>
                      <a:rPr lang="es-MX" b="0" i="1" smtClean="0">
                        <a:latin typeface="Cambria Math" panose="02040503050406030204" pitchFamily="18" charset="0"/>
                        <a:ea typeface="Cambria Math" panose="02040503050406030204" pitchFamily="18" charset="0"/>
                      </a:rPr>
                      <m:t>=4</m:t>
                    </m:r>
                    <m:r>
                      <a:rPr lang="es-MX" b="0" i="1" smtClean="0">
                        <a:latin typeface="Cambria Math" panose="02040503050406030204" pitchFamily="18" charset="0"/>
                        <a:ea typeface="Cambria Math" panose="02040503050406030204" pitchFamily="18" charset="0"/>
                      </a:rPr>
                      <m:t>𝑎</m:t>
                    </m:r>
                  </m:oMath>
                </a14:m>
                <a:endParaRPr lang="es-MX" dirty="0" smtClean="0"/>
              </a:p>
              <a:p>
                <a:pPr>
                  <a:buFont typeface="Wingdings" panose="05000000000000000000" pitchFamily="2" charset="2"/>
                  <a:buChar char="v"/>
                </a:pPr>
                <a:endParaRPr lang="es-MX" dirty="0" smtClean="0"/>
              </a:p>
              <a:p>
                <a:pPr>
                  <a:buFont typeface="Wingdings" panose="05000000000000000000" pitchFamily="2" charset="2"/>
                  <a:buChar char="v"/>
                </a:pPr>
                <a14:m>
                  <m:oMath xmlns:m="http://schemas.openxmlformats.org/officeDocument/2006/math">
                    <m:r>
                      <a:rPr lang="es-MX" b="0" i="1" smtClean="0">
                        <a:latin typeface="Cambria Math" panose="02040503050406030204" pitchFamily="18" charset="0"/>
                      </a:rPr>
                      <m:t>4</m:t>
                    </m:r>
                    <m:r>
                      <a:rPr lang="es-MX" b="0" i="1" smtClean="0">
                        <a:latin typeface="Cambria Math" panose="02040503050406030204" pitchFamily="18" charset="0"/>
                      </a:rPr>
                      <m:t>𝑎</m:t>
                    </m:r>
                  </m:oMath>
                </a14:m>
                <a:r>
                  <a:rPr lang="es-MX" dirty="0" smtClean="0"/>
                  <a:t> es el cociente porque </a:t>
                </a:r>
                <a14:m>
                  <m:oMath xmlns:m="http://schemas.openxmlformats.org/officeDocument/2006/math">
                    <m:r>
                      <a:rPr lang="es-MX" b="0" i="1" smtClean="0">
                        <a:latin typeface="Cambria Math" panose="02040503050406030204" pitchFamily="18" charset="0"/>
                      </a:rPr>
                      <m:t>4</m:t>
                    </m:r>
                    <m:r>
                      <a:rPr lang="es-MX" b="0" i="1" smtClean="0">
                        <a:latin typeface="Cambria Math" panose="02040503050406030204" pitchFamily="18" charset="0"/>
                      </a:rPr>
                      <m:t>𝑎</m:t>
                    </m:r>
                    <m:d>
                      <m:dPr>
                        <m:ctrlPr>
                          <a:rPr lang="es-MX" b="0" i="1" smtClean="0">
                            <a:latin typeface="Cambria Math" panose="02040503050406030204" pitchFamily="18" charset="0"/>
                          </a:rPr>
                        </m:ctrlPr>
                      </m:dPr>
                      <m:e>
                        <m:r>
                          <a:rPr lang="es-MX" b="0" i="1" smtClean="0">
                            <a:latin typeface="Cambria Math" panose="02040503050406030204" pitchFamily="18" charset="0"/>
                          </a:rPr>
                          <m:t>5</m:t>
                        </m:r>
                        <m:r>
                          <a:rPr lang="es-MX" b="0" i="1" smtClean="0">
                            <a:latin typeface="Cambria Math" panose="02040503050406030204" pitchFamily="18" charset="0"/>
                          </a:rPr>
                          <m:t>𝑎</m:t>
                        </m:r>
                      </m:e>
                    </m:d>
                    <m:r>
                      <a:rPr lang="es-MX" b="0" i="1" smtClean="0">
                        <a:latin typeface="Cambria Math" panose="02040503050406030204" pitchFamily="18" charset="0"/>
                      </a:rPr>
                      <m:t>= </m:t>
                    </m:r>
                    <m:sSup>
                      <m:sSupPr>
                        <m:ctrlPr>
                          <a:rPr lang="es-MX" b="0" i="1" smtClean="0">
                            <a:latin typeface="Cambria Math" panose="02040503050406030204" pitchFamily="18" charset="0"/>
                          </a:rPr>
                        </m:ctrlPr>
                      </m:sSupPr>
                      <m:e>
                        <m:r>
                          <a:rPr lang="es-MX" b="0" i="1" smtClean="0">
                            <a:latin typeface="Cambria Math" panose="02040503050406030204" pitchFamily="18" charset="0"/>
                          </a:rPr>
                          <m:t>20</m:t>
                        </m:r>
                        <m:r>
                          <a:rPr lang="es-MX" b="0" i="1" smtClean="0">
                            <a:latin typeface="Cambria Math" panose="02040503050406030204" pitchFamily="18" charset="0"/>
                          </a:rPr>
                          <m:t>𝑎</m:t>
                        </m:r>
                      </m:e>
                      <m:sup>
                        <m:r>
                          <a:rPr lang="es-MX" b="0" i="1" smtClean="0">
                            <a:latin typeface="Cambria Math" panose="02040503050406030204" pitchFamily="18" charset="0"/>
                          </a:rPr>
                          <m:t>2</m:t>
                        </m:r>
                      </m:sup>
                    </m:sSup>
                  </m:oMath>
                </a14:m>
                <a:r>
                  <a:rPr lang="es-MX" dirty="0" smtClean="0"/>
                  <a:t> por lo tanto el coeficiente del cociente es 4.</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29" t="-1818"/>
                </a:stretch>
              </a:blipFill>
            </p:spPr>
            <p:txBody>
              <a:bodyPr/>
              <a:lstStyle/>
              <a:p>
                <a:r>
                  <a:rPr lang="es-MX">
                    <a:noFill/>
                  </a:rPr>
                  <a:t> </a:t>
                </a:r>
              </a:p>
            </p:txBody>
          </p:sp>
        </mc:Fallback>
      </mc:AlternateContent>
    </p:spTree>
    <p:extLst>
      <p:ext uri="{BB962C8B-B14F-4D97-AF65-F5344CB8AC3E}">
        <p14:creationId xmlns:p14="http://schemas.microsoft.com/office/powerpoint/2010/main" val="3733688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División de dos monomios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92500" lnSpcReduction="20000"/>
              </a:bodyPr>
              <a:lstStyle/>
              <a:p>
                <a:pPr algn="just"/>
                <a:r>
                  <a:rPr lang="es-MX" dirty="0" smtClean="0"/>
                  <a:t>Se divide el coeficiente del dividendo entre el coeficiente del divisor y </a:t>
                </a:r>
                <a:r>
                  <a:rPr lang="es-MX" dirty="0"/>
                  <a:t>a continuación se escriben en orden alfabético las letras, poniéndole </a:t>
                </a:r>
                <a:r>
                  <a:rPr lang="es-MX" dirty="0" smtClean="0"/>
                  <a:t>a cada </a:t>
                </a:r>
                <a:r>
                  <a:rPr lang="es-MX" dirty="0"/>
                  <a:t>letra un exponente igual a la diferencia entre el exponente que </a:t>
                </a:r>
                <a:r>
                  <a:rPr lang="es-MX" dirty="0" smtClean="0"/>
                  <a:t>tiene en </a:t>
                </a:r>
                <a:r>
                  <a:rPr lang="es-MX" dirty="0"/>
                  <a:t>el dividendo y el exponente que tiene en el </a:t>
                </a:r>
                <a:r>
                  <a:rPr lang="es-MX" dirty="0" smtClean="0"/>
                  <a:t>divisor. </a:t>
                </a:r>
                <a:r>
                  <a:rPr lang="es-MX" dirty="0"/>
                  <a:t>El signo lo </a:t>
                </a:r>
                <a:r>
                  <a:rPr lang="es-MX" dirty="0" smtClean="0"/>
                  <a:t>da la </a:t>
                </a:r>
                <a:r>
                  <a:rPr lang="es-MX" dirty="0"/>
                  <a:t>Ley de los </a:t>
                </a:r>
                <a:r>
                  <a:rPr lang="es-MX" dirty="0" smtClean="0"/>
                  <a:t>signos.</a:t>
                </a:r>
              </a:p>
              <a:p>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4</m:t>
                        </m:r>
                        <m:r>
                          <a:rPr lang="es-MX" b="0" i="1" smtClean="0">
                            <a:latin typeface="Cambria Math" panose="02040503050406030204" pitchFamily="18" charset="0"/>
                          </a:rPr>
                          <m:t>𝑎</m:t>
                        </m:r>
                      </m:e>
                      <m:sup>
                        <m:r>
                          <a:rPr lang="es-MX" b="0" i="1" smtClean="0">
                            <a:latin typeface="Cambria Math" panose="02040503050406030204" pitchFamily="18" charset="0"/>
                          </a:rPr>
                          <m:t>3</m:t>
                        </m:r>
                      </m:sup>
                    </m:sSup>
                    <m:sSup>
                      <m:sSupPr>
                        <m:ctrlPr>
                          <a:rPr lang="es-MX"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2</m:t>
                        </m:r>
                      </m:sup>
                    </m:sSup>
                    <m:r>
                      <a:rPr lang="es-MX"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−2</m:t>
                    </m:r>
                    <m:r>
                      <a:rPr lang="es-MX" b="0" i="1" smtClean="0">
                        <a:latin typeface="Cambria Math" panose="02040503050406030204" pitchFamily="18" charset="0"/>
                        <a:ea typeface="Cambria Math" panose="02040503050406030204" pitchFamily="18" charset="0"/>
                      </a:rPr>
                      <m:t>𝑎𝑏</m:t>
                    </m:r>
                    <m:r>
                      <a:rPr lang="es-MX" b="0" i="1" smtClean="0">
                        <a:latin typeface="Cambria Math" panose="02040503050406030204" pitchFamily="18" charset="0"/>
                        <a:ea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4</m:t>
                            </m:r>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3</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𝑏</m:t>
                            </m:r>
                          </m:e>
                          <m:sup>
                            <m:r>
                              <a:rPr lang="es-MX" b="0" i="1" smtClean="0">
                                <a:latin typeface="Cambria Math" panose="02040503050406030204" pitchFamily="18" charset="0"/>
                                <a:ea typeface="Cambria Math" panose="02040503050406030204" pitchFamily="18" charset="0"/>
                              </a:rPr>
                              <m:t>2</m:t>
                            </m:r>
                          </m:sup>
                        </m:sSup>
                      </m:num>
                      <m:den>
                        <m:r>
                          <a:rPr lang="es-MX" b="0" i="1" smtClean="0">
                            <a:latin typeface="Cambria Math" panose="02040503050406030204" pitchFamily="18" charset="0"/>
                            <a:ea typeface="Cambria Math" panose="02040503050406030204" pitchFamily="18" charset="0"/>
                          </a:rPr>
                          <m:t>−2</m:t>
                        </m:r>
                        <m:r>
                          <a:rPr lang="es-MX" b="0" i="1" smtClean="0">
                            <a:latin typeface="Cambria Math" panose="02040503050406030204" pitchFamily="18" charset="0"/>
                            <a:ea typeface="Cambria Math" panose="02040503050406030204" pitchFamily="18" charset="0"/>
                          </a:rPr>
                          <m:t>𝑎𝑏</m:t>
                        </m:r>
                      </m:den>
                    </m:f>
                    <m:r>
                      <a:rPr lang="es-MX" b="0" i="1" smtClean="0">
                        <a:latin typeface="Cambria Math" panose="02040503050406030204" pitchFamily="18" charset="0"/>
                        <a:ea typeface="Cambria Math" panose="02040503050406030204" pitchFamily="18" charset="0"/>
                      </a:rPr>
                      <m:t>=−</m:t>
                    </m:r>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2</m:t>
                        </m:r>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2</m:t>
                        </m:r>
                      </m:sup>
                    </m:sSup>
                    <m:r>
                      <a:rPr lang="es-MX" b="0" i="1" smtClean="0">
                        <a:latin typeface="Cambria Math" panose="02040503050406030204" pitchFamily="18" charset="0"/>
                        <a:ea typeface="Cambria Math" panose="02040503050406030204" pitchFamily="18" charset="0"/>
                      </a:rPr>
                      <m:t>𝑏</m:t>
                    </m:r>
                  </m:oMath>
                </a14:m>
                <a:endParaRPr lang="es-MX" b="0" dirty="0" smtClean="0">
                  <a:ea typeface="Cambria Math" panose="02040503050406030204" pitchFamily="18" charset="0"/>
                </a:endParaRPr>
              </a:p>
              <a:p>
                <a14:m>
                  <m:oMath xmlns:m="http://schemas.openxmlformats.org/officeDocument/2006/math">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5</m:t>
                        </m:r>
                        <m:r>
                          <a:rPr lang="es-MX" b="0" i="1" smtClean="0">
                            <a:latin typeface="Cambria Math" panose="02040503050406030204" pitchFamily="18" charset="0"/>
                          </a:rPr>
                          <m:t>𝑎</m:t>
                        </m:r>
                      </m:e>
                      <m:sup>
                        <m:r>
                          <a:rPr lang="es-MX" b="0" i="1" smtClean="0">
                            <a:latin typeface="Cambria Math" panose="02040503050406030204" pitchFamily="18" charset="0"/>
                          </a:rPr>
                          <m:t>4</m:t>
                        </m:r>
                      </m:sup>
                    </m:sSup>
                    <m:sSup>
                      <m:sSupPr>
                        <m:ctrlPr>
                          <a:rPr lang="es-MX" b="0"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3</m:t>
                        </m:r>
                      </m:sup>
                    </m:sSup>
                    <m:r>
                      <a:rPr lang="es-MX" b="0" i="1" smtClean="0">
                        <a:latin typeface="Cambria Math" panose="02040503050406030204" pitchFamily="18" charset="0"/>
                      </a:rPr>
                      <m:t>𝑐</m:t>
                    </m:r>
                    <m:r>
                      <a:rPr lang="es-MX" b="0" i="1" smtClean="0">
                        <a:latin typeface="Cambria Math" panose="02040503050406030204" pitchFamily="18" charset="0"/>
                        <a:ea typeface="Cambria Math" panose="02040503050406030204" pitchFamily="18" charset="0"/>
                      </a:rPr>
                      <m:t>÷−</m:t>
                    </m:r>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2</m:t>
                        </m:r>
                      </m:sup>
                    </m:sSup>
                    <m:r>
                      <a:rPr lang="es-MX" b="0" i="1" smtClean="0">
                        <a:latin typeface="Cambria Math" panose="02040503050406030204" pitchFamily="18" charset="0"/>
                        <a:ea typeface="Cambria Math" panose="02040503050406030204" pitchFamily="18" charset="0"/>
                      </a:rPr>
                      <m:t>𝑏</m:t>
                    </m:r>
                    <m:r>
                      <a:rPr lang="es-MX" b="0" i="1" smtClean="0">
                        <a:latin typeface="Cambria Math" panose="02040503050406030204" pitchFamily="18" charset="0"/>
                        <a:ea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−5</m:t>
                            </m:r>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4</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𝑏</m:t>
                            </m:r>
                          </m:e>
                          <m:sup>
                            <m:r>
                              <a:rPr lang="es-MX" b="0" i="1" smtClean="0">
                                <a:latin typeface="Cambria Math" panose="02040503050406030204" pitchFamily="18" charset="0"/>
                                <a:ea typeface="Cambria Math" panose="02040503050406030204" pitchFamily="18" charset="0"/>
                              </a:rPr>
                              <m:t>3</m:t>
                            </m:r>
                          </m:sup>
                        </m:sSup>
                        <m:r>
                          <a:rPr lang="es-MX" b="0" i="1" smtClean="0">
                            <a:latin typeface="Cambria Math" panose="02040503050406030204" pitchFamily="18" charset="0"/>
                            <a:ea typeface="Cambria Math" panose="02040503050406030204" pitchFamily="18" charset="0"/>
                          </a:rPr>
                          <m:t>𝑐</m:t>
                        </m:r>
                      </m:num>
                      <m:den>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2</m:t>
                            </m:r>
                          </m:sup>
                        </m:sSup>
                        <m:r>
                          <a:rPr lang="es-MX" b="0" i="1" smtClean="0">
                            <a:latin typeface="Cambria Math" panose="02040503050406030204" pitchFamily="18" charset="0"/>
                            <a:ea typeface="Cambria Math" panose="02040503050406030204" pitchFamily="18" charset="0"/>
                          </a:rPr>
                          <m:t>𝑏</m:t>
                        </m:r>
                      </m:den>
                    </m:f>
                    <m:r>
                      <a:rPr lang="es-MX" b="0" i="1" smtClean="0">
                        <a:latin typeface="Cambria Math" panose="02040503050406030204" pitchFamily="18" charset="0"/>
                        <a:ea typeface="Cambria Math" panose="02040503050406030204" pitchFamily="18" charset="0"/>
                      </a:rPr>
                      <m:t>=</m:t>
                    </m:r>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5</m:t>
                        </m:r>
                        <m:r>
                          <a:rPr lang="es-MX" b="0" i="1" smtClean="0">
                            <a:latin typeface="Cambria Math" panose="02040503050406030204" pitchFamily="18" charset="0"/>
                            <a:ea typeface="Cambria Math" panose="02040503050406030204" pitchFamily="18" charset="0"/>
                          </a:rPr>
                          <m:t>𝑎</m:t>
                        </m:r>
                      </m:e>
                      <m:sup>
                        <m:r>
                          <a:rPr lang="es-MX" b="0" i="1" smtClean="0">
                            <a:latin typeface="Cambria Math" panose="02040503050406030204" pitchFamily="18" charset="0"/>
                            <a:ea typeface="Cambria Math" panose="02040503050406030204" pitchFamily="18" charset="0"/>
                          </a:rPr>
                          <m:t>2</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𝑏</m:t>
                        </m:r>
                      </m:e>
                      <m:sup>
                        <m:r>
                          <a:rPr lang="es-MX" b="0" i="1" smtClean="0">
                            <a:latin typeface="Cambria Math" panose="02040503050406030204" pitchFamily="18" charset="0"/>
                            <a:ea typeface="Cambria Math" panose="02040503050406030204" pitchFamily="18" charset="0"/>
                          </a:rPr>
                          <m:t>2</m:t>
                        </m:r>
                      </m:sup>
                    </m:sSup>
                    <m:r>
                      <a:rPr lang="es-MX" b="0" i="1" smtClean="0">
                        <a:latin typeface="Cambria Math" panose="02040503050406030204" pitchFamily="18" charset="0"/>
                        <a:ea typeface="Cambria Math" panose="02040503050406030204" pitchFamily="18" charset="0"/>
                      </a:rPr>
                      <m:t>𝑐</m:t>
                    </m:r>
                  </m:oMath>
                </a14:m>
                <a:endParaRPr lang="es-MX" b="0" dirty="0" smtClean="0">
                  <a:ea typeface="Cambria Math" panose="02040503050406030204" pitchFamily="18" charset="0"/>
                </a:endParaRPr>
              </a:p>
              <a:p>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−20</m:t>
                        </m:r>
                        <m:r>
                          <a:rPr lang="es-MX" b="0" i="1" smtClean="0">
                            <a:latin typeface="Cambria Math" panose="02040503050406030204" pitchFamily="18" charset="0"/>
                          </a:rPr>
                          <m:t>𝑚𝑥</m:t>
                        </m:r>
                      </m:e>
                      <m:sup>
                        <m:r>
                          <a:rPr lang="es-MX" b="0" i="1" smtClean="0">
                            <a:latin typeface="Cambria Math" panose="02040503050406030204" pitchFamily="18" charset="0"/>
                          </a:rPr>
                          <m:t>2 </m:t>
                        </m:r>
                      </m:sup>
                    </m:sSup>
                    <m:sSup>
                      <m:sSupPr>
                        <m:ctrlPr>
                          <a:rPr lang="es-MX" i="1" smtClean="0">
                            <a:latin typeface="Cambria Math" panose="02040503050406030204" pitchFamily="18" charset="0"/>
                          </a:rPr>
                        </m:ctrlPr>
                      </m:sSupPr>
                      <m:e>
                        <m:r>
                          <a:rPr lang="es-MX" b="0" i="1" smtClean="0">
                            <a:latin typeface="Cambria Math" panose="02040503050406030204" pitchFamily="18" charset="0"/>
                          </a:rPr>
                          <m:t>𝑦</m:t>
                        </m:r>
                      </m:e>
                      <m:sup>
                        <m:r>
                          <a:rPr lang="es-MX" b="0" i="1" smtClean="0">
                            <a:latin typeface="Cambria Math" panose="02040503050406030204" pitchFamily="18" charset="0"/>
                          </a:rPr>
                          <m:t>3</m:t>
                        </m:r>
                      </m:sup>
                    </m:sSup>
                    <m:r>
                      <a:rPr lang="es-MX" i="1" smtClean="0">
                        <a:latin typeface="Cambria Math" panose="02040503050406030204" pitchFamily="18" charset="0"/>
                        <a:ea typeface="Cambria Math" panose="02040503050406030204" pitchFamily="18" charset="0"/>
                      </a:rPr>
                      <m:t>÷</m:t>
                    </m:r>
                    <m:sSup>
                      <m:sSupPr>
                        <m:ctrlPr>
                          <a:rPr lang="es-MX"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4</m:t>
                        </m:r>
                        <m:r>
                          <a:rPr lang="es-MX" b="0" i="1" smtClean="0">
                            <a:latin typeface="Cambria Math" panose="02040503050406030204" pitchFamily="18" charset="0"/>
                            <a:ea typeface="Cambria Math" panose="02040503050406030204" pitchFamily="18" charset="0"/>
                          </a:rPr>
                          <m:t>𝑥𝑦</m:t>
                        </m:r>
                      </m:e>
                      <m:sup>
                        <m:r>
                          <a:rPr lang="es-MX" b="0" i="1" smtClean="0">
                            <a:latin typeface="Cambria Math" panose="02040503050406030204" pitchFamily="18" charset="0"/>
                            <a:ea typeface="Cambria Math" panose="02040503050406030204" pitchFamily="18" charset="0"/>
                          </a:rPr>
                          <m:t>3</m:t>
                        </m:r>
                      </m:sup>
                    </m:sSup>
                    <m:r>
                      <a:rPr lang="es-MX" b="0" i="1" smtClean="0">
                        <a:latin typeface="Cambria Math" panose="02040503050406030204" pitchFamily="18" charset="0"/>
                        <a:ea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−20</m:t>
                            </m:r>
                            <m:r>
                              <a:rPr lang="es-MX" b="0" i="1" smtClean="0">
                                <a:latin typeface="Cambria Math" panose="02040503050406030204" pitchFamily="18" charset="0"/>
                                <a:ea typeface="Cambria Math" panose="02040503050406030204" pitchFamily="18" charset="0"/>
                              </a:rPr>
                              <m:t>𝑚𝑥</m:t>
                            </m:r>
                          </m:e>
                          <m:sup>
                            <m:r>
                              <a:rPr lang="es-MX" b="0" i="1" smtClean="0">
                                <a:latin typeface="Cambria Math" panose="02040503050406030204" pitchFamily="18" charset="0"/>
                                <a:ea typeface="Cambria Math" panose="02040503050406030204" pitchFamily="18" charset="0"/>
                              </a:rPr>
                              <m:t>2 </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𝑦</m:t>
                            </m:r>
                          </m:e>
                          <m:sup>
                            <m:r>
                              <a:rPr lang="es-MX" b="0" i="1" smtClean="0">
                                <a:latin typeface="Cambria Math" panose="02040503050406030204" pitchFamily="18" charset="0"/>
                                <a:ea typeface="Cambria Math" panose="02040503050406030204" pitchFamily="18" charset="0"/>
                              </a:rPr>
                              <m:t>3</m:t>
                            </m:r>
                          </m:sup>
                        </m:sSup>
                      </m:num>
                      <m:den>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4</m:t>
                            </m:r>
                            <m:r>
                              <a:rPr lang="es-MX" b="0" i="1" smtClean="0">
                                <a:latin typeface="Cambria Math" panose="02040503050406030204" pitchFamily="18" charset="0"/>
                                <a:ea typeface="Cambria Math" panose="02040503050406030204" pitchFamily="18" charset="0"/>
                              </a:rPr>
                              <m:t>𝑥𝑦</m:t>
                            </m:r>
                          </m:e>
                          <m:sup>
                            <m:r>
                              <a:rPr lang="es-MX" b="0" i="1" smtClean="0">
                                <a:latin typeface="Cambria Math" panose="02040503050406030204" pitchFamily="18" charset="0"/>
                                <a:ea typeface="Cambria Math" panose="02040503050406030204" pitchFamily="18" charset="0"/>
                              </a:rPr>
                              <m:t>3</m:t>
                            </m:r>
                          </m:sup>
                        </m:sSup>
                      </m:den>
                    </m:f>
                    <m:r>
                      <a:rPr lang="es-MX" b="0" i="1" smtClean="0">
                        <a:latin typeface="Cambria Math" panose="02040503050406030204" pitchFamily="18" charset="0"/>
                        <a:ea typeface="Cambria Math" panose="02040503050406030204" pitchFamily="18" charset="0"/>
                      </a:rPr>
                      <m:t>=</m:t>
                    </m:r>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−5</m:t>
                        </m:r>
                        <m:r>
                          <a:rPr lang="es-MX" b="0" i="1" smtClean="0">
                            <a:latin typeface="Cambria Math" panose="02040503050406030204" pitchFamily="18" charset="0"/>
                            <a:ea typeface="Cambria Math" panose="02040503050406030204" pitchFamily="18" charset="0"/>
                          </a:rPr>
                          <m:t>𝑚𝑥</m:t>
                        </m:r>
                      </m:e>
                      <m:sup/>
                    </m:sSup>
                  </m:oMath>
                </a14:m>
                <a:endParaRPr lang="es-MX" dirty="0" smtClean="0"/>
              </a:p>
              <a:p>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m:t>
                        </m:r>
                        <m:r>
                          <a:rPr lang="es-MX" b="0" i="1" smtClean="0">
                            <a:latin typeface="Cambria Math" panose="02040503050406030204" pitchFamily="18" charset="0"/>
                          </a:rPr>
                          <m:t>𝑥</m:t>
                        </m:r>
                      </m:e>
                      <m:sup>
                        <m:r>
                          <a:rPr lang="es-MX" b="0" i="1" smtClean="0">
                            <a:latin typeface="Cambria Math" panose="02040503050406030204" pitchFamily="18" charset="0"/>
                          </a:rPr>
                          <m:t>𝑚</m:t>
                        </m:r>
                      </m:sup>
                    </m:sSup>
                    <m:sSup>
                      <m:sSupPr>
                        <m:ctrlPr>
                          <a:rPr lang="es-MX" i="1" smtClean="0">
                            <a:latin typeface="Cambria Math" panose="02040503050406030204" pitchFamily="18" charset="0"/>
                          </a:rPr>
                        </m:ctrlPr>
                      </m:sSupPr>
                      <m:e>
                        <m:r>
                          <a:rPr lang="es-MX" b="0" i="1" smtClean="0">
                            <a:latin typeface="Cambria Math" panose="02040503050406030204" pitchFamily="18" charset="0"/>
                          </a:rPr>
                          <m:t>𝑦</m:t>
                        </m:r>
                      </m:e>
                      <m:sup>
                        <m:r>
                          <a:rPr lang="es-MX" b="0" i="1" smtClean="0">
                            <a:latin typeface="Cambria Math" panose="02040503050406030204" pitchFamily="18" charset="0"/>
                          </a:rPr>
                          <m:t>𝑛</m:t>
                        </m:r>
                      </m:sup>
                    </m:sSup>
                    <m:sSup>
                      <m:sSupPr>
                        <m:ctrlPr>
                          <a:rPr lang="es-MX" i="1" smtClean="0">
                            <a:latin typeface="Cambria Math" panose="02040503050406030204" pitchFamily="18" charset="0"/>
                          </a:rPr>
                        </m:ctrlPr>
                      </m:sSupPr>
                      <m:e>
                        <m:r>
                          <a:rPr lang="es-MX" b="0" i="1" smtClean="0">
                            <a:latin typeface="Cambria Math" panose="02040503050406030204" pitchFamily="18" charset="0"/>
                          </a:rPr>
                          <m:t>𝑧</m:t>
                        </m:r>
                      </m:e>
                      <m:sup>
                        <m:r>
                          <a:rPr lang="es-MX" b="0" i="1" smtClean="0">
                            <a:latin typeface="Cambria Math" panose="02040503050406030204" pitchFamily="18" charset="0"/>
                          </a:rPr>
                          <m:t>𝑎</m:t>
                        </m:r>
                      </m:sup>
                    </m:sSup>
                    <m:r>
                      <a:rPr lang="es-MX" i="1" smtClean="0">
                        <a:latin typeface="Cambria Math" panose="02040503050406030204" pitchFamily="18" charset="0"/>
                        <a:ea typeface="Cambria Math" panose="02040503050406030204" pitchFamily="18" charset="0"/>
                      </a:rPr>
                      <m:t>÷</m:t>
                    </m:r>
                    <m:sSup>
                      <m:sSupPr>
                        <m:ctrlPr>
                          <a:rPr lang="es-MX"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3</m:t>
                        </m:r>
                        <m:r>
                          <a:rPr lang="es-MX" b="0" i="1" smtClean="0">
                            <a:latin typeface="Cambria Math" panose="02040503050406030204" pitchFamily="18" charset="0"/>
                            <a:ea typeface="Cambria Math" panose="02040503050406030204" pitchFamily="18" charset="0"/>
                          </a:rPr>
                          <m:t>𝑥𝑦</m:t>
                        </m:r>
                      </m:e>
                      <m:sup>
                        <m:r>
                          <a:rPr lang="es-MX" b="0" i="1" smtClean="0">
                            <a:latin typeface="Cambria Math" panose="02040503050406030204" pitchFamily="18" charset="0"/>
                            <a:ea typeface="Cambria Math" panose="02040503050406030204" pitchFamily="18" charset="0"/>
                          </a:rPr>
                          <m:t>2</m:t>
                        </m:r>
                      </m:sup>
                    </m:sSup>
                    <m:sSup>
                      <m:sSupPr>
                        <m:ctrlPr>
                          <a:rPr lang="es-MX"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𝑧</m:t>
                        </m:r>
                      </m:e>
                      <m:sup>
                        <m:r>
                          <a:rPr lang="es-MX" b="0" i="1" smtClean="0">
                            <a:latin typeface="Cambria Math" panose="02040503050406030204" pitchFamily="18" charset="0"/>
                            <a:ea typeface="Cambria Math" panose="02040503050406030204" pitchFamily="18" charset="0"/>
                          </a:rPr>
                          <m:t>3</m:t>
                        </m:r>
                      </m:sup>
                    </m:sSup>
                    <m:r>
                      <a:rPr lang="es-MX" b="0" i="1" smtClean="0">
                        <a:latin typeface="Cambria Math" panose="02040503050406030204" pitchFamily="18" charset="0"/>
                        <a:ea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𝑥</m:t>
                            </m:r>
                          </m:e>
                          <m:sup>
                            <m:r>
                              <a:rPr lang="es-MX" b="0" i="1" smtClean="0">
                                <a:latin typeface="Cambria Math" panose="02040503050406030204" pitchFamily="18" charset="0"/>
                                <a:ea typeface="Cambria Math" panose="02040503050406030204" pitchFamily="18" charset="0"/>
                              </a:rPr>
                              <m:t>𝑚</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𝑦</m:t>
                            </m:r>
                          </m:e>
                          <m:sup>
                            <m:r>
                              <a:rPr lang="es-MX" b="0" i="1" smtClean="0">
                                <a:latin typeface="Cambria Math" panose="02040503050406030204" pitchFamily="18" charset="0"/>
                                <a:ea typeface="Cambria Math" panose="02040503050406030204" pitchFamily="18" charset="0"/>
                              </a:rPr>
                              <m:t>𝑛</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𝑧</m:t>
                            </m:r>
                          </m:e>
                          <m:sup>
                            <m:r>
                              <a:rPr lang="es-MX" b="0" i="1" smtClean="0">
                                <a:latin typeface="Cambria Math" panose="02040503050406030204" pitchFamily="18" charset="0"/>
                                <a:ea typeface="Cambria Math" panose="02040503050406030204" pitchFamily="18" charset="0"/>
                              </a:rPr>
                              <m:t>𝑎</m:t>
                            </m:r>
                          </m:sup>
                        </m:sSup>
                      </m:num>
                      <m:den>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3</m:t>
                            </m:r>
                            <m:r>
                              <a:rPr lang="es-MX" b="0" i="1" smtClean="0">
                                <a:latin typeface="Cambria Math" panose="02040503050406030204" pitchFamily="18" charset="0"/>
                                <a:ea typeface="Cambria Math" panose="02040503050406030204" pitchFamily="18" charset="0"/>
                              </a:rPr>
                              <m:t>𝑥𝑦</m:t>
                            </m:r>
                          </m:e>
                          <m:sup>
                            <m:r>
                              <a:rPr lang="es-MX" b="0" i="1" smtClean="0">
                                <a:latin typeface="Cambria Math" panose="02040503050406030204" pitchFamily="18" charset="0"/>
                                <a:ea typeface="Cambria Math" panose="02040503050406030204" pitchFamily="18" charset="0"/>
                              </a:rPr>
                              <m:t>2</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𝑧</m:t>
                            </m:r>
                          </m:e>
                          <m:sup>
                            <m:r>
                              <a:rPr lang="es-MX" b="0" i="1" smtClean="0">
                                <a:latin typeface="Cambria Math" panose="02040503050406030204" pitchFamily="18" charset="0"/>
                                <a:ea typeface="Cambria Math" panose="02040503050406030204" pitchFamily="18" charset="0"/>
                              </a:rPr>
                              <m:t>3</m:t>
                            </m:r>
                          </m:sup>
                        </m:sSup>
                      </m:den>
                    </m:f>
                    <m:r>
                      <a:rPr lang="es-MX" b="0" i="1" smtClean="0">
                        <a:latin typeface="Cambria Math" panose="02040503050406030204" pitchFamily="18" charset="0"/>
                        <a:ea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r>
                          <a:rPr lang="es-MX" b="0" i="1" smtClean="0">
                            <a:latin typeface="Cambria Math" panose="02040503050406030204" pitchFamily="18" charset="0"/>
                            <a:ea typeface="Cambria Math" panose="02040503050406030204" pitchFamily="18" charset="0"/>
                          </a:rPr>
                          <m:t>1</m:t>
                        </m:r>
                      </m:num>
                      <m:den>
                        <m:r>
                          <a:rPr lang="es-MX" b="0" i="1" smtClean="0">
                            <a:latin typeface="Cambria Math" panose="02040503050406030204" pitchFamily="18" charset="0"/>
                            <a:ea typeface="Cambria Math" panose="02040503050406030204" pitchFamily="18" charset="0"/>
                          </a:rPr>
                          <m:t>3</m:t>
                        </m:r>
                      </m:den>
                    </m:f>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𝑥</m:t>
                        </m:r>
                      </m:e>
                      <m:sup>
                        <m:r>
                          <a:rPr lang="es-MX" b="0" i="1" smtClean="0">
                            <a:latin typeface="Cambria Math" panose="02040503050406030204" pitchFamily="18" charset="0"/>
                            <a:ea typeface="Cambria Math" panose="02040503050406030204" pitchFamily="18" charset="0"/>
                          </a:rPr>
                          <m:t>𝑚</m:t>
                        </m:r>
                        <m:r>
                          <a:rPr lang="es-MX" b="0" i="1" smtClean="0">
                            <a:latin typeface="Cambria Math" panose="02040503050406030204" pitchFamily="18" charset="0"/>
                            <a:ea typeface="Cambria Math" panose="02040503050406030204" pitchFamily="18" charset="0"/>
                          </a:rPr>
                          <m:t>−1</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𝑦</m:t>
                        </m:r>
                      </m:e>
                      <m:sup>
                        <m:r>
                          <a:rPr lang="es-MX" b="0" i="1" smtClean="0">
                            <a:latin typeface="Cambria Math" panose="02040503050406030204" pitchFamily="18" charset="0"/>
                            <a:ea typeface="Cambria Math" panose="02040503050406030204" pitchFamily="18" charset="0"/>
                          </a:rPr>
                          <m:t>𝑛</m:t>
                        </m:r>
                        <m:r>
                          <a:rPr lang="es-MX" b="0" i="1" smtClean="0">
                            <a:latin typeface="Cambria Math" panose="02040503050406030204" pitchFamily="18" charset="0"/>
                            <a:ea typeface="Cambria Math" panose="02040503050406030204" pitchFamily="18" charset="0"/>
                          </a:rPr>
                          <m:t>−2</m:t>
                        </m:r>
                      </m:sup>
                    </m:sSup>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𝑧</m:t>
                        </m:r>
                      </m:e>
                      <m:sup>
                        <m:r>
                          <a:rPr lang="es-MX" b="0" i="1" smtClean="0">
                            <a:latin typeface="Cambria Math" panose="02040503050406030204" pitchFamily="18" charset="0"/>
                            <a:ea typeface="Cambria Math" panose="02040503050406030204" pitchFamily="18" charset="0"/>
                          </a:rPr>
                          <m:t>𝑎</m:t>
                        </m:r>
                        <m:r>
                          <a:rPr lang="es-MX" b="0" i="1" smtClean="0">
                            <a:latin typeface="Cambria Math" panose="02040503050406030204" pitchFamily="18" charset="0"/>
                            <a:ea typeface="Cambria Math" panose="02040503050406030204" pitchFamily="18" charset="0"/>
                          </a:rPr>
                          <m:t>−3</m:t>
                        </m:r>
                      </m:sup>
                    </m:sSup>
                  </m:oMath>
                </a14:m>
                <a:endParaRPr lang="es-MX" dirty="0" smtClean="0"/>
              </a:p>
              <a:p>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928" t="-3501" r="-986"/>
                </a:stretch>
              </a:blipFill>
            </p:spPr>
            <p:txBody>
              <a:bodyPr/>
              <a:lstStyle/>
              <a:p>
                <a:r>
                  <a:rPr lang="es-MX">
                    <a:noFill/>
                  </a:rPr>
                  <a:t> </a:t>
                </a:r>
              </a:p>
            </p:txBody>
          </p:sp>
        </mc:Fallback>
      </mc:AlternateContent>
    </p:spTree>
    <p:extLst>
      <p:ext uri="{BB962C8B-B14F-4D97-AF65-F5344CB8AC3E}">
        <p14:creationId xmlns:p14="http://schemas.microsoft.com/office/powerpoint/2010/main" val="612552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División de Polinomios</a:t>
            </a:r>
            <a:endParaRPr lang="es-MX" dirty="0"/>
          </a:p>
        </p:txBody>
      </p:sp>
      <p:sp>
        <p:nvSpPr>
          <p:cNvPr id="3" name="Marcador de contenido 2"/>
          <p:cNvSpPr>
            <a:spLocks noGrp="1"/>
          </p:cNvSpPr>
          <p:nvPr>
            <p:ph idx="1"/>
          </p:nvPr>
        </p:nvSpPr>
        <p:spPr/>
        <p:txBody>
          <a:bodyPr/>
          <a:lstStyle/>
          <a:p>
            <a:r>
              <a:rPr lang="es-MX" dirty="0"/>
              <a:t>La división euclidiana de dos polinomios, al igual que la división de números </a:t>
            </a:r>
            <a:r>
              <a:rPr lang="es-MX" dirty="0" smtClean="0"/>
              <a:t>enteros </a:t>
            </a:r>
            <a:r>
              <a:rPr lang="es-MX" dirty="0"/>
              <a:t>dentro del dominio entero, permite encontrar como resultado del proceso de división un polinomio cociente y un polinomio residuo, y para efectuarla se </a:t>
            </a:r>
            <a:r>
              <a:rPr lang="es-MX" dirty="0" smtClean="0"/>
              <a:t>seguirán </a:t>
            </a:r>
            <a:r>
              <a:rPr lang="es-MX" dirty="0"/>
              <a:t>estos pasos</a:t>
            </a:r>
            <a:r>
              <a:rPr lang="es-MX" dirty="0" smtClean="0"/>
              <a:t>:</a:t>
            </a:r>
          </a:p>
          <a:p>
            <a:r>
              <a:rPr lang="es-MX" dirty="0"/>
              <a:t>1. </a:t>
            </a:r>
            <a:r>
              <a:rPr lang="es-MX" b="1" dirty="0">
                <a:solidFill>
                  <a:srgbClr val="FF0000"/>
                </a:solidFill>
              </a:rPr>
              <a:t>Se ordenan los dos polinomios en orden decreciente </a:t>
            </a:r>
            <a:r>
              <a:rPr lang="es-MX" dirty="0"/>
              <a:t>de una de las letras </a:t>
            </a:r>
            <a:r>
              <a:rPr lang="es-MX" dirty="0" smtClean="0"/>
              <a:t>comunes </a:t>
            </a:r>
            <a:r>
              <a:rPr lang="es-MX" dirty="0"/>
              <a:t>a ambos polinomios, incluidos los términos con coeficiente cero para las potencias faltantes. </a:t>
            </a:r>
            <a:endParaRPr lang="es-MX" dirty="0" smtClean="0"/>
          </a:p>
          <a:p>
            <a:r>
              <a:rPr lang="es-MX" dirty="0" smtClean="0"/>
              <a:t>2</a:t>
            </a:r>
            <a:r>
              <a:rPr lang="es-MX" dirty="0"/>
              <a:t>. Se </a:t>
            </a:r>
            <a:r>
              <a:rPr lang="es-MX" b="1" dirty="0">
                <a:solidFill>
                  <a:srgbClr val="FF0000"/>
                </a:solidFill>
              </a:rPr>
              <a:t>divide el primer término del dividendo entre el primer término del divisor</a:t>
            </a:r>
            <a:r>
              <a:rPr lang="es-MX" dirty="0"/>
              <a:t>, con lo que se obtiene el </a:t>
            </a:r>
            <a:r>
              <a:rPr lang="es-MX" b="1" dirty="0">
                <a:solidFill>
                  <a:srgbClr val="FF0000"/>
                </a:solidFill>
              </a:rPr>
              <a:t>primer término cociente</a:t>
            </a:r>
            <a:r>
              <a:rPr lang="es-MX" dirty="0"/>
              <a:t>.</a:t>
            </a:r>
          </a:p>
        </p:txBody>
      </p:sp>
    </p:spTree>
    <p:extLst>
      <p:ext uri="{BB962C8B-B14F-4D97-AF65-F5344CB8AC3E}">
        <p14:creationId xmlns:p14="http://schemas.microsoft.com/office/powerpoint/2010/main" val="2363583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8538" y="1505243"/>
            <a:ext cx="10515600" cy="4332849"/>
          </a:xfrm>
        </p:spPr>
        <p:txBody>
          <a:bodyPr/>
          <a:lstStyle/>
          <a:p>
            <a:r>
              <a:rPr lang="es-MX" dirty="0"/>
              <a:t>3. </a:t>
            </a:r>
            <a:r>
              <a:rPr lang="es-MX" b="1" dirty="0">
                <a:solidFill>
                  <a:srgbClr val="FF0000"/>
                </a:solidFill>
              </a:rPr>
              <a:t>Se multiplica el primer término del cociente por el divisor</a:t>
            </a:r>
            <a:r>
              <a:rPr lang="es-MX" dirty="0"/>
              <a:t> y el producto </a:t>
            </a:r>
            <a:r>
              <a:rPr lang="es-MX" dirty="0" smtClean="0"/>
              <a:t>obtenido </a:t>
            </a:r>
            <a:r>
              <a:rPr lang="es-MX" b="1" dirty="0">
                <a:solidFill>
                  <a:srgbClr val="FF0000"/>
                </a:solidFill>
              </a:rPr>
              <a:t>se resta del dividendo</a:t>
            </a:r>
            <a:r>
              <a:rPr lang="es-MX" dirty="0"/>
              <a:t>, y se obtiene un nuevo dividendo. </a:t>
            </a:r>
            <a:endParaRPr lang="es-MX" dirty="0" smtClean="0"/>
          </a:p>
          <a:p>
            <a:r>
              <a:rPr lang="es-MX" dirty="0" smtClean="0"/>
              <a:t>4</a:t>
            </a:r>
            <a:r>
              <a:rPr lang="es-MX" dirty="0"/>
              <a:t>. Con el nuevo dividendo </a:t>
            </a:r>
            <a:r>
              <a:rPr lang="es-MX" b="1" dirty="0">
                <a:solidFill>
                  <a:srgbClr val="FF0000"/>
                </a:solidFill>
              </a:rPr>
              <a:t>se repiten las operaciones de los pasos 2 y 3 </a:t>
            </a:r>
            <a:r>
              <a:rPr lang="es-MX" dirty="0"/>
              <a:t>hasta que el polinomio resultante sea cero o contenga la letra respecto a la que se hizo el procedimiento del primer paso, </a:t>
            </a:r>
            <a:r>
              <a:rPr lang="es-MX" b="1" dirty="0">
                <a:solidFill>
                  <a:srgbClr val="FF0000"/>
                </a:solidFill>
              </a:rPr>
              <a:t>con un exponente menor que el que posee dicha letra en el divisor</a:t>
            </a:r>
            <a:r>
              <a:rPr lang="es-MX" dirty="0"/>
              <a:t>. </a:t>
            </a:r>
            <a:endParaRPr lang="es-MX" dirty="0" smtClean="0"/>
          </a:p>
          <a:p>
            <a:r>
              <a:rPr lang="es-MX" dirty="0" smtClean="0"/>
              <a:t>5</a:t>
            </a:r>
            <a:r>
              <a:rPr lang="es-MX" dirty="0"/>
              <a:t>. Se comprueba que el resultado sea correcto</a:t>
            </a:r>
            <a:r>
              <a:rPr lang="es-MX" b="1" dirty="0">
                <a:solidFill>
                  <a:srgbClr val="FF0000"/>
                </a:solidFill>
              </a:rPr>
              <a:t>, multiplicando el cociente por el divisor y al producto obtenido se le suma el residuo de la división</a:t>
            </a:r>
            <a:r>
              <a:rPr lang="es-MX" dirty="0"/>
              <a:t>. El </a:t>
            </a:r>
            <a:r>
              <a:rPr lang="es-MX" dirty="0" smtClean="0"/>
              <a:t>resultado </a:t>
            </a:r>
            <a:r>
              <a:rPr lang="es-MX" dirty="0"/>
              <a:t>debe coincidir con el polinomio dividendo.</a:t>
            </a:r>
          </a:p>
        </p:txBody>
      </p:sp>
    </p:spTree>
    <p:extLst>
      <p:ext uri="{BB962C8B-B14F-4D97-AF65-F5344CB8AC3E}">
        <p14:creationId xmlns:p14="http://schemas.microsoft.com/office/powerpoint/2010/main" val="417814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de División de Polinomios</a:t>
            </a:r>
            <a:endParaRPr lang="es-MX" dirty="0"/>
          </a:p>
        </p:txBody>
      </p:sp>
      <p:pic>
        <p:nvPicPr>
          <p:cNvPr id="4" name="Imagen 3"/>
          <p:cNvPicPr>
            <a:picLocks noChangeAspect="1"/>
          </p:cNvPicPr>
          <p:nvPr/>
        </p:nvPicPr>
        <p:blipFill>
          <a:blip r:embed="rId2"/>
          <a:stretch>
            <a:fillRect/>
          </a:stretch>
        </p:blipFill>
        <p:spPr>
          <a:xfrm>
            <a:off x="1429042" y="1690688"/>
            <a:ext cx="8981049" cy="4642745"/>
          </a:xfrm>
          <a:prstGeom prst="rect">
            <a:avLst/>
          </a:prstGeom>
        </p:spPr>
      </p:pic>
    </p:spTree>
    <p:extLst>
      <p:ext uri="{BB962C8B-B14F-4D97-AF65-F5344CB8AC3E}">
        <p14:creationId xmlns:p14="http://schemas.microsoft.com/office/powerpoint/2010/main" val="2687005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1.2 Ley de los Exponentes y Radicales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04215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1.1 Suma, Resta, Multiplicación y División de Monomios y Polinomios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3022181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Ley de los Exponentes</a:t>
            </a:r>
            <a:endParaRPr lang="es-MX" dirty="0"/>
          </a:p>
        </p:txBody>
      </p:sp>
      <p:sp>
        <p:nvSpPr>
          <p:cNvPr id="3" name="Marcador de contenido 2"/>
          <p:cNvSpPr>
            <a:spLocks noGrp="1"/>
          </p:cNvSpPr>
          <p:nvPr>
            <p:ph idx="1"/>
          </p:nvPr>
        </p:nvSpPr>
        <p:spPr/>
        <p:txBody>
          <a:bodyPr>
            <a:normAutofit/>
          </a:bodyPr>
          <a:lstStyle/>
          <a:p>
            <a:pPr algn="just"/>
            <a:r>
              <a:rPr lang="es-MX" sz="3200" dirty="0"/>
              <a:t>La </a:t>
            </a:r>
            <a:r>
              <a:rPr lang="es-MX" sz="3200" b="1" dirty="0"/>
              <a:t>ley de los exponentes</a:t>
            </a:r>
            <a:r>
              <a:rPr lang="es-MX" sz="3200" dirty="0"/>
              <a:t> incluye un conjunto de reglas que facilitan la simplificación y manipulación de expresiones algebraicas que contienen potencias. Estas leyes se aplican a términos con exponentes y permiten realizar operaciones como multiplicación, división, potencia de una potencia, entre otras.</a:t>
            </a:r>
          </a:p>
        </p:txBody>
      </p:sp>
    </p:spTree>
    <p:extLst>
      <p:ext uri="{BB962C8B-B14F-4D97-AF65-F5344CB8AC3E}">
        <p14:creationId xmlns:p14="http://schemas.microsoft.com/office/powerpoint/2010/main" val="2004945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Producto de Potencias con la misma base</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Cuando se multiplican dos términos con la misma base, se suman los exponentes</a:t>
                </a:r>
                <a:r>
                  <a:rPr lang="es-MX" dirty="0" smtClean="0"/>
                  <a:t>.</a:t>
                </a:r>
              </a:p>
              <a:p>
                <a:pPr algn="just"/>
                <a:endParaRPr lang="es-MX" dirty="0" smtClean="0"/>
              </a:p>
              <a:p>
                <a:pPr marL="0" indent="0">
                  <a:buNone/>
                </a:pPr>
                <a14:m>
                  <m:oMathPara xmlns:m="http://schemas.openxmlformats.org/officeDocument/2006/math">
                    <m:oMathParaPr>
                      <m:jc m:val="centerGroup"/>
                    </m:oMathParaPr>
                    <m:oMath xmlns:m="http://schemas.openxmlformats.org/officeDocument/2006/math">
                      <m:d>
                        <m:dPr>
                          <m:ctrlPr>
                            <a:rPr lang="es-MX" b="0" i="1" smtClean="0">
                              <a:latin typeface="Cambria Math" panose="02040503050406030204" pitchFamily="18" charset="0"/>
                            </a:rPr>
                          </m:ctrlPr>
                        </m:dPr>
                        <m:e>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𝑚</m:t>
                              </m:r>
                            </m:sup>
                          </m:sSup>
                        </m:e>
                      </m:d>
                      <m:d>
                        <m:dPr>
                          <m:ctrlPr>
                            <a:rPr lang="es-MX" b="0" i="1" smtClean="0">
                              <a:latin typeface="Cambria Math" panose="02040503050406030204" pitchFamily="18" charset="0"/>
                            </a:rPr>
                          </m:ctrlPr>
                        </m:dPr>
                        <m:e>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𝑛</m:t>
                              </m:r>
                            </m:sup>
                          </m:sSup>
                        </m:e>
                      </m:d>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𝑚</m:t>
                          </m:r>
                          <m:r>
                            <a:rPr lang="es-MX" b="0" i="1" smtClean="0">
                              <a:latin typeface="Cambria Math" panose="02040503050406030204" pitchFamily="18" charset="0"/>
                            </a:rPr>
                            <m:t>+</m:t>
                          </m:r>
                          <m:r>
                            <a:rPr lang="es-MX" b="0" i="1" smtClean="0">
                              <a:latin typeface="Cambria Math" panose="02040503050406030204" pitchFamily="18" charset="0"/>
                            </a:rPr>
                            <m:t>𝑛</m:t>
                          </m:r>
                        </m:sup>
                      </m:sSup>
                    </m:oMath>
                  </m:oMathPara>
                </a14:m>
                <a:endParaRPr lang="es-MX" dirty="0" smtClean="0"/>
              </a:p>
              <a:p>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3108229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Cociente de potencias con la misma base</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Cuando se dividen dos términos con la misma base, se restan los exponentes</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𝑚</m:t>
                              </m:r>
                            </m:sup>
                          </m:sSup>
                        </m:num>
                        <m:den>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𝑛</m:t>
                              </m:r>
                            </m:sup>
                          </m:sSup>
                        </m:den>
                      </m:f>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𝑚</m:t>
                          </m:r>
                          <m:r>
                            <a:rPr lang="es-MX" b="0" i="1" smtClean="0">
                              <a:latin typeface="Cambria Math" panose="02040503050406030204" pitchFamily="18" charset="0"/>
                            </a:rPr>
                            <m:t>−</m:t>
                          </m:r>
                          <m:r>
                            <a:rPr lang="es-MX" b="0" i="1" smtClean="0">
                              <a:latin typeface="Cambria Math" panose="02040503050406030204" pitchFamily="18" charset="0"/>
                            </a:rPr>
                            <m:t>𝑛</m:t>
                          </m:r>
                        </m:sup>
                      </m:sSup>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1397288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Potencia de una Potencia</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Cuanto se eleva una potencia a otro exponente, se multiplican los exponentes</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p>
                        <m:sSupPr>
                          <m:ctrlPr>
                            <a:rPr lang="es-MX" i="1">
                              <a:latin typeface="Cambria Math" panose="02040503050406030204" pitchFamily="18" charset="0"/>
                            </a:rPr>
                          </m:ctrlPr>
                        </m:sSupPr>
                        <m:e>
                          <m:r>
                            <a:rPr lang="es-MX" i="1">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𝑎</m:t>
                              </m:r>
                            </m:e>
                            <m:sup>
                              <m:r>
                                <a:rPr lang="es-MX" i="1">
                                  <a:latin typeface="Cambria Math" panose="02040503050406030204" pitchFamily="18" charset="0"/>
                                </a:rPr>
                                <m:t>𝑚</m:t>
                              </m:r>
                            </m:sup>
                          </m:sSup>
                          <m:r>
                            <a:rPr lang="es-MX" i="1">
                              <a:latin typeface="Cambria Math" panose="02040503050406030204" pitchFamily="18" charset="0"/>
                            </a:rPr>
                            <m:t>)</m:t>
                          </m:r>
                        </m:e>
                        <m:sup>
                          <m:r>
                            <a:rPr lang="es-MX" i="1">
                              <a:latin typeface="Cambria Math" panose="02040503050406030204" pitchFamily="18" charset="0"/>
                            </a:rPr>
                            <m:t>𝑛</m:t>
                          </m:r>
                        </m:sup>
                      </m:sSup>
                      <m:r>
                        <a:rPr lang="es-MX" i="1">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𝑎</m:t>
                          </m:r>
                        </m:e>
                        <m:sup>
                          <m:r>
                            <a:rPr lang="es-MX" i="1">
                              <a:latin typeface="Cambria Math" panose="02040503050406030204" pitchFamily="18" charset="0"/>
                            </a:rPr>
                            <m:t>𝑚</m:t>
                          </m:r>
                          <m:r>
                            <a:rPr lang="es-MX" i="1">
                              <a:latin typeface="Cambria Math" panose="02040503050406030204" pitchFamily="18" charset="0"/>
                            </a:rPr>
                            <m:t>∗</m:t>
                          </m:r>
                          <m:r>
                            <a:rPr lang="es-MX" i="1">
                              <a:latin typeface="Cambria Math" panose="02040503050406030204" pitchFamily="18" charset="0"/>
                            </a:rPr>
                            <m:t>𝑛</m:t>
                          </m:r>
                        </m:sup>
                      </m:sSup>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2522449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Producto de Potencias con diferente base pero con mismo exponente</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Cuando se multiplican bases diferentes con el mismo exponente, se multiplican las bases y el exponente se mantiene igual</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𝑚</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𝑚</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m:t>
                          </m:r>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r>
                            <a:rPr lang="es-MX" b="0" i="1" smtClean="0">
                              <a:latin typeface="Cambria Math" panose="02040503050406030204" pitchFamily="18" charset="0"/>
                            </a:rPr>
                            <m:t>)</m:t>
                          </m:r>
                        </m:e>
                        <m:sup>
                          <m:r>
                            <a:rPr lang="es-MX" b="0" i="1" smtClean="0">
                              <a:latin typeface="Cambria Math" panose="02040503050406030204" pitchFamily="18" charset="0"/>
                            </a:rPr>
                            <m:t>𝑚</m:t>
                          </m:r>
                        </m:sup>
                      </m:sSup>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2702469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Cociente de Potencias con diferente base pero con mismo exponente</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Cuando se dividen bases diferentes con el mismo exponente, se dividen las bases y el exponente se mantiene igual</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𝑚</m:t>
                              </m:r>
                            </m:sup>
                          </m:sSup>
                        </m:num>
                        <m:den>
                          <m:sSup>
                            <m:sSupPr>
                              <m:ctrlPr>
                                <a:rPr lang="es-MX"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𝑚</m:t>
                              </m:r>
                            </m:sup>
                          </m:sSup>
                        </m:den>
                      </m:f>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f>
                            <m:fPr>
                              <m:ctrlPr>
                                <a:rPr lang="es-MX" b="0" i="1" smtClean="0">
                                  <a:latin typeface="Cambria Math" panose="02040503050406030204" pitchFamily="18" charset="0"/>
                                </a:rPr>
                              </m:ctrlPr>
                            </m:fPr>
                            <m:num>
                              <m:r>
                                <a:rPr lang="es-MX" b="0" i="1" smtClean="0">
                                  <a:latin typeface="Cambria Math" panose="02040503050406030204" pitchFamily="18" charset="0"/>
                                </a:rPr>
                                <m:t>𝑎</m:t>
                              </m:r>
                            </m:num>
                            <m:den>
                              <m:r>
                                <a:rPr lang="es-MX" b="0" i="1" smtClean="0">
                                  <a:latin typeface="Cambria Math" panose="02040503050406030204" pitchFamily="18" charset="0"/>
                                </a:rPr>
                                <m:t>𝑏</m:t>
                              </m:r>
                            </m:den>
                          </m:f>
                          <m:r>
                            <a:rPr lang="es-MX" b="0" i="1" smtClean="0">
                              <a:latin typeface="Cambria Math" panose="02040503050406030204" pitchFamily="18" charset="0"/>
                            </a:rPr>
                            <m:t>)</m:t>
                          </m:r>
                        </m:e>
                        <m:sup>
                          <m:r>
                            <a:rPr lang="es-MX" b="0" i="1" smtClean="0">
                              <a:latin typeface="Cambria Math" panose="02040503050406030204" pitchFamily="18" charset="0"/>
                            </a:rPr>
                            <m:t>𝑚</m:t>
                          </m:r>
                        </m:sup>
                      </m:sSup>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3934024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Exponente Cero</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Cualquier número o variable elevada al exponente 0 es igual a 1 (si la base es diferente de 0</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0</m:t>
                          </m:r>
                        </m:sup>
                      </m:sSup>
                      <m:r>
                        <a:rPr lang="es-MX" b="0" i="1" smtClean="0">
                          <a:latin typeface="Cambria Math" panose="02040503050406030204" pitchFamily="18" charset="0"/>
                        </a:rPr>
                        <m:t>=1</m:t>
                      </m:r>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232"/>
                </a:stretch>
              </a:blipFill>
            </p:spPr>
            <p:txBody>
              <a:bodyPr/>
              <a:lstStyle/>
              <a:p>
                <a:r>
                  <a:rPr lang="es-MX">
                    <a:noFill/>
                  </a:rPr>
                  <a:t> </a:t>
                </a:r>
              </a:p>
            </p:txBody>
          </p:sp>
        </mc:Fallback>
      </mc:AlternateContent>
    </p:spTree>
    <p:extLst>
      <p:ext uri="{BB962C8B-B14F-4D97-AF65-F5344CB8AC3E}">
        <p14:creationId xmlns:p14="http://schemas.microsoft.com/office/powerpoint/2010/main" val="3190466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Exponente Negativo	</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Un exponente negativo indica el inverso de la base elevada al exponente positivo</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m:t>
                          </m:r>
                          <m:r>
                            <a:rPr lang="es-MX" b="0" i="1" smtClean="0">
                              <a:latin typeface="Cambria Math" panose="02040503050406030204" pitchFamily="18" charset="0"/>
                            </a:rPr>
                            <m:t>𝑛</m:t>
                          </m:r>
                        </m:sup>
                      </m:sSup>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1</m:t>
                          </m:r>
                        </m:num>
                        <m:den>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𝑛</m:t>
                              </m:r>
                            </m:sup>
                          </m:sSup>
                        </m:den>
                      </m:f>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2828686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Potencia Fraccionaria</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r>
                  <a:rPr lang="es-MX" dirty="0" smtClean="0"/>
                  <a:t>Un exponente fraccionario representa una raíz. Si el exponente es </a:t>
                </a:r>
                <a14:m>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1</m:t>
                        </m:r>
                      </m:num>
                      <m:den>
                        <m:r>
                          <a:rPr lang="es-MX" b="0" i="1" smtClean="0">
                            <a:latin typeface="Cambria Math" panose="02040503050406030204" pitchFamily="18" charset="0"/>
                          </a:rPr>
                          <m:t>𝑛</m:t>
                        </m:r>
                      </m:den>
                    </m:f>
                  </m:oMath>
                </a14:m>
                <a:r>
                  <a:rPr lang="es-MX" dirty="0" smtClean="0"/>
                  <a:t>​</a:t>
                </a:r>
                <a:r>
                  <a:rPr lang="es-MX" dirty="0"/>
                  <a:t>, representa la raíz n-</a:t>
                </a:r>
                <a:r>
                  <a:rPr lang="es-MX" dirty="0" err="1"/>
                  <a:t>ésima</a:t>
                </a:r>
                <a:r>
                  <a:rPr lang="es-MX" dirty="0"/>
                  <a:t> de la base</a:t>
                </a:r>
                <a:r>
                  <a:rPr lang="es-MX" dirty="0" smtClean="0"/>
                  <a:t>.</a:t>
                </a:r>
              </a:p>
              <a:p>
                <a:endParaRPr lang="es-MX" dirty="0" smtClean="0"/>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m:t>
                          </m:r>
                        </m:e>
                        <m:sup>
                          <m:f>
                            <m:fPr>
                              <m:ctrlPr>
                                <a:rPr lang="es-MX" i="1" smtClean="0">
                                  <a:latin typeface="Cambria Math" panose="02040503050406030204" pitchFamily="18" charset="0"/>
                                </a:rPr>
                              </m:ctrlPr>
                            </m:fPr>
                            <m:num>
                              <m:r>
                                <a:rPr lang="es-MX" b="0" i="1" smtClean="0">
                                  <a:latin typeface="Cambria Math" panose="02040503050406030204" pitchFamily="18" charset="0"/>
                                </a:rPr>
                                <m:t>1</m:t>
                              </m:r>
                            </m:num>
                            <m:den>
                              <m:r>
                                <a:rPr lang="es-MX" b="0" i="1" smtClean="0">
                                  <a:latin typeface="Cambria Math" panose="02040503050406030204" pitchFamily="18" charset="0"/>
                                </a:rPr>
                                <m:t>𝑛</m:t>
                              </m:r>
                            </m:den>
                          </m:f>
                        </m:sup>
                      </m:sSup>
                      <m:r>
                        <a:rPr lang="es-MX" b="0" i="1" smtClean="0">
                          <a:latin typeface="Cambria Math" panose="02040503050406030204" pitchFamily="18" charset="0"/>
                        </a:rPr>
                        <m:t>=</m:t>
                      </m:r>
                      <m:rad>
                        <m:radPr>
                          <m:ctrlPr>
                            <a:rPr lang="es-MX" b="0" i="1" smtClean="0">
                              <a:latin typeface="Cambria Math" panose="02040503050406030204" pitchFamily="18" charset="0"/>
                            </a:rPr>
                          </m:ctrlPr>
                        </m:radPr>
                        <m:deg>
                          <m:r>
                            <m:rPr>
                              <m:brk m:alnAt="7"/>
                            </m:rPr>
                            <a:rPr lang="es-MX" b="0" i="1" smtClean="0">
                              <a:latin typeface="Cambria Math" panose="02040503050406030204" pitchFamily="18" charset="0"/>
                            </a:rPr>
                            <m:t>𝑛</m:t>
                          </m:r>
                        </m:deg>
                        <m:e>
                          <m:r>
                            <a:rPr lang="es-MX" b="0" i="1" smtClean="0">
                              <a:latin typeface="Cambria Math" panose="02040503050406030204" pitchFamily="18" charset="0"/>
                            </a:rPr>
                            <m:t>𝑎</m:t>
                          </m:r>
                        </m:e>
                      </m:rad>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80"/>
                </a:stretch>
              </a:blipFill>
            </p:spPr>
            <p:txBody>
              <a:bodyPr/>
              <a:lstStyle/>
              <a:p>
                <a:r>
                  <a:rPr lang="es-MX">
                    <a:noFill/>
                  </a:rPr>
                  <a:t> </a:t>
                </a:r>
              </a:p>
            </p:txBody>
          </p:sp>
        </mc:Fallback>
      </mc:AlternateContent>
    </p:spTree>
    <p:extLst>
      <p:ext uri="{BB962C8B-B14F-4D97-AF65-F5344CB8AC3E}">
        <p14:creationId xmlns:p14="http://schemas.microsoft.com/office/powerpoint/2010/main" val="3748527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Ley de los Radicales</a:t>
            </a:r>
            <a:endParaRPr lang="es-MX" dirty="0"/>
          </a:p>
        </p:txBody>
      </p:sp>
      <p:sp>
        <p:nvSpPr>
          <p:cNvPr id="3" name="Marcador de contenido 2"/>
          <p:cNvSpPr>
            <a:spLocks noGrp="1"/>
          </p:cNvSpPr>
          <p:nvPr>
            <p:ph idx="1"/>
          </p:nvPr>
        </p:nvSpPr>
        <p:spPr/>
        <p:txBody>
          <a:bodyPr/>
          <a:lstStyle/>
          <a:p>
            <a:pPr algn="just"/>
            <a:r>
              <a:rPr lang="es-MX" dirty="0"/>
              <a:t>Un </a:t>
            </a:r>
            <a:r>
              <a:rPr lang="es-MX" b="1" dirty="0"/>
              <a:t>radical</a:t>
            </a:r>
            <a:r>
              <a:rPr lang="es-MX" dirty="0"/>
              <a:t> es una expresión matemática que incluye una </a:t>
            </a:r>
            <a:r>
              <a:rPr lang="es-MX" b="1" dirty="0"/>
              <a:t>raíz</a:t>
            </a:r>
            <a:r>
              <a:rPr lang="es-MX" dirty="0"/>
              <a:t>. La más común es la raíz cuadrada, pero también existen otras como la raíz cúbica, cuarta, etc. El símbolo radical es √ y el número dentro de la raíz se llama "radicando".</a:t>
            </a:r>
          </a:p>
        </p:txBody>
      </p:sp>
    </p:spTree>
    <p:extLst>
      <p:ext uri="{BB962C8B-B14F-4D97-AF65-F5344CB8AC3E}">
        <p14:creationId xmlns:p14="http://schemas.microsoft.com/office/powerpoint/2010/main" val="4022291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Cantidades Algebraicas</a:t>
            </a:r>
            <a:endParaRPr lang="es-MX" dirty="0"/>
          </a:p>
        </p:txBody>
      </p:sp>
      <p:sp>
        <p:nvSpPr>
          <p:cNvPr id="3" name="2 Marcador de contenido"/>
          <p:cNvSpPr>
            <a:spLocks noGrp="1"/>
          </p:cNvSpPr>
          <p:nvPr>
            <p:ph idx="1"/>
          </p:nvPr>
        </p:nvSpPr>
        <p:spPr/>
        <p:txBody>
          <a:bodyPr>
            <a:noAutofit/>
          </a:bodyPr>
          <a:lstStyle/>
          <a:p>
            <a:pPr algn="just"/>
            <a:r>
              <a:rPr lang="es-MX" sz="2800" dirty="0" smtClean="0"/>
              <a:t>Son </a:t>
            </a:r>
            <a:r>
              <a:rPr lang="es-MX" sz="2800" dirty="0"/>
              <a:t>las que expresan el valor absoluto de </a:t>
            </a:r>
            <a:r>
              <a:rPr lang="es-MX" sz="2800" dirty="0" smtClean="0"/>
              <a:t>las cantidades </a:t>
            </a:r>
            <a:r>
              <a:rPr lang="es-MX" sz="2800" dirty="0"/>
              <a:t>y además su sentido o valor relativo por medio del </a:t>
            </a:r>
            <a:r>
              <a:rPr lang="es-MX" sz="2800" dirty="0" smtClean="0"/>
              <a:t>signo.</a:t>
            </a:r>
          </a:p>
          <a:p>
            <a:pPr algn="just"/>
            <a:endParaRPr lang="es-MX" sz="2800" dirty="0"/>
          </a:p>
          <a:p>
            <a:pPr algn="just"/>
            <a:r>
              <a:rPr lang="es-MX" sz="2800" dirty="0"/>
              <a:t>Así, escribiendo que una persona tiene +$5 expresamos el valor </a:t>
            </a:r>
            <a:r>
              <a:rPr lang="es-MX" sz="2800" dirty="0" smtClean="0"/>
              <a:t>absoluto $5 </a:t>
            </a:r>
            <a:r>
              <a:rPr lang="es-MX" sz="2800" dirty="0"/>
              <a:t>y el sentido o valor relativo (haber) expresado por el signo + </a:t>
            </a:r>
            <a:r>
              <a:rPr lang="es-MX" sz="2800" dirty="0" smtClean="0"/>
              <a:t>; escribiendo </a:t>
            </a:r>
            <a:r>
              <a:rPr lang="es-MX" sz="2800" dirty="0"/>
              <a:t>-$8 expresamos el valor absoluto $8 y el sentido o valor </a:t>
            </a:r>
            <a:r>
              <a:rPr lang="es-MX" sz="2800" dirty="0" smtClean="0"/>
              <a:t>relativo (deuda</a:t>
            </a:r>
            <a:r>
              <a:rPr lang="es-MX" sz="2800" dirty="0"/>
              <a:t>) expresado por el signo </a:t>
            </a:r>
            <a:r>
              <a:rPr lang="es-MX" sz="2800" dirty="0" smtClean="0"/>
              <a:t>-.</a:t>
            </a:r>
            <a:endParaRPr lang="es-MX" sz="2800" dirty="0"/>
          </a:p>
        </p:txBody>
      </p:sp>
    </p:spTree>
    <p:extLst>
      <p:ext uri="{BB962C8B-B14F-4D97-AF65-F5344CB8AC3E}">
        <p14:creationId xmlns:p14="http://schemas.microsoft.com/office/powerpoint/2010/main" val="4158338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Radicales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964809" y="2711890"/>
                <a:ext cx="10515600" cy="2577563"/>
              </a:xfrm>
            </p:spPr>
            <p:txBody>
              <a:bodyPr/>
              <a:lstStyle/>
              <a:p>
                <a:pPr marL="514350" indent="-514350">
                  <a:buFont typeface="+mj-lt"/>
                  <a:buAutoNum type="arabicPeriod"/>
                </a:pPr>
                <a:r>
                  <a:rPr lang="es-MX" dirty="0" smtClean="0"/>
                  <a:t>Raíz Cuadrada (</a:t>
                </a:r>
                <a14:m>
                  <m:oMath xmlns:m="http://schemas.openxmlformats.org/officeDocument/2006/math">
                    <m:rad>
                      <m:radPr>
                        <m:degHide m:val="on"/>
                        <m:ctrlPr>
                          <a:rPr lang="es-MX" i="1" smtClean="0">
                            <a:latin typeface="Cambria Math" panose="02040503050406030204" pitchFamily="18" charset="0"/>
                          </a:rPr>
                        </m:ctrlPr>
                      </m:radPr>
                      <m:deg/>
                      <m:e/>
                    </m:rad>
                  </m:oMath>
                </a14:m>
                <a:r>
                  <a:rPr lang="es-MX" dirty="0" smtClean="0"/>
                  <a:t>): La más común, indica un exponente fraccionario de ½.</a:t>
                </a:r>
              </a:p>
              <a:p>
                <a:pPr marL="514350" indent="-514350">
                  <a:buFont typeface="+mj-lt"/>
                  <a:buAutoNum type="arabicPeriod"/>
                </a:pPr>
                <a:r>
                  <a:rPr lang="es-MX" dirty="0" smtClean="0"/>
                  <a:t>Raíz Cúbica (</a:t>
                </a:r>
                <a14:m>
                  <m:oMath xmlns:m="http://schemas.openxmlformats.org/officeDocument/2006/math">
                    <m:rad>
                      <m:radPr>
                        <m:ctrlPr>
                          <a:rPr lang="es-MX" i="1" smtClean="0">
                            <a:latin typeface="Cambria Math" panose="02040503050406030204" pitchFamily="18" charset="0"/>
                          </a:rPr>
                        </m:ctrlPr>
                      </m:radPr>
                      <m:deg>
                        <m:r>
                          <m:rPr>
                            <m:brk m:alnAt="7"/>
                          </m:rPr>
                          <a:rPr lang="es-MX" b="0" i="1" smtClean="0">
                            <a:latin typeface="Cambria Math" panose="02040503050406030204" pitchFamily="18" charset="0"/>
                          </a:rPr>
                          <m:t>3</m:t>
                        </m:r>
                      </m:deg>
                      <m:e/>
                    </m:rad>
                  </m:oMath>
                </a14:m>
                <a:r>
                  <a:rPr lang="es-MX" dirty="0" smtClean="0"/>
                  <a:t>): Se representa con exponente fraccionario de 1/3.</a:t>
                </a:r>
              </a:p>
              <a:p>
                <a:pPr marL="514350" indent="-514350">
                  <a:buFont typeface="+mj-lt"/>
                  <a:buAutoNum type="arabicPeriod"/>
                </a:pPr>
                <a:r>
                  <a:rPr lang="es-MX" dirty="0" smtClean="0"/>
                  <a:t>Raíces Superiores (</a:t>
                </a:r>
                <a14:m>
                  <m:oMath xmlns:m="http://schemas.openxmlformats.org/officeDocument/2006/math">
                    <m:rad>
                      <m:radPr>
                        <m:ctrlPr>
                          <a:rPr lang="es-MX" i="1" smtClean="0">
                            <a:latin typeface="Cambria Math" panose="02040503050406030204" pitchFamily="18" charset="0"/>
                          </a:rPr>
                        </m:ctrlPr>
                      </m:radPr>
                      <m:deg>
                        <m:r>
                          <m:rPr>
                            <m:brk m:alnAt="7"/>
                          </m:rPr>
                          <a:rPr lang="es-MX" b="0" i="1" smtClean="0">
                            <a:latin typeface="Cambria Math" panose="02040503050406030204" pitchFamily="18" charset="0"/>
                          </a:rPr>
                          <m:t>4</m:t>
                        </m:r>
                      </m:deg>
                      <m:e/>
                    </m:rad>
                  </m:oMath>
                </a14:m>
                <a:r>
                  <a:rPr lang="es-MX" dirty="0" smtClean="0"/>
                  <a:t>, </a:t>
                </a:r>
                <a14:m>
                  <m:oMath xmlns:m="http://schemas.openxmlformats.org/officeDocument/2006/math">
                    <m:rad>
                      <m:radPr>
                        <m:ctrlPr>
                          <a:rPr lang="es-MX" i="1" smtClean="0">
                            <a:latin typeface="Cambria Math" panose="02040503050406030204" pitchFamily="18" charset="0"/>
                          </a:rPr>
                        </m:ctrlPr>
                      </m:radPr>
                      <m:deg>
                        <m:r>
                          <m:rPr>
                            <m:brk m:alnAt="7"/>
                          </m:rPr>
                          <a:rPr lang="es-MX" b="0" i="1" smtClean="0">
                            <a:latin typeface="Cambria Math" panose="02040503050406030204" pitchFamily="18" charset="0"/>
                          </a:rPr>
                          <m:t>5</m:t>
                        </m:r>
                      </m:deg>
                      <m:e/>
                    </m:rad>
                  </m:oMath>
                </a14:m>
                <a:r>
                  <a:rPr lang="es-MX" dirty="0" smtClean="0"/>
                  <a:t>, </a:t>
                </a:r>
                <a:r>
                  <a:rPr lang="es-MX" dirty="0" err="1" smtClean="0"/>
                  <a:t>etc</a:t>
                </a:r>
                <a:r>
                  <a:rPr lang="es-MX" dirty="0" smtClean="0"/>
                  <a:t>): Pueden tener cualquier índice.</a:t>
                </a: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964809" y="2711890"/>
                <a:ext cx="10515600" cy="2577563"/>
              </a:xfrm>
              <a:blipFill>
                <a:blip r:embed="rId2"/>
                <a:stretch>
                  <a:fillRect l="-1217" t="-2128" r="-1043"/>
                </a:stretch>
              </a:blipFill>
            </p:spPr>
            <p:txBody>
              <a:bodyPr/>
              <a:lstStyle/>
              <a:p>
                <a:r>
                  <a:rPr lang="es-MX">
                    <a:noFill/>
                  </a:rPr>
                  <a:t> </a:t>
                </a:r>
              </a:p>
            </p:txBody>
          </p:sp>
        </mc:Fallback>
      </mc:AlternateContent>
    </p:spTree>
    <p:extLst>
      <p:ext uri="{BB962C8B-B14F-4D97-AF65-F5344CB8AC3E}">
        <p14:creationId xmlns:p14="http://schemas.microsoft.com/office/powerpoint/2010/main" val="2540237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Propiedades de los Radicales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Producto de Radicales:</a:t>
                </a:r>
              </a:p>
              <a:p>
                <a:pPr marL="0" indent="0">
                  <a:buNone/>
                </a:pPr>
                <a14:m>
                  <m:oMathPara xmlns:m="http://schemas.openxmlformats.org/officeDocument/2006/math">
                    <m:oMathParaPr>
                      <m:jc m:val="centerGroup"/>
                    </m:oMathParaPr>
                    <m:oMath xmlns:m="http://schemas.openxmlformats.org/officeDocument/2006/math">
                      <m:d>
                        <m:dPr>
                          <m:ctrlPr>
                            <a:rPr lang="es-MX" b="0" i="1" smtClean="0">
                              <a:latin typeface="Cambria Math" panose="02040503050406030204" pitchFamily="18" charset="0"/>
                            </a:rPr>
                          </m:ctrlPr>
                        </m:dPr>
                        <m:e>
                          <m:rad>
                            <m:radPr>
                              <m:degHide m:val="on"/>
                              <m:ctrlPr>
                                <a:rPr lang="es-MX" b="0" i="1" smtClean="0">
                                  <a:latin typeface="Cambria Math" panose="02040503050406030204" pitchFamily="18" charset="0"/>
                                </a:rPr>
                              </m:ctrlPr>
                            </m:radPr>
                            <m:deg/>
                            <m:e>
                              <m:r>
                                <a:rPr lang="es-MX" b="0" i="1" smtClean="0">
                                  <a:latin typeface="Cambria Math" panose="02040503050406030204" pitchFamily="18" charset="0"/>
                                </a:rPr>
                                <m:t>𝑎</m:t>
                              </m:r>
                            </m:e>
                          </m:rad>
                        </m:e>
                      </m:d>
                      <m:d>
                        <m:dPr>
                          <m:ctrlPr>
                            <a:rPr lang="es-MX" b="0" i="1" smtClean="0">
                              <a:latin typeface="Cambria Math" panose="02040503050406030204" pitchFamily="18" charset="0"/>
                            </a:rPr>
                          </m:ctrlPr>
                        </m:dPr>
                        <m:e>
                          <m:rad>
                            <m:radPr>
                              <m:degHide m:val="on"/>
                              <m:ctrlPr>
                                <a:rPr lang="es-MX" b="0" i="1" smtClean="0">
                                  <a:latin typeface="Cambria Math" panose="02040503050406030204" pitchFamily="18" charset="0"/>
                                </a:rPr>
                              </m:ctrlPr>
                            </m:radPr>
                            <m:deg/>
                            <m:e>
                              <m:r>
                                <a:rPr lang="es-MX" b="0" i="1" smtClean="0">
                                  <a:latin typeface="Cambria Math" panose="02040503050406030204" pitchFamily="18" charset="0"/>
                                </a:rPr>
                                <m:t>𝑏</m:t>
                              </m:r>
                            </m:e>
                          </m:rad>
                        </m:e>
                      </m:d>
                      <m:r>
                        <a:rPr lang="es-MX" b="0" i="1" smtClean="0">
                          <a:latin typeface="Cambria Math" panose="02040503050406030204" pitchFamily="18" charset="0"/>
                        </a:rPr>
                        <m:t>=</m:t>
                      </m:r>
                      <m:rad>
                        <m:radPr>
                          <m:ctrlPr>
                            <a:rPr lang="es-MX" b="0" i="1" smtClean="0">
                              <a:latin typeface="Cambria Math" panose="02040503050406030204" pitchFamily="18" charset="0"/>
                            </a:rPr>
                          </m:ctrlPr>
                        </m:radPr>
                        <m:deg/>
                        <m:e>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e>
                      </m:rad>
                    </m:oMath>
                  </m:oMathPara>
                </a14:m>
                <a:endParaRPr lang="es-MX" dirty="0"/>
              </a:p>
              <a:p>
                <a:endParaRPr lang="es-MX" dirty="0" smtClean="0"/>
              </a:p>
              <a:p>
                <a:r>
                  <a:rPr lang="es-MX" dirty="0" smtClean="0"/>
                  <a:t>Cociente de Radicales:</a:t>
                </a:r>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ad>
                            <m:radPr>
                              <m:degHide m:val="on"/>
                              <m:ctrlPr>
                                <a:rPr lang="es-MX" i="1" smtClean="0">
                                  <a:latin typeface="Cambria Math" panose="02040503050406030204" pitchFamily="18" charset="0"/>
                                </a:rPr>
                              </m:ctrlPr>
                            </m:radPr>
                            <m:deg/>
                            <m:e>
                              <m:r>
                                <a:rPr lang="es-MX" b="0" i="1" smtClean="0">
                                  <a:latin typeface="Cambria Math" panose="02040503050406030204" pitchFamily="18" charset="0"/>
                                </a:rPr>
                                <m:t>𝑎</m:t>
                              </m:r>
                            </m:e>
                          </m:rad>
                        </m:num>
                        <m:den>
                          <m:rad>
                            <m:radPr>
                              <m:degHide m:val="on"/>
                              <m:ctrlPr>
                                <a:rPr lang="es-MX" i="1" smtClean="0">
                                  <a:latin typeface="Cambria Math" panose="02040503050406030204" pitchFamily="18" charset="0"/>
                                </a:rPr>
                              </m:ctrlPr>
                            </m:radPr>
                            <m:deg/>
                            <m:e>
                              <m:r>
                                <a:rPr lang="es-MX" b="0" i="1" smtClean="0">
                                  <a:latin typeface="Cambria Math" panose="02040503050406030204" pitchFamily="18" charset="0"/>
                                </a:rPr>
                                <m:t>𝑏</m:t>
                              </m:r>
                            </m:e>
                          </m:rad>
                        </m:den>
                      </m:f>
                      <m:r>
                        <a:rPr lang="es-MX" b="0" i="1" smtClean="0">
                          <a:latin typeface="Cambria Math" panose="02040503050406030204" pitchFamily="18" charset="0"/>
                        </a:rPr>
                        <m:t>=</m:t>
                      </m:r>
                      <m:rad>
                        <m:radPr>
                          <m:degHide m:val="on"/>
                          <m:ctrlPr>
                            <a:rPr lang="es-MX" b="0" i="1" smtClean="0">
                              <a:latin typeface="Cambria Math" panose="02040503050406030204" pitchFamily="18" charset="0"/>
                            </a:rPr>
                          </m:ctrlPr>
                        </m:radPr>
                        <m:deg/>
                        <m:e>
                          <m:f>
                            <m:fPr>
                              <m:ctrlPr>
                                <a:rPr lang="es-MX" b="0" i="1" smtClean="0">
                                  <a:latin typeface="Cambria Math" panose="02040503050406030204" pitchFamily="18" charset="0"/>
                                </a:rPr>
                              </m:ctrlPr>
                            </m:fPr>
                            <m:num>
                              <m:r>
                                <a:rPr lang="es-MX" b="0" i="1" smtClean="0">
                                  <a:latin typeface="Cambria Math" panose="02040503050406030204" pitchFamily="18" charset="0"/>
                                </a:rPr>
                                <m:t>𝑎</m:t>
                              </m:r>
                            </m:num>
                            <m:den>
                              <m:r>
                                <a:rPr lang="es-MX" b="0" i="1" smtClean="0">
                                  <a:latin typeface="Cambria Math" panose="02040503050406030204" pitchFamily="18" charset="0"/>
                                </a:rPr>
                                <m:t>𝑏</m:t>
                              </m:r>
                            </m:den>
                          </m:f>
                        </m:e>
                      </m:rad>
                    </m:oMath>
                  </m:oMathPara>
                </a14:m>
                <a:endParaRPr lang="es-MX" dirty="0" smtClean="0"/>
              </a:p>
              <a:p>
                <a:endParaRPr lang="es-MX" dirty="0" smtClean="0"/>
              </a:p>
              <a:p>
                <a:r>
                  <a:rPr lang="es-MX" dirty="0" smtClean="0"/>
                  <a:t>Potencia de un Radical:</a:t>
                </a:r>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m:t>
                          </m:r>
                          <m:rad>
                            <m:radPr>
                              <m:degHide m:val="on"/>
                              <m:ctrlPr>
                                <a:rPr lang="es-MX" b="0" i="1" smtClean="0">
                                  <a:latin typeface="Cambria Math" panose="02040503050406030204" pitchFamily="18" charset="0"/>
                                </a:rPr>
                              </m:ctrlPr>
                            </m:radPr>
                            <m:deg/>
                            <m:e>
                              <m:r>
                                <a:rPr lang="es-MX" b="0" i="1" smtClean="0">
                                  <a:latin typeface="Cambria Math" panose="02040503050406030204" pitchFamily="18" charset="0"/>
                                </a:rPr>
                                <m:t>𝑎</m:t>
                              </m:r>
                            </m:e>
                          </m:rad>
                          <m:r>
                            <a:rPr lang="es-MX" b="0" i="1" smtClean="0">
                              <a:latin typeface="Cambria Math" panose="02040503050406030204" pitchFamily="18" charset="0"/>
                            </a:rPr>
                            <m:t>)</m:t>
                          </m:r>
                        </m:e>
                        <m:sup>
                          <m:r>
                            <a:rPr lang="es-MX" b="0" i="1" smtClean="0">
                              <a:latin typeface="Cambria Math" panose="02040503050406030204" pitchFamily="18" charset="0"/>
                            </a:rPr>
                            <m:t>𝑛</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𝑛</m:t>
                          </m:r>
                          <m:r>
                            <a:rPr lang="es-MX" b="0" i="1" smtClean="0">
                              <a:latin typeface="Cambria Math" panose="02040503050406030204" pitchFamily="18" charset="0"/>
                            </a:rPr>
                            <m:t>/2</m:t>
                          </m:r>
                        </m:sup>
                      </m:sSup>
                    </m:oMath>
                  </m:oMathPara>
                </a14:m>
                <a:endParaRPr lang="es-MX" dirty="0" smtClean="0"/>
              </a:p>
              <a:p>
                <a:endParaRPr lang="es-MX" dirty="0"/>
              </a:p>
              <a:p>
                <a:endParaRPr lang="es-MX" dirty="0" smtClean="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b="-280"/>
                </a:stretch>
              </a:blipFill>
            </p:spPr>
            <p:txBody>
              <a:bodyPr/>
              <a:lstStyle/>
              <a:p>
                <a:r>
                  <a:rPr lang="es-MX">
                    <a:noFill/>
                  </a:rPr>
                  <a:t> </a:t>
                </a:r>
              </a:p>
            </p:txBody>
          </p:sp>
        </mc:Fallback>
      </mc:AlternateContent>
    </p:spTree>
    <p:extLst>
      <p:ext uri="{BB962C8B-B14F-4D97-AF65-F5344CB8AC3E}">
        <p14:creationId xmlns:p14="http://schemas.microsoft.com/office/powerpoint/2010/main" val="1197155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Suma y Resta de Radicales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Los radicales solo pueden sumarse o restarse si tienen el mismo índice y el mismo radicando, es decir:</a:t>
                </a:r>
              </a:p>
              <a:p>
                <a:endParaRPr lang="es-MX" dirty="0" smtClean="0"/>
              </a:p>
              <a:p>
                <a:pPr marL="0" indent="0">
                  <a:buNone/>
                </a:pPr>
                <a14:m>
                  <m:oMathPara xmlns:m="http://schemas.openxmlformats.org/officeDocument/2006/math">
                    <m:oMathParaPr>
                      <m:jc m:val="centerGroup"/>
                    </m:oMathParaPr>
                    <m:oMath xmlns:m="http://schemas.openxmlformats.org/officeDocument/2006/math">
                      <m:rad>
                        <m:radPr>
                          <m:degHide m:val="on"/>
                          <m:ctrlPr>
                            <a:rPr lang="es-MX" i="1" smtClean="0">
                              <a:latin typeface="Cambria Math" panose="02040503050406030204" pitchFamily="18" charset="0"/>
                            </a:rPr>
                          </m:ctrlPr>
                        </m:radPr>
                        <m:deg/>
                        <m:e>
                          <m:r>
                            <a:rPr lang="es-MX" b="0" i="1" smtClean="0">
                              <a:latin typeface="Cambria Math" panose="02040503050406030204" pitchFamily="18" charset="0"/>
                            </a:rPr>
                            <m:t>𝑎</m:t>
                          </m:r>
                        </m:e>
                      </m:rad>
                      <m:r>
                        <a:rPr lang="es-MX" b="0" i="1" smtClean="0">
                          <a:latin typeface="Cambria Math" panose="02040503050406030204" pitchFamily="18" charset="0"/>
                        </a:rPr>
                        <m:t>+</m:t>
                      </m:r>
                      <m:rad>
                        <m:radPr>
                          <m:degHide m:val="on"/>
                          <m:ctrlPr>
                            <a:rPr lang="es-MX" b="0" i="1" smtClean="0">
                              <a:latin typeface="Cambria Math" panose="02040503050406030204" pitchFamily="18" charset="0"/>
                            </a:rPr>
                          </m:ctrlPr>
                        </m:radPr>
                        <m:deg/>
                        <m:e>
                          <m:r>
                            <a:rPr lang="es-MX" b="0" i="1" smtClean="0">
                              <a:latin typeface="Cambria Math" panose="02040503050406030204" pitchFamily="18" charset="0"/>
                            </a:rPr>
                            <m:t>𝑎</m:t>
                          </m:r>
                        </m:e>
                      </m:rad>
                      <m:r>
                        <a:rPr lang="es-MX" b="0" i="1" smtClean="0">
                          <a:latin typeface="Cambria Math" panose="02040503050406030204" pitchFamily="18" charset="0"/>
                        </a:rPr>
                        <m:t>=2</m:t>
                      </m:r>
                      <m:rad>
                        <m:radPr>
                          <m:degHide m:val="on"/>
                          <m:ctrlPr>
                            <a:rPr lang="es-MX" b="0" i="1" smtClean="0">
                              <a:latin typeface="Cambria Math" panose="02040503050406030204" pitchFamily="18" charset="0"/>
                            </a:rPr>
                          </m:ctrlPr>
                        </m:radPr>
                        <m:deg/>
                        <m:e>
                          <m:r>
                            <a:rPr lang="es-MX" b="0" i="1" smtClean="0">
                              <a:latin typeface="Cambria Math" panose="02040503050406030204" pitchFamily="18" charset="0"/>
                            </a:rPr>
                            <m:t>𝑎</m:t>
                          </m:r>
                        </m:e>
                      </m:rad>
                    </m:oMath>
                  </m:oMathPara>
                </a14:m>
                <a:endParaRPr lang="es-MX" dirty="0" smtClean="0"/>
              </a:p>
              <a:p>
                <a:endParaRPr lang="es-MX" dirty="0"/>
              </a:p>
              <a:p>
                <a:r>
                  <a:rPr lang="es-MX" dirty="0"/>
                  <a:t>No se puede simplificar</a:t>
                </a:r>
                <a:r>
                  <a:rPr lang="es-MX" dirty="0" smtClean="0"/>
                  <a:t>:</a:t>
                </a:r>
              </a:p>
              <a:p>
                <a:endParaRPr lang="es-MX" dirty="0"/>
              </a:p>
              <a:p>
                <a:pPr marL="0" indent="0">
                  <a:buNone/>
                </a:pPr>
                <a14:m>
                  <m:oMathPara xmlns:m="http://schemas.openxmlformats.org/officeDocument/2006/math">
                    <m:oMathParaPr>
                      <m:jc m:val="centerGroup"/>
                    </m:oMathParaPr>
                    <m:oMath xmlns:m="http://schemas.openxmlformats.org/officeDocument/2006/math">
                      <m:rad>
                        <m:radPr>
                          <m:degHide m:val="on"/>
                          <m:ctrlPr>
                            <a:rPr lang="es-MX" i="1" smtClean="0">
                              <a:latin typeface="Cambria Math" panose="02040503050406030204" pitchFamily="18" charset="0"/>
                            </a:rPr>
                          </m:ctrlPr>
                        </m:radPr>
                        <m:deg/>
                        <m:e>
                          <m:r>
                            <a:rPr lang="es-MX" b="0" i="1" smtClean="0">
                              <a:latin typeface="Cambria Math" panose="02040503050406030204" pitchFamily="18" charset="0"/>
                            </a:rPr>
                            <m:t>𝑎</m:t>
                          </m:r>
                        </m:e>
                      </m:rad>
                      <m:r>
                        <a:rPr lang="es-MX" b="0" i="1" smtClean="0">
                          <a:latin typeface="Cambria Math" panose="02040503050406030204" pitchFamily="18" charset="0"/>
                        </a:rPr>
                        <m:t>+</m:t>
                      </m:r>
                      <m:rad>
                        <m:radPr>
                          <m:degHide m:val="on"/>
                          <m:ctrlPr>
                            <a:rPr lang="es-MX" b="0" i="1" smtClean="0">
                              <a:latin typeface="Cambria Math" panose="02040503050406030204" pitchFamily="18" charset="0"/>
                            </a:rPr>
                          </m:ctrlPr>
                        </m:radPr>
                        <m:deg/>
                        <m:e>
                          <m:r>
                            <a:rPr lang="es-MX" b="0" i="1" smtClean="0">
                              <a:latin typeface="Cambria Math" panose="02040503050406030204" pitchFamily="18" charset="0"/>
                            </a:rPr>
                            <m:t>𝑏</m:t>
                          </m:r>
                        </m:e>
                      </m:rad>
                      <m:r>
                        <a:rPr lang="es-MX" b="0" i="1" smtClean="0">
                          <a:latin typeface="Cambria Math" panose="02040503050406030204" pitchFamily="18" charset="0"/>
                        </a:rPr>
                        <m:t>     (</m:t>
                      </m:r>
                      <m:r>
                        <a:rPr lang="es-MX" b="0" i="1" smtClean="0">
                          <a:latin typeface="Cambria Math" panose="02040503050406030204" pitchFamily="18" charset="0"/>
                        </a:rPr>
                        <m:t>𝑠𝑖</m:t>
                      </m:r>
                      <m:r>
                        <a:rPr lang="es-MX" b="0" i="1" smtClean="0">
                          <a:latin typeface="Cambria Math" panose="02040503050406030204" pitchFamily="18" charset="0"/>
                        </a:rPr>
                        <m:t> </m:t>
                      </m:r>
                      <m:r>
                        <a:rPr lang="es-MX" b="0" i="1" smtClean="0">
                          <a:latin typeface="Cambria Math" panose="02040503050406030204" pitchFamily="18" charset="0"/>
                        </a:rPr>
                        <m:t>𝑎</m:t>
                      </m:r>
                      <m:r>
                        <a:rPr lang="es-MX" b="0" i="1" smtClean="0">
                          <a:latin typeface="Cambria Math" panose="02040503050406030204" pitchFamily="18" charset="0"/>
                        </a:rPr>
                        <m:t> ≠</m:t>
                      </m:r>
                      <m:r>
                        <a:rPr lang="es-MX" b="0" i="1" smtClean="0">
                          <a:latin typeface="Cambria Math" panose="02040503050406030204" pitchFamily="18" charset="0"/>
                          <a:ea typeface="Cambria Math" panose="02040503050406030204" pitchFamily="18" charset="0"/>
                        </a:rPr>
                        <m:t>𝑏</m:t>
                      </m:r>
                      <m:r>
                        <a:rPr lang="es-MX" b="0" i="1" smtClean="0">
                          <a:latin typeface="Cambria Math" panose="02040503050406030204" pitchFamily="18" charset="0"/>
                          <a:ea typeface="Cambria Math" panose="02040503050406030204" pitchFamily="18" charset="0"/>
                        </a:rPr>
                        <m:t>)</m:t>
                      </m:r>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1629195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Racionalización de Radicales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Racionalizar es el proceso de eliminar un radical del denominador de una fracción. Por ejemplo:</a:t>
                </a:r>
              </a:p>
              <a:p>
                <a:endParaRPr lang="es-MX" dirty="0" smtClean="0"/>
              </a:p>
              <a:p>
                <a:pPr marL="0" indent="0">
                  <a:buNone/>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1</m:t>
                          </m:r>
                        </m:num>
                        <m:den>
                          <m:rad>
                            <m:radPr>
                              <m:degHide m:val="on"/>
                              <m:ctrlPr>
                                <a:rPr lang="es-MX" i="1" smtClean="0">
                                  <a:latin typeface="Cambria Math" panose="02040503050406030204" pitchFamily="18" charset="0"/>
                                </a:rPr>
                              </m:ctrlPr>
                            </m:radPr>
                            <m:deg/>
                            <m:e>
                              <m:r>
                                <a:rPr lang="es-MX" b="0" i="1" smtClean="0">
                                  <a:latin typeface="Cambria Math" panose="02040503050406030204" pitchFamily="18" charset="0"/>
                                </a:rPr>
                                <m:t>𝑎</m:t>
                              </m:r>
                            </m:e>
                          </m:rad>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1</m:t>
                          </m:r>
                          <m:rad>
                            <m:radPr>
                              <m:degHide m:val="on"/>
                              <m:ctrlPr>
                                <a:rPr lang="es-MX" b="0" i="1" smtClean="0">
                                  <a:latin typeface="Cambria Math" panose="02040503050406030204" pitchFamily="18" charset="0"/>
                                </a:rPr>
                              </m:ctrlPr>
                            </m:radPr>
                            <m:deg/>
                            <m:e>
                              <m:r>
                                <a:rPr lang="es-MX" b="0" i="1" smtClean="0">
                                  <a:latin typeface="Cambria Math" panose="02040503050406030204" pitchFamily="18" charset="0"/>
                                </a:rPr>
                                <m:t>𝑎</m:t>
                              </m:r>
                            </m:e>
                          </m:rad>
                        </m:num>
                        <m:den>
                          <m:r>
                            <a:rPr lang="es-MX" b="0" i="1" smtClean="0">
                              <a:latin typeface="Cambria Math" panose="02040503050406030204" pitchFamily="18" charset="0"/>
                            </a:rPr>
                            <m:t>𝑎</m:t>
                          </m:r>
                        </m:den>
                      </m:f>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58"/>
                </a:stretch>
              </a:blipFill>
            </p:spPr>
            <p:txBody>
              <a:bodyPr/>
              <a:lstStyle/>
              <a:p>
                <a:r>
                  <a:rPr lang="es-MX">
                    <a:noFill/>
                  </a:rPr>
                  <a:t> </a:t>
                </a:r>
              </a:p>
            </p:txBody>
          </p:sp>
        </mc:Fallback>
      </mc:AlternateContent>
    </p:spTree>
    <p:extLst>
      <p:ext uri="{BB962C8B-B14F-4D97-AF65-F5344CB8AC3E}">
        <p14:creationId xmlns:p14="http://schemas.microsoft.com/office/powerpoint/2010/main" val="3873971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1.3 Ley de los Signos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2228067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algn="just"/>
            <a:r>
              <a:rPr lang="es-MX" dirty="0"/>
              <a:t>La </a:t>
            </a:r>
            <a:r>
              <a:rPr lang="es-MX" b="1" dirty="0"/>
              <a:t>ley de los signos</a:t>
            </a:r>
            <a:r>
              <a:rPr lang="es-MX" dirty="0"/>
              <a:t> es una regla fundamental en aritmética y álgebra que determina el signo del resultado cuando se multiplican o dividen dos números. Esta ley aplica tanto para números positivos como negativos.</a:t>
            </a:r>
          </a:p>
        </p:txBody>
      </p:sp>
    </p:spTree>
    <p:extLst>
      <p:ext uri="{BB962C8B-B14F-4D97-AF65-F5344CB8AC3E}">
        <p14:creationId xmlns:p14="http://schemas.microsoft.com/office/powerpoint/2010/main" val="3193048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Multiplicación y División</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lnSpcReduction="10000"/>
              </a:bodyPr>
              <a:lstStyle/>
              <a:p>
                <a:r>
                  <a:rPr lang="es-MX" b="1" dirty="0" smtClean="0"/>
                  <a:t>Signos iguales</a:t>
                </a:r>
                <a:r>
                  <a:rPr lang="es-MX" dirty="0"/>
                  <a:t> (dos números con el mismo signo</a:t>
                </a:r>
                <a:r>
                  <a:rPr lang="es-MX" dirty="0" smtClean="0"/>
                  <a:t>):</a:t>
                </a:r>
              </a:p>
              <a:p>
                <a:pPr lvl="1"/>
                <a:r>
                  <a:rPr lang="es-MX" dirty="0"/>
                  <a:t>Positivo × Positivo = </a:t>
                </a:r>
                <a:r>
                  <a:rPr lang="es-MX" dirty="0" smtClean="0"/>
                  <a:t>Positivo</a:t>
                </a:r>
              </a:p>
              <a:p>
                <a:pPr lvl="2"/>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m:t>
                        </m:r>
                      </m:e>
                    </m:d>
                    <m:r>
                      <a:rPr lang="es-MX" b="0" i="1" smtClean="0">
                        <a:latin typeface="Cambria Math" panose="02040503050406030204" pitchFamily="18" charset="0"/>
                      </a:rPr>
                      <m:t>= +</m:t>
                    </m:r>
                  </m:oMath>
                </a14:m>
                <a:endParaRPr lang="es-MX" dirty="0" smtClean="0"/>
              </a:p>
              <a:p>
                <a:pPr lvl="1"/>
                <a:r>
                  <a:rPr lang="es-MX" dirty="0"/>
                  <a:t>Negativo × Negativo = </a:t>
                </a:r>
                <a:r>
                  <a:rPr lang="es-MX" dirty="0" smtClean="0"/>
                  <a:t>Positivo</a:t>
                </a:r>
              </a:p>
              <a:p>
                <a:pPr lvl="2"/>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m:t>
                        </m:r>
                      </m:e>
                    </m:d>
                    <m:r>
                      <a:rPr lang="es-MX" b="0" i="1" smtClean="0">
                        <a:latin typeface="Cambria Math" panose="02040503050406030204" pitchFamily="18" charset="0"/>
                      </a:rPr>
                      <m:t>=+</m:t>
                    </m:r>
                  </m:oMath>
                </a14:m>
                <a:endParaRPr lang="es-MX" dirty="0" smtClean="0"/>
              </a:p>
              <a:p>
                <a:r>
                  <a:rPr lang="es-MX" b="1" dirty="0"/>
                  <a:t>Signos diferentes</a:t>
                </a:r>
                <a:r>
                  <a:rPr lang="es-MX" dirty="0"/>
                  <a:t> (dos números con signos diferentes</a:t>
                </a:r>
                <a:r>
                  <a:rPr lang="es-MX" dirty="0" smtClean="0"/>
                  <a:t>):</a:t>
                </a:r>
              </a:p>
              <a:p>
                <a:pPr lvl="1"/>
                <a:r>
                  <a:rPr lang="es-MX" dirty="0"/>
                  <a:t>Positivo × Negativo = </a:t>
                </a:r>
                <a:r>
                  <a:rPr lang="es-MX" dirty="0" smtClean="0"/>
                  <a:t>Negativo</a:t>
                </a:r>
              </a:p>
              <a:p>
                <a:pPr lvl="2"/>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m:t>
                        </m:r>
                      </m:e>
                    </m:d>
                    <m:r>
                      <a:rPr lang="es-MX" b="0" i="1" smtClean="0">
                        <a:latin typeface="Cambria Math" panose="02040503050406030204" pitchFamily="18" charset="0"/>
                      </a:rPr>
                      <m:t>=−</m:t>
                    </m:r>
                  </m:oMath>
                </a14:m>
                <a:endParaRPr lang="es-MX" b="0" dirty="0" smtClean="0"/>
              </a:p>
              <a:p>
                <a:pPr lvl="1"/>
                <a:r>
                  <a:rPr lang="es-MX" dirty="0"/>
                  <a:t>Negativo × Positivo = </a:t>
                </a:r>
                <a:r>
                  <a:rPr lang="es-MX" dirty="0" smtClean="0"/>
                  <a:t>Negativo</a:t>
                </a:r>
              </a:p>
              <a:p>
                <a:pPr lvl="2"/>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m:t>
                        </m:r>
                      </m:e>
                    </m:d>
                    <m:r>
                      <a:rPr lang="es-MX" b="0" i="1" smtClean="0">
                        <a:latin typeface="Cambria Math" panose="02040503050406030204" pitchFamily="18" charset="0"/>
                      </a:rPr>
                      <m:t>=−</m:t>
                    </m:r>
                  </m:oMath>
                </a14:m>
                <a:endParaRPr lang="es-MX" b="0" dirty="0" smtClean="0"/>
              </a:p>
              <a:p>
                <a:r>
                  <a:rPr lang="es-MX" b="1" dirty="0"/>
                  <a:t>Lo mismo aplica para la división</a:t>
                </a:r>
                <a:r>
                  <a:rPr lang="es-MX" dirty="0"/>
                  <a:t>:</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s-MX">
                    <a:noFill/>
                  </a:rPr>
                  <a:t> </a:t>
                </a:r>
              </a:p>
            </p:txBody>
          </p:sp>
        </mc:Fallback>
      </mc:AlternateContent>
    </p:spTree>
    <p:extLst>
      <p:ext uri="{BB962C8B-B14F-4D97-AF65-F5344CB8AC3E}">
        <p14:creationId xmlns:p14="http://schemas.microsoft.com/office/powerpoint/2010/main" val="1227399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Suma y Resta</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smtClean="0"/>
                  <a:t>En la suma y resta de números, la ley de los signos se aplica de una manera diferente:</a:t>
                </a:r>
              </a:p>
              <a:p>
                <a:pPr lvl="1" algn="just"/>
                <a:r>
                  <a:rPr lang="es-MX" b="1" dirty="0"/>
                  <a:t>Suma de signos iguales</a:t>
                </a:r>
                <a:r>
                  <a:rPr lang="es-MX" dirty="0"/>
                  <a:t>: Se suman los valores absolutos y se mantiene el signo</a:t>
                </a:r>
                <a:r>
                  <a:rPr lang="es-MX" dirty="0" smtClean="0"/>
                  <a:t>.</a:t>
                </a:r>
              </a:p>
              <a:p>
                <a:pPr lvl="2"/>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m:t>
                        </m:r>
                        <m:r>
                          <a:rPr lang="es-MX" b="0" i="1" smtClean="0">
                            <a:latin typeface="Cambria Math" panose="02040503050406030204" pitchFamily="18" charset="0"/>
                          </a:rPr>
                          <m:t>𝑎</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m:t>
                        </m:r>
                        <m:r>
                          <a:rPr lang="es-MX" b="0" i="1" smtClean="0">
                            <a:latin typeface="Cambria Math" panose="02040503050406030204" pitchFamily="18" charset="0"/>
                          </a:rPr>
                          <m:t>𝑏</m:t>
                        </m:r>
                      </m:e>
                    </m:d>
                    <m:r>
                      <a:rPr lang="es-MX" b="0" i="1" smtClean="0">
                        <a:latin typeface="Cambria Math" panose="02040503050406030204" pitchFamily="18" charset="0"/>
                      </a:rPr>
                      <m:t>=+(</m:t>
                    </m:r>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r>
                      <a:rPr lang="es-MX" b="0" i="1" smtClean="0">
                        <a:latin typeface="Cambria Math" panose="02040503050406030204" pitchFamily="18" charset="0"/>
                      </a:rPr>
                      <m:t>)</m:t>
                    </m:r>
                  </m:oMath>
                </a14:m>
                <a:endParaRPr lang="es-MX" dirty="0" smtClean="0"/>
              </a:p>
              <a:p>
                <a:pPr lvl="2"/>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m:t>
                        </m:r>
                        <m:r>
                          <a:rPr lang="es-MX" b="0" i="1" smtClean="0">
                            <a:latin typeface="Cambria Math" panose="02040503050406030204" pitchFamily="18" charset="0"/>
                          </a:rPr>
                          <m:t>𝑎</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m:t>
                        </m:r>
                        <m:r>
                          <a:rPr lang="es-MX" b="0" i="1" smtClean="0">
                            <a:latin typeface="Cambria Math" panose="02040503050406030204" pitchFamily="18" charset="0"/>
                          </a:rPr>
                          <m:t>𝑏</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e>
                    </m:d>
                  </m:oMath>
                </a14:m>
                <a:endParaRPr lang="es-MX" b="0" dirty="0" smtClean="0"/>
              </a:p>
              <a:p>
                <a:pPr lvl="2"/>
                <a:endParaRPr lang="es-MX" dirty="0" smtClean="0"/>
              </a:p>
              <a:p>
                <a:pPr lvl="1" algn="just"/>
                <a:r>
                  <a:rPr lang="es-MX" b="1" dirty="0"/>
                  <a:t>Suma de signos diferentes</a:t>
                </a:r>
                <a:r>
                  <a:rPr lang="es-MX" dirty="0"/>
                  <a:t>: Se restan los valores absolutos y se coloca el signo del número mayor en valor absoluto</a:t>
                </a:r>
                <a:r>
                  <a:rPr lang="es-MX" dirty="0" smtClean="0"/>
                  <a:t>.</a:t>
                </a:r>
              </a:p>
              <a:p>
                <a:pPr lvl="2"/>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m:t>
                        </m:r>
                        <m:r>
                          <a:rPr lang="es-MX" b="0" i="1" smtClean="0">
                            <a:latin typeface="Cambria Math" panose="02040503050406030204" pitchFamily="18" charset="0"/>
                          </a:rPr>
                          <m:t>𝑎</m:t>
                        </m:r>
                      </m:e>
                    </m:d>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m:t>
                        </m:r>
                        <m:r>
                          <a:rPr lang="es-MX" b="0" i="1" smtClean="0">
                            <a:latin typeface="Cambria Math" panose="02040503050406030204" pitchFamily="18" charset="0"/>
                          </a:rPr>
                          <m:t>𝑏</m:t>
                        </m:r>
                      </m:e>
                    </m:d>
                    <m:r>
                      <a:rPr lang="es-MX" b="0" i="1" smtClean="0">
                        <a:latin typeface="Cambria Math" panose="02040503050406030204" pitchFamily="18" charset="0"/>
                      </a:rPr>
                      <m:t>=</m:t>
                    </m:r>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oMath>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679422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Operaciones con Fracciones, Exponentes y Radicales</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1763732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505" y="28775"/>
            <a:ext cx="2246757" cy="2246757"/>
          </a:xfrm>
          <a:prstGeom prst="rect">
            <a:avLst/>
          </a:prstGeom>
        </p:spPr>
      </p:pic>
      <p:sp>
        <p:nvSpPr>
          <p:cNvPr id="4" name="Título 3"/>
          <p:cNvSpPr>
            <a:spLocks noGrp="1"/>
          </p:cNvSpPr>
          <p:nvPr>
            <p:ph type="title"/>
          </p:nvPr>
        </p:nvSpPr>
        <p:spPr/>
        <p:txBody>
          <a:bodyPr/>
          <a:lstStyle/>
          <a:p>
            <a:r>
              <a:rPr lang="es-MX" dirty="0" smtClean="0"/>
              <a:t>Introducción</a:t>
            </a:r>
            <a:endParaRPr lang="es-MX" dirty="0"/>
          </a:p>
        </p:txBody>
      </p:sp>
      <p:sp>
        <p:nvSpPr>
          <p:cNvPr id="7" name="Marcador de contenido 6"/>
          <p:cNvSpPr>
            <a:spLocks noGrp="1"/>
          </p:cNvSpPr>
          <p:nvPr>
            <p:ph idx="1"/>
          </p:nvPr>
        </p:nvSpPr>
        <p:spPr/>
        <p:txBody>
          <a:bodyPr>
            <a:normAutofit/>
          </a:bodyPr>
          <a:lstStyle/>
          <a:p>
            <a:pPr algn="just"/>
            <a:r>
              <a:rPr lang="es-MX" sz="2400" dirty="0"/>
              <a:t>Una fracción expresa un valor numérico. Sabemos que los números naturales expresan cantidades referidas a objetos enteros, las fracciones expresan cantidades en las que los objetos están partidos en </a:t>
            </a:r>
            <a:r>
              <a:rPr lang="es-MX" sz="2400" b="1" dirty="0">
                <a:solidFill>
                  <a:srgbClr val="FF0000"/>
                </a:solidFill>
              </a:rPr>
              <a:t>partes iguales</a:t>
            </a:r>
            <a:r>
              <a:rPr lang="es-MX" sz="2400" dirty="0"/>
              <a:t>.</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92" y="3343101"/>
            <a:ext cx="1882437" cy="142894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00387">
            <a:off x="4885673" y="5050355"/>
            <a:ext cx="1996982" cy="1090457"/>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0506" y="4869286"/>
            <a:ext cx="2918856" cy="1641242"/>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50" y="3579000"/>
            <a:ext cx="4800000" cy="1914286"/>
          </a:xfrm>
          <a:prstGeom prst="rect">
            <a:avLst/>
          </a:prstGeom>
        </p:spPr>
      </p:pic>
      <p:sp>
        <p:nvSpPr>
          <p:cNvPr id="9" name="CuadroTexto 8"/>
          <p:cNvSpPr txBox="1"/>
          <p:nvPr/>
        </p:nvSpPr>
        <p:spPr>
          <a:xfrm>
            <a:off x="9917187" y="3180408"/>
            <a:ext cx="1764254"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MX" dirty="0"/>
              <a:t>Una fracción es un número, que se obtiene de dividir un entero en partes iguales.</a:t>
            </a:r>
          </a:p>
        </p:txBody>
      </p:sp>
    </p:spTree>
    <p:extLst>
      <p:ext uri="{BB962C8B-B14F-4D97-AF65-F5344CB8AC3E}">
        <p14:creationId xmlns:p14="http://schemas.microsoft.com/office/powerpoint/2010/main" val="214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Expresión Algebraica</a:t>
            </a:r>
            <a:endParaRPr lang="es-MX" dirty="0"/>
          </a:p>
        </p:txBody>
      </p:sp>
      <p:sp>
        <p:nvSpPr>
          <p:cNvPr id="3" name="2 Marcador de contenido"/>
          <p:cNvSpPr>
            <a:spLocks noGrp="1"/>
          </p:cNvSpPr>
          <p:nvPr>
            <p:ph idx="1"/>
          </p:nvPr>
        </p:nvSpPr>
        <p:spPr>
          <a:xfrm>
            <a:off x="1024128" y="1751527"/>
            <a:ext cx="9720073" cy="4557833"/>
          </a:xfrm>
        </p:spPr>
        <p:txBody>
          <a:bodyPr>
            <a:noAutofit/>
          </a:bodyPr>
          <a:lstStyle/>
          <a:p>
            <a:pPr algn="just"/>
            <a:r>
              <a:rPr lang="es-MX" sz="2800" dirty="0" smtClean="0"/>
              <a:t>Se llama a un conjunto de </a:t>
            </a:r>
            <a:r>
              <a:rPr lang="es-MX" sz="2800" b="1" dirty="0" smtClean="0">
                <a:solidFill>
                  <a:srgbClr val="FF0000"/>
                </a:solidFill>
              </a:rPr>
              <a:t>letras y números</a:t>
            </a:r>
            <a:r>
              <a:rPr lang="es-MX" sz="2800" dirty="0" smtClean="0"/>
              <a:t> ligados por los </a:t>
            </a:r>
            <a:r>
              <a:rPr lang="es-MX" sz="2800" b="1" dirty="0" smtClean="0">
                <a:solidFill>
                  <a:srgbClr val="FF0000"/>
                </a:solidFill>
              </a:rPr>
              <a:t>signos</a:t>
            </a:r>
            <a:r>
              <a:rPr lang="es-MX" sz="2800" dirty="0" smtClean="0"/>
              <a:t> de las operaciones aritméticas.</a:t>
            </a:r>
          </a:p>
          <a:p>
            <a:pPr algn="just"/>
            <a:endParaRPr lang="es-MX" sz="2800" dirty="0" smtClean="0"/>
          </a:p>
          <a:p>
            <a:pPr algn="just"/>
            <a:r>
              <a:rPr lang="es-MX" sz="2800" dirty="0" smtClean="0"/>
              <a:t>Lo anterior provee la posibilidad de generalizar los números, es decir, por medio de expresiones algebraicas pasar de lo particular a lo general.</a:t>
            </a:r>
          </a:p>
          <a:p>
            <a:pPr algn="just"/>
            <a:endParaRPr lang="es-MX" sz="2800" dirty="0" smtClean="0"/>
          </a:p>
          <a:p>
            <a:pPr algn="just"/>
            <a:r>
              <a:rPr lang="es-MX" sz="2800" dirty="0" smtClean="0"/>
              <a:t>Los siguientes ejemplos nos servirán para comprender el término:</a:t>
            </a:r>
          </a:p>
          <a:p>
            <a:pPr algn="just"/>
            <a:endParaRPr lang="es-MX" sz="2400" dirty="0"/>
          </a:p>
        </p:txBody>
      </p:sp>
    </p:spTree>
    <p:extLst>
      <p:ext uri="{BB962C8B-B14F-4D97-AF65-F5344CB8AC3E}">
        <p14:creationId xmlns:p14="http://schemas.microsoft.com/office/powerpoint/2010/main" val="915524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1024129" y="2286000"/>
            <a:ext cx="5807746" cy="4023360"/>
          </a:xfrm>
        </p:spPr>
        <p:txBody>
          <a:bodyPr>
            <a:normAutofit fontScale="92500" lnSpcReduction="10000"/>
          </a:bodyPr>
          <a:lstStyle/>
          <a:p>
            <a:pPr algn="just"/>
            <a:r>
              <a:rPr lang="es-MX" sz="2800" dirty="0"/>
              <a:t>El resultado de </a:t>
            </a:r>
            <a:r>
              <a:rPr lang="es-MX" sz="2800" dirty="0" smtClean="0"/>
              <a:t>éstas mediciones </a:t>
            </a:r>
            <a:r>
              <a:rPr lang="es-MX" sz="2800" dirty="0"/>
              <a:t>lo expresamos con un par de números enteros, distintos de cero, llamados respectivamente </a:t>
            </a:r>
            <a:r>
              <a:rPr lang="es-MX" sz="2800" b="1" dirty="0"/>
              <a:t>numerador</a:t>
            </a:r>
            <a:r>
              <a:rPr lang="es-MX" sz="2800" dirty="0"/>
              <a:t> y </a:t>
            </a:r>
            <a:r>
              <a:rPr lang="es-MX" sz="2800" b="1" dirty="0"/>
              <a:t>denominador</a:t>
            </a:r>
            <a:r>
              <a:rPr lang="es-MX" sz="2800" dirty="0"/>
              <a:t>. El denominador nos dará el </a:t>
            </a:r>
            <a:r>
              <a:rPr lang="es-MX" sz="2800" b="1" dirty="0"/>
              <a:t>número de partes en que hemos dividido la unidad</a:t>
            </a:r>
            <a:r>
              <a:rPr lang="es-MX" sz="2800" dirty="0"/>
              <a:t>, y el numerador, el </a:t>
            </a:r>
            <a:r>
              <a:rPr lang="es-MX" sz="2800" b="1" dirty="0"/>
              <a:t>número de subunidades contenidas en la magnitud que acabamos de medir</a:t>
            </a:r>
            <a:r>
              <a:rPr lang="es-MX" sz="2800" dirty="0"/>
              <a:t>. </a:t>
            </a:r>
            <a:endParaRPr lang="es-MX" sz="2800" dirty="0" smtClean="0"/>
          </a:p>
          <a:p>
            <a:pPr algn="just"/>
            <a:r>
              <a:rPr lang="es-MX" sz="2800" dirty="0" smtClean="0"/>
              <a:t>Surgen </a:t>
            </a:r>
            <a:r>
              <a:rPr lang="es-MX" sz="2800" dirty="0"/>
              <a:t>de este modo los números fraccionarios . </a:t>
            </a:r>
            <a:endParaRPr lang="es-MX" sz="2800"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580" y="2286000"/>
            <a:ext cx="5265420" cy="3307080"/>
          </a:xfrm>
          <a:prstGeom prst="rect">
            <a:avLst/>
          </a:prstGeom>
        </p:spPr>
        <p:style>
          <a:lnRef idx="1">
            <a:schemeClr val="accent5"/>
          </a:lnRef>
          <a:fillRef idx="3">
            <a:schemeClr val="accent5"/>
          </a:fillRef>
          <a:effectRef idx="2">
            <a:schemeClr val="accent5"/>
          </a:effectRef>
          <a:fontRef idx="minor">
            <a:schemeClr val="lt1"/>
          </a:fontRef>
        </p:style>
      </p:pic>
    </p:spTree>
    <p:extLst>
      <p:ext uri="{BB962C8B-B14F-4D97-AF65-F5344CB8AC3E}">
        <p14:creationId xmlns:p14="http://schemas.microsoft.com/office/powerpoint/2010/main" val="7454785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Suma </a:t>
            </a:r>
            <a:r>
              <a:rPr lang="es-MX" smtClean="0"/>
              <a:t>O RESTA de </a:t>
            </a:r>
            <a:r>
              <a:rPr lang="es-MX" dirty="0" smtClean="0"/>
              <a:t>números fraccionarios</a:t>
            </a:r>
            <a:endParaRPr lang="es-MX" dirty="0"/>
          </a:p>
        </p:txBody>
      </p:sp>
      <p:sp>
        <p:nvSpPr>
          <p:cNvPr id="3" name="Marcador de contenido 2"/>
          <p:cNvSpPr>
            <a:spLocks noGrp="1"/>
          </p:cNvSpPr>
          <p:nvPr>
            <p:ph idx="1"/>
          </p:nvPr>
        </p:nvSpPr>
        <p:spPr/>
        <p:txBody>
          <a:bodyPr/>
          <a:lstStyle/>
          <a:p>
            <a:pPr algn="just"/>
            <a:r>
              <a:rPr lang="es-MX" b="1" dirty="0" smtClean="0">
                <a:solidFill>
                  <a:schemeClr val="accent4">
                    <a:lumMod val="75000"/>
                  </a:schemeClr>
                </a:solidFill>
              </a:rPr>
              <a:t>“Solamente se pueden sumar o restar números fraccionarios que tienen el mismo denominador”, </a:t>
            </a:r>
            <a:r>
              <a:rPr lang="es-MX" dirty="0" smtClean="0"/>
              <a:t>es decir, todas las fracciones son los mismo tamaño.</a:t>
            </a:r>
          </a:p>
          <a:p>
            <a:pPr algn="just"/>
            <a:r>
              <a:rPr lang="es-MX" dirty="0" smtClean="0"/>
              <a:t>P. ej.: Tenemos un pastel y lo dividimos en 12 partes; cada parte es </a:t>
            </a:r>
            <a:r>
              <a:rPr lang="es-MX" b="1" dirty="0" smtClean="0"/>
              <a:t>1/12</a:t>
            </a:r>
            <a:r>
              <a:rPr lang="es-MX" dirty="0" smtClean="0"/>
              <a:t> del pastel. Podemos sacar rebanadas y sumarlas directamente, porque todas son del mismo tamaño.</a:t>
            </a:r>
          </a:p>
          <a:p>
            <a:pPr algn="just"/>
            <a:r>
              <a:rPr lang="es-MX" dirty="0" smtClean="0"/>
              <a:t>Tomamos 4 rebanadas de </a:t>
            </a:r>
            <a:r>
              <a:rPr lang="es-MX" b="1" dirty="0" smtClean="0"/>
              <a:t>1/12</a:t>
            </a:r>
            <a:r>
              <a:rPr lang="es-MX" dirty="0" smtClean="0"/>
              <a:t> de pastel cada una y les sumamos 1 rebanada de </a:t>
            </a:r>
            <a:r>
              <a:rPr lang="es-MX" b="1" dirty="0" smtClean="0"/>
              <a:t>1/12</a:t>
            </a:r>
            <a:r>
              <a:rPr lang="es-MX" dirty="0" smtClean="0"/>
              <a:t> y obtenemos </a:t>
            </a:r>
            <a:r>
              <a:rPr lang="es-MX" b="1" dirty="0" smtClean="0"/>
              <a:t>5/12</a:t>
            </a:r>
            <a:r>
              <a:rPr lang="es-MX" dirty="0" smtClean="0"/>
              <a:t> del pastel.</a:t>
            </a:r>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172" y="4862792"/>
            <a:ext cx="5745459" cy="1995208"/>
          </a:xfrm>
          <a:prstGeom prst="rect">
            <a:avLst/>
          </a:prstGeom>
        </p:spPr>
      </p:pic>
    </p:spTree>
    <p:extLst>
      <p:ext uri="{BB962C8B-B14F-4D97-AF65-F5344CB8AC3E}">
        <p14:creationId xmlns:p14="http://schemas.microsoft.com/office/powerpoint/2010/main" val="4276510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MX" sz="2800" dirty="0" smtClean="0"/>
                  <a:t>Para sumar o restar números fraccionarios cuando sus denominadores son iguales, simplemente sumamos o restamos los numeradores.</a:t>
                </a:r>
              </a:p>
              <a:p>
                <a:r>
                  <a:rPr lang="es-MX" sz="2800" dirty="0" smtClean="0"/>
                  <a:t>Ejercicios:</a:t>
                </a:r>
              </a:p>
              <a:p>
                <a:pPr marL="0" indent="0">
                  <a:buNone/>
                </a:pPr>
                <a14:m>
                  <m:oMath xmlns:m="http://schemas.openxmlformats.org/officeDocument/2006/math">
                    <m:box>
                      <m:boxPr>
                        <m:ctrlPr>
                          <a:rPr lang="es-MX" sz="3600" i="1" smtClean="0">
                            <a:latin typeface="Cambria Math" panose="02040503050406030204" pitchFamily="18" charset="0"/>
                          </a:rPr>
                        </m:ctrlPr>
                      </m:boxPr>
                      <m:e>
                        <m:argPr>
                          <m:argSz m:val="-1"/>
                        </m:argPr>
                        <m:f>
                          <m:fPr>
                            <m:ctrlPr>
                              <a:rPr lang="es-MX" sz="3600" i="1" smtClean="0">
                                <a:latin typeface="Cambria Math" panose="02040503050406030204" pitchFamily="18" charset="0"/>
                              </a:rPr>
                            </m:ctrlPr>
                          </m:fPr>
                          <m:num>
                            <m:r>
                              <a:rPr lang="es-MX" sz="3600" b="0" i="1" smtClean="0">
                                <a:latin typeface="Cambria Math" panose="02040503050406030204" pitchFamily="18" charset="0"/>
                              </a:rPr>
                              <m:t>16</m:t>
                            </m:r>
                          </m:num>
                          <m:den>
                            <m:r>
                              <a:rPr lang="es-MX" sz="3600" b="0" i="1" smtClean="0">
                                <a:latin typeface="Cambria Math" panose="02040503050406030204" pitchFamily="18" charset="0"/>
                              </a:rPr>
                              <m:t>5</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7</m:t>
                            </m:r>
                          </m:num>
                          <m:den>
                            <m:r>
                              <a:rPr lang="es-MX" sz="3600" b="0" i="1" smtClean="0">
                                <a:latin typeface="Cambria Math" panose="02040503050406030204" pitchFamily="18" charset="0"/>
                              </a:rPr>
                              <m:t>5</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2</m:t>
                            </m:r>
                          </m:num>
                          <m:den>
                            <m:r>
                              <a:rPr lang="es-MX" sz="3600" b="0" i="1" smtClean="0">
                                <a:latin typeface="Cambria Math" panose="02040503050406030204" pitchFamily="18" charset="0"/>
                              </a:rPr>
                              <m:t>5</m:t>
                            </m:r>
                          </m:den>
                        </m:f>
                      </m:e>
                    </m:box>
                  </m:oMath>
                </a14:m>
                <a:r>
                  <a:rPr lang="es-MX" sz="3600" dirty="0" smtClean="0"/>
                  <a:t>+</a:t>
                </a:r>
                <a14:m>
                  <m:oMath xmlns:m="http://schemas.openxmlformats.org/officeDocument/2006/math">
                    <m:box>
                      <m:boxPr>
                        <m:ctrlPr>
                          <a:rPr lang="es-MX" sz="3600" i="1" dirty="0" smtClean="0">
                            <a:latin typeface="Cambria Math" panose="02040503050406030204" pitchFamily="18" charset="0"/>
                          </a:rPr>
                        </m:ctrlPr>
                      </m:boxPr>
                      <m:e>
                        <m:argPr>
                          <m:argSz m:val="-1"/>
                        </m:argPr>
                        <m:f>
                          <m:fPr>
                            <m:ctrlPr>
                              <a:rPr lang="es-MX" sz="3600" i="1" dirty="0" smtClean="0">
                                <a:latin typeface="Cambria Math" panose="02040503050406030204" pitchFamily="18" charset="0"/>
                              </a:rPr>
                            </m:ctrlPr>
                          </m:fPr>
                          <m:num>
                            <m:r>
                              <a:rPr lang="es-MX" sz="3600" b="0" i="1" dirty="0" smtClean="0">
                                <a:latin typeface="Cambria Math" panose="02040503050406030204" pitchFamily="18" charset="0"/>
                              </a:rPr>
                              <m:t>11</m:t>
                            </m:r>
                          </m:num>
                          <m:den>
                            <m:r>
                              <a:rPr lang="es-MX" sz="3600" b="0" i="1" dirty="0" smtClean="0">
                                <a:latin typeface="Cambria Math" panose="02040503050406030204" pitchFamily="18" charset="0"/>
                              </a:rPr>
                              <m:t>5</m:t>
                            </m:r>
                          </m:den>
                        </m:f>
                      </m:e>
                    </m:box>
                  </m:oMath>
                </a14:m>
                <a:r>
                  <a:rPr lang="es-MX" sz="3600" dirty="0" smtClean="0"/>
                  <a:t>				</a:t>
                </a:r>
                <a14:m>
                  <m:oMath xmlns:m="http://schemas.openxmlformats.org/officeDocument/2006/math">
                    <m:box>
                      <m:boxPr>
                        <m:ctrlPr>
                          <a:rPr lang="es-MX" sz="3600" i="1" smtClean="0">
                            <a:latin typeface="Cambria Math" panose="02040503050406030204" pitchFamily="18" charset="0"/>
                          </a:rPr>
                        </m:ctrlPr>
                      </m:boxPr>
                      <m:e>
                        <m:argPr>
                          <m:argSz m:val="-1"/>
                        </m:argPr>
                        <m:f>
                          <m:fPr>
                            <m:ctrlPr>
                              <a:rPr lang="es-MX" sz="3600" i="1" smtClean="0">
                                <a:latin typeface="Cambria Math" panose="02040503050406030204" pitchFamily="18" charset="0"/>
                              </a:rPr>
                            </m:ctrlPr>
                          </m:fPr>
                          <m:num>
                            <m:r>
                              <a:rPr lang="es-MX" sz="3600" b="0" i="1" smtClean="0">
                                <a:latin typeface="Cambria Math" panose="02040503050406030204" pitchFamily="18" charset="0"/>
                              </a:rPr>
                              <m:t>14</m:t>
                            </m:r>
                          </m:num>
                          <m:den>
                            <m:r>
                              <a:rPr lang="es-MX" sz="3600" b="0" i="1" smtClean="0">
                                <a:latin typeface="Cambria Math" panose="02040503050406030204" pitchFamily="18" charset="0"/>
                              </a:rPr>
                              <m:t>3</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2</m:t>
                            </m:r>
                          </m:num>
                          <m:den>
                            <m:r>
                              <a:rPr lang="es-MX" sz="3600" b="0" i="1" smtClean="0">
                                <a:latin typeface="Cambria Math" panose="02040503050406030204" pitchFamily="18" charset="0"/>
                              </a:rPr>
                              <m:t>3</m:t>
                            </m:r>
                          </m:den>
                        </m:f>
                      </m:e>
                    </m:box>
                  </m:oMath>
                </a14:m>
                <a:endParaRPr lang="es-MX" sz="3600" dirty="0" smtClean="0"/>
              </a:p>
              <a:p>
                <a:pPr marL="0" indent="0">
                  <a:buNone/>
                </a:pPr>
                <a:endParaRPr lang="es-MX" sz="3600" dirty="0" smtClean="0"/>
              </a:p>
              <a:p>
                <a:pPr marL="0" indent="0">
                  <a:buNone/>
                </a:pPr>
                <a14:m>
                  <m:oMath xmlns:m="http://schemas.openxmlformats.org/officeDocument/2006/math">
                    <m:box>
                      <m:boxPr>
                        <m:ctrlPr>
                          <a:rPr lang="es-MX" sz="3600" i="1" smtClean="0">
                            <a:latin typeface="Cambria Math" panose="02040503050406030204" pitchFamily="18" charset="0"/>
                          </a:rPr>
                        </m:ctrlPr>
                      </m:boxPr>
                      <m:e>
                        <m:argPr>
                          <m:argSz m:val="-1"/>
                        </m:argPr>
                        <m:f>
                          <m:fPr>
                            <m:ctrlPr>
                              <a:rPr lang="es-MX" sz="3600" i="1" smtClean="0">
                                <a:latin typeface="Cambria Math" panose="02040503050406030204" pitchFamily="18" charset="0"/>
                              </a:rPr>
                            </m:ctrlPr>
                          </m:fPr>
                          <m:num>
                            <m:r>
                              <a:rPr lang="es-MX" sz="3600" b="0" i="1" smtClean="0">
                                <a:latin typeface="Cambria Math" panose="02040503050406030204" pitchFamily="18" charset="0"/>
                              </a:rPr>
                              <m:t>2</m:t>
                            </m:r>
                          </m:num>
                          <m:den>
                            <m:r>
                              <a:rPr lang="es-MX" sz="3600" b="0" i="1" smtClean="0">
                                <a:latin typeface="Cambria Math" panose="02040503050406030204" pitchFamily="18" charset="0"/>
                              </a:rPr>
                              <m:t>7</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3</m:t>
                            </m:r>
                          </m:num>
                          <m:den>
                            <m:r>
                              <a:rPr lang="es-MX" sz="3600" b="0" i="1" smtClean="0">
                                <a:latin typeface="Cambria Math" panose="02040503050406030204" pitchFamily="18" charset="0"/>
                              </a:rPr>
                              <m:t>7</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8</m:t>
                            </m:r>
                          </m:num>
                          <m:den>
                            <m:r>
                              <a:rPr lang="es-MX" sz="3600" b="0" i="1" smtClean="0">
                                <a:latin typeface="Cambria Math" panose="02040503050406030204" pitchFamily="18" charset="0"/>
                              </a:rPr>
                              <m:t>7</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5</m:t>
                            </m:r>
                          </m:num>
                          <m:den>
                            <m:r>
                              <a:rPr lang="es-MX" sz="3600" b="0" i="1" smtClean="0">
                                <a:latin typeface="Cambria Math" panose="02040503050406030204" pitchFamily="18" charset="0"/>
                              </a:rPr>
                              <m:t>7</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10</m:t>
                            </m:r>
                          </m:num>
                          <m:den>
                            <m:r>
                              <a:rPr lang="es-MX" sz="3600" b="0" i="1" smtClean="0">
                                <a:latin typeface="Cambria Math" panose="02040503050406030204" pitchFamily="18" charset="0"/>
                              </a:rPr>
                              <m:t>7</m:t>
                            </m:r>
                          </m:den>
                        </m:f>
                      </m:e>
                    </m:box>
                  </m:oMath>
                </a14:m>
                <a:r>
                  <a:rPr lang="es-MX" sz="3600" dirty="0" smtClean="0"/>
                  <a:t>			</a:t>
                </a:r>
                <a14:m>
                  <m:oMath xmlns:m="http://schemas.openxmlformats.org/officeDocument/2006/math">
                    <m:box>
                      <m:boxPr>
                        <m:ctrlPr>
                          <a:rPr lang="es-MX" sz="3600" i="1" smtClean="0">
                            <a:latin typeface="Cambria Math" panose="02040503050406030204" pitchFamily="18" charset="0"/>
                          </a:rPr>
                        </m:ctrlPr>
                      </m:boxPr>
                      <m:e>
                        <m:argPr>
                          <m:argSz m:val="-1"/>
                        </m:argPr>
                        <m:f>
                          <m:fPr>
                            <m:ctrlPr>
                              <a:rPr lang="es-MX" sz="3600" i="1" smtClean="0">
                                <a:latin typeface="Cambria Math" panose="02040503050406030204" pitchFamily="18" charset="0"/>
                              </a:rPr>
                            </m:ctrlPr>
                          </m:fPr>
                          <m:num>
                            <m:r>
                              <a:rPr lang="es-MX" sz="3600" b="0" i="1" smtClean="0">
                                <a:latin typeface="Cambria Math" panose="02040503050406030204" pitchFamily="18" charset="0"/>
                              </a:rPr>
                              <m:t>40</m:t>
                            </m:r>
                          </m:num>
                          <m:den>
                            <m:r>
                              <a:rPr lang="es-MX" sz="3600" b="0" i="1" smtClean="0">
                                <a:latin typeface="Cambria Math" panose="02040503050406030204" pitchFamily="18" charset="0"/>
                              </a:rPr>
                              <m:t>10</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10</m:t>
                            </m:r>
                          </m:num>
                          <m:den>
                            <m:r>
                              <a:rPr lang="es-MX" sz="3600" b="0" i="1" smtClean="0">
                                <a:latin typeface="Cambria Math" panose="02040503050406030204" pitchFamily="18" charset="0"/>
                              </a:rPr>
                              <m:t>10</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9</m:t>
                            </m:r>
                          </m:num>
                          <m:den>
                            <m:r>
                              <a:rPr lang="es-MX" sz="3600" b="0" i="1" smtClean="0">
                                <a:latin typeface="Cambria Math" panose="02040503050406030204" pitchFamily="18" charset="0"/>
                              </a:rPr>
                              <m:t>10</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4</m:t>
                            </m:r>
                          </m:num>
                          <m:den>
                            <m:r>
                              <a:rPr lang="es-MX" sz="3600" b="0" i="1" smtClean="0">
                                <a:latin typeface="Cambria Math" panose="02040503050406030204" pitchFamily="18" charset="0"/>
                              </a:rPr>
                              <m:t>10</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70</m:t>
                            </m:r>
                          </m:num>
                          <m:den>
                            <m:r>
                              <a:rPr lang="es-MX" sz="3600" b="0" i="1" smtClean="0">
                                <a:latin typeface="Cambria Math" panose="02040503050406030204" pitchFamily="18" charset="0"/>
                              </a:rPr>
                              <m:t>10</m:t>
                            </m:r>
                          </m:den>
                        </m:f>
                      </m:e>
                    </m:box>
                    <m:r>
                      <a:rPr lang="es-MX" sz="3600" b="0" i="1" smtClean="0">
                        <a:latin typeface="Cambria Math" panose="02040503050406030204" pitchFamily="18" charset="0"/>
                      </a:rPr>
                      <m:t>−</m:t>
                    </m:r>
                    <m:box>
                      <m:boxPr>
                        <m:ctrlPr>
                          <a:rPr lang="es-MX" sz="3600" b="0" i="1" smtClean="0">
                            <a:latin typeface="Cambria Math" panose="02040503050406030204" pitchFamily="18" charset="0"/>
                          </a:rPr>
                        </m:ctrlPr>
                      </m:boxPr>
                      <m:e>
                        <m:argPr>
                          <m:argSz m:val="-1"/>
                        </m:argP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60</m:t>
                            </m:r>
                          </m:num>
                          <m:den>
                            <m:r>
                              <a:rPr lang="es-MX" sz="3600" b="0" i="1" smtClean="0">
                                <a:latin typeface="Cambria Math" panose="02040503050406030204" pitchFamily="18" charset="0"/>
                              </a:rPr>
                              <m:t>10</m:t>
                            </m:r>
                          </m:den>
                        </m:f>
                      </m:e>
                    </m:box>
                  </m:oMath>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1145979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Suma de números fraccionarios con diferente denominador</a:t>
            </a:r>
            <a:endParaRPr lang="es-MX" dirty="0"/>
          </a:p>
        </p:txBody>
      </p:sp>
      <p:sp>
        <p:nvSpPr>
          <p:cNvPr id="3" name="Marcador de contenido 2"/>
          <p:cNvSpPr>
            <a:spLocks noGrp="1"/>
          </p:cNvSpPr>
          <p:nvPr>
            <p:ph idx="1"/>
          </p:nvPr>
        </p:nvSpPr>
        <p:spPr/>
        <p:txBody>
          <a:bodyPr>
            <a:normAutofit/>
          </a:bodyPr>
          <a:lstStyle/>
          <a:p>
            <a:pPr algn="just"/>
            <a:r>
              <a:rPr lang="es-MX" sz="3200" dirty="0" smtClean="0"/>
              <a:t>Cuando los números fraccionarios tienen denominadores diferentes primero debemos encontrar un denominador que sea común a todas las fracciones. A este denominador le llamamos</a:t>
            </a:r>
            <a:endParaRPr lang="es-MX" sz="3200" dirty="0"/>
          </a:p>
        </p:txBody>
      </p:sp>
      <p:sp>
        <p:nvSpPr>
          <p:cNvPr id="4" name="Rectángulo 3"/>
          <p:cNvSpPr/>
          <p:nvPr/>
        </p:nvSpPr>
        <p:spPr>
          <a:xfrm>
            <a:off x="1024128" y="3836015"/>
            <a:ext cx="10326866" cy="923330"/>
          </a:xfrm>
          <a:prstGeom prst="rect">
            <a:avLst/>
          </a:prstGeom>
          <a:noFill/>
        </p:spPr>
        <p:txBody>
          <a:bodyPr wrap="none" lIns="91440" tIns="45720" rIns="91440" bIns="45720">
            <a:spAutoFit/>
          </a:bodyPr>
          <a:lstStyle/>
          <a:p>
            <a:pPr algn="ctr"/>
            <a:r>
              <a:rPr lang="es-E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
            </a: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ínimo común denominador (mcd)</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mc:AlternateContent xmlns:mc="http://schemas.openxmlformats.org/markup-compatibility/2006" xmlns:a14="http://schemas.microsoft.com/office/drawing/2010/main">
        <mc:Choice Requires="a14">
          <p:sp>
            <p:nvSpPr>
              <p:cNvPr id="5" name="CuadroTexto 4"/>
              <p:cNvSpPr txBox="1"/>
              <p:nvPr/>
            </p:nvSpPr>
            <p:spPr>
              <a:xfrm>
                <a:off x="4511769" y="5125234"/>
                <a:ext cx="2744790"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800" i="1" smtClean="0">
                              <a:latin typeface="Cambria Math" panose="02040503050406030204" pitchFamily="18" charset="0"/>
                            </a:rPr>
                          </m:ctrlPr>
                        </m:fPr>
                        <m:num>
                          <m:r>
                            <a:rPr lang="es-MX" sz="2800" b="0" i="1" smtClean="0">
                              <a:latin typeface="Cambria Math" panose="02040503050406030204" pitchFamily="18" charset="0"/>
                            </a:rPr>
                            <m:t>8</m:t>
                          </m:r>
                        </m:num>
                        <m:den>
                          <m:r>
                            <a:rPr lang="es-MX" sz="2800" b="0" i="1" smtClean="0">
                              <a:latin typeface="Cambria Math" panose="02040503050406030204" pitchFamily="18" charset="0"/>
                            </a:rPr>
                            <m:t>10</m:t>
                          </m:r>
                        </m:den>
                      </m:f>
                      <m:r>
                        <a:rPr lang="es-MX" sz="2800" b="0" i="1" smtClean="0">
                          <a:latin typeface="Cambria Math" panose="02040503050406030204" pitchFamily="18" charset="0"/>
                        </a:rPr>
                        <m:t>+</m:t>
                      </m:r>
                      <m:f>
                        <m:fPr>
                          <m:ctrlPr>
                            <a:rPr lang="es-MX" sz="2800" b="0" i="1" smtClean="0">
                              <a:latin typeface="Cambria Math" panose="02040503050406030204" pitchFamily="18" charset="0"/>
                            </a:rPr>
                          </m:ctrlPr>
                        </m:fPr>
                        <m:num>
                          <m:r>
                            <a:rPr lang="es-MX" sz="2800" b="0" i="1" smtClean="0">
                              <a:latin typeface="Cambria Math" panose="02040503050406030204" pitchFamily="18" charset="0"/>
                            </a:rPr>
                            <m:t>10</m:t>
                          </m:r>
                        </m:num>
                        <m:den>
                          <m:r>
                            <a:rPr lang="es-MX" sz="2800" b="0" i="1" smtClean="0">
                              <a:latin typeface="Cambria Math" panose="02040503050406030204" pitchFamily="18" charset="0"/>
                            </a:rPr>
                            <m:t>12</m:t>
                          </m:r>
                        </m:den>
                      </m:f>
                      <m:r>
                        <a:rPr lang="es-MX" sz="2800" b="0" i="1" smtClean="0">
                          <a:latin typeface="Cambria Math" panose="02040503050406030204" pitchFamily="18" charset="0"/>
                        </a:rPr>
                        <m:t>+</m:t>
                      </m:r>
                      <m:f>
                        <m:fPr>
                          <m:ctrlPr>
                            <a:rPr lang="es-MX" sz="2800" b="0" i="1" smtClean="0">
                              <a:latin typeface="Cambria Math" panose="02040503050406030204" pitchFamily="18" charset="0"/>
                            </a:rPr>
                          </m:ctrlPr>
                        </m:fPr>
                        <m:num>
                          <m:r>
                            <a:rPr lang="es-MX" sz="2800" b="0" i="1" smtClean="0">
                              <a:latin typeface="Cambria Math" panose="02040503050406030204" pitchFamily="18" charset="0"/>
                            </a:rPr>
                            <m:t>5</m:t>
                          </m:r>
                        </m:num>
                        <m:den>
                          <m:r>
                            <a:rPr lang="es-MX" sz="2800" b="0" i="1" smtClean="0">
                              <a:latin typeface="Cambria Math" panose="02040503050406030204" pitchFamily="18" charset="0"/>
                            </a:rPr>
                            <m:t>18</m:t>
                          </m:r>
                        </m:den>
                      </m:f>
                      <m:r>
                        <a:rPr lang="es-MX" sz="2800" b="0" i="1" smtClean="0">
                          <a:latin typeface="Cambria Math" panose="02040503050406030204" pitchFamily="18" charset="0"/>
                        </a:rPr>
                        <m:t>= ?</m:t>
                      </m:r>
                    </m:oMath>
                  </m:oMathPara>
                </a14:m>
                <a:endParaRPr lang="es-MX" sz="28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511769" y="5125234"/>
                <a:ext cx="2744790" cy="818237"/>
              </a:xfrm>
              <a:prstGeom prst="rect">
                <a:avLst/>
              </a:prstGeo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4179825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17413" y="1872630"/>
            <a:ext cx="8060219" cy="1754326"/>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Cálculo del mínimo común </a:t>
            </a:r>
          </a:p>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denominador</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5488175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Paso 1: Mínimo común múltiplo (mcm)</a:t>
            </a:r>
            <a:endParaRPr lang="es-MX" dirty="0"/>
          </a:p>
        </p:txBody>
      </p:sp>
      <p:sp>
        <p:nvSpPr>
          <p:cNvPr id="3" name="Marcador de contenido 2"/>
          <p:cNvSpPr>
            <a:spLocks noGrp="1"/>
          </p:cNvSpPr>
          <p:nvPr>
            <p:ph idx="1"/>
          </p:nvPr>
        </p:nvSpPr>
        <p:spPr/>
        <p:txBody>
          <a:bodyPr>
            <a:normAutofit/>
          </a:bodyPr>
          <a:lstStyle/>
          <a:p>
            <a:pPr algn="just"/>
            <a:r>
              <a:rPr lang="es-MX" sz="3200" dirty="0" smtClean="0"/>
              <a:t>El mínimo común múltiplo (mcm) de un conjunto de números enteros </a:t>
            </a:r>
            <a:r>
              <a:rPr lang="es-MX" sz="3200" b="1" i="1" dirty="0" smtClean="0"/>
              <a:t>es el número entero más pequeño que se divide en forma exacta entre todos los elementos del conjunto.</a:t>
            </a:r>
          </a:p>
          <a:p>
            <a:pPr algn="just"/>
            <a:r>
              <a:rPr lang="es-MX" sz="3200" dirty="0" smtClean="0"/>
              <a:t>Por lo tanto, el mínimo común denominador (mcd) es el mínimo común múltiplo (mcm) </a:t>
            </a:r>
            <a:r>
              <a:rPr lang="es-MX" sz="3200" b="1" u="sng" dirty="0" smtClean="0">
                <a:solidFill>
                  <a:srgbClr val="FF0000"/>
                </a:solidFill>
              </a:rPr>
              <a:t>de los denominadores de una suma de fracciones</a:t>
            </a:r>
            <a:r>
              <a:rPr lang="es-MX" sz="3200" dirty="0" smtClean="0"/>
              <a:t>.</a:t>
            </a:r>
          </a:p>
        </p:txBody>
      </p:sp>
    </p:spTree>
    <p:extLst>
      <p:ext uri="{BB962C8B-B14F-4D97-AF65-F5344CB8AC3E}">
        <p14:creationId xmlns:p14="http://schemas.microsoft.com/office/powerpoint/2010/main" val="18321333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Números primos o primarios</a:t>
            </a:r>
            <a:endParaRPr lang="es-MX" dirty="0"/>
          </a:p>
        </p:txBody>
      </p:sp>
      <p:sp>
        <p:nvSpPr>
          <p:cNvPr id="3" name="Marcador de contenido 2"/>
          <p:cNvSpPr>
            <a:spLocks noGrp="1"/>
          </p:cNvSpPr>
          <p:nvPr>
            <p:ph idx="1"/>
          </p:nvPr>
        </p:nvSpPr>
        <p:spPr/>
        <p:txBody>
          <a:bodyPr/>
          <a:lstStyle/>
          <a:p>
            <a:pPr algn="just"/>
            <a:r>
              <a:rPr lang="es-MX" sz="3200" dirty="0"/>
              <a:t>Los </a:t>
            </a:r>
            <a:r>
              <a:rPr lang="es-MX" sz="3200" b="1" dirty="0"/>
              <a:t>Números Primos</a:t>
            </a:r>
            <a:r>
              <a:rPr lang="es-MX" sz="3200" dirty="0"/>
              <a:t> son llamados así porque no tienen o toman su origen de otro número. Todos los números naturales no primos se obtienen de la multiplicación de números primos</a:t>
            </a:r>
            <a:r>
              <a:rPr lang="es-MX" sz="3200" dirty="0" smtClean="0"/>
              <a:t>.</a:t>
            </a:r>
          </a:p>
          <a:p>
            <a:pPr algn="just"/>
            <a:endParaRPr lang="es-MX" sz="3200" dirty="0"/>
          </a:p>
          <a:p>
            <a:pPr algn="ctr"/>
            <a:r>
              <a:rPr lang="es-MX" sz="3200" dirty="0" smtClean="0"/>
              <a:t>1, 2, 3, 5, 7, 11, 13, 17, 19, 23, 29, …</a:t>
            </a:r>
            <a:endParaRPr lang="es-MX" sz="3200" dirty="0"/>
          </a:p>
          <a:p>
            <a:endParaRPr lang="es-MX" dirty="0"/>
          </a:p>
        </p:txBody>
      </p:sp>
    </p:spTree>
    <p:extLst>
      <p:ext uri="{BB962C8B-B14F-4D97-AF65-F5344CB8AC3E}">
        <p14:creationId xmlns:p14="http://schemas.microsoft.com/office/powerpoint/2010/main" val="2404213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Paso 2: descomposición canónica.</a:t>
            </a:r>
            <a:endParaRPr lang="es-MX" dirty="0"/>
          </a:p>
        </p:txBody>
      </p:sp>
      <p:sp>
        <p:nvSpPr>
          <p:cNvPr id="3" name="Marcador de contenido 2"/>
          <p:cNvSpPr>
            <a:spLocks noGrp="1"/>
          </p:cNvSpPr>
          <p:nvPr>
            <p:ph idx="1"/>
          </p:nvPr>
        </p:nvSpPr>
        <p:spPr/>
        <p:txBody>
          <a:bodyPr/>
          <a:lstStyle/>
          <a:p>
            <a:pPr algn="just"/>
            <a:r>
              <a:rPr lang="es-MX" dirty="0" smtClean="0"/>
              <a:t>La </a:t>
            </a:r>
            <a:r>
              <a:rPr lang="es-MX" b="1" dirty="0" smtClean="0">
                <a:solidFill>
                  <a:srgbClr val="FF0000"/>
                </a:solidFill>
              </a:rPr>
              <a:t>descomposición de un número natural en sus factores primos</a:t>
            </a:r>
            <a:r>
              <a:rPr lang="es-MX" dirty="0" smtClean="0"/>
              <a:t> es llamada comúnmente “Descomposición Canónica”.</a:t>
            </a:r>
          </a:p>
          <a:p>
            <a:pPr algn="just"/>
            <a:r>
              <a:rPr lang="es-MX" dirty="0" smtClean="0"/>
              <a:t>Consiste en ir dividiendo el número entre cualquier número primo en orden creciente empezando en 2 hasta obtener una división exacta (residuo igual a cero) y posteriormente repetir el procedimiento hasta que el dividendo sea igual a 1.</a:t>
            </a:r>
          </a:p>
          <a:p>
            <a:pPr algn="just"/>
            <a:r>
              <a:rPr lang="es-MX" dirty="0" smtClean="0"/>
              <a:t>Ejemplo:</a:t>
            </a:r>
          </a:p>
          <a:p>
            <a:pPr algn="ctr"/>
            <a:r>
              <a:rPr lang="es-MX" dirty="0" smtClean="0"/>
              <a:t>mcd(10,12,18)</a:t>
            </a:r>
            <a:endParaRPr lang="es-MX" dirty="0"/>
          </a:p>
        </p:txBody>
      </p:sp>
      <p:graphicFrame>
        <p:nvGraphicFramePr>
          <p:cNvPr id="5" name="Tabla 4"/>
          <p:cNvGraphicFramePr>
            <a:graphicFrameLocks noGrp="1"/>
          </p:cNvGraphicFramePr>
          <p:nvPr>
            <p:extLst/>
          </p:nvPr>
        </p:nvGraphicFramePr>
        <p:xfrm>
          <a:off x="3128275" y="5383028"/>
          <a:ext cx="1233713" cy="814794"/>
        </p:xfrm>
        <a:graphic>
          <a:graphicData uri="http://schemas.openxmlformats.org/drawingml/2006/table">
            <a:tbl>
              <a:tblPr>
                <a:tableStyleId>{5C22544A-7EE6-4342-B048-85BDC9FD1C3A}</a:tableStyleId>
              </a:tblPr>
              <a:tblGrid>
                <a:gridCol w="614457">
                  <a:extLst>
                    <a:ext uri="{9D8B030D-6E8A-4147-A177-3AD203B41FA5}">
                      <a16:colId xmlns:a16="http://schemas.microsoft.com/office/drawing/2014/main" val="1003451445"/>
                    </a:ext>
                  </a:extLst>
                </a:gridCol>
                <a:gridCol w="619256">
                  <a:extLst>
                    <a:ext uri="{9D8B030D-6E8A-4147-A177-3AD203B41FA5}">
                      <a16:colId xmlns:a16="http://schemas.microsoft.com/office/drawing/2014/main" val="1239294649"/>
                    </a:ext>
                  </a:extLst>
                </a:gridCol>
              </a:tblGrid>
              <a:tr h="271598">
                <a:tc>
                  <a:txBody>
                    <a:bodyPr/>
                    <a:lstStyle/>
                    <a:p>
                      <a:pPr algn="ctr" fontAlgn="b"/>
                      <a:r>
                        <a:rPr lang="es-MX" sz="1100" b="0" i="0" u="none" strike="noStrike" dirty="0" smtClean="0">
                          <a:solidFill>
                            <a:srgbClr val="000000"/>
                          </a:solidFill>
                          <a:effectLst/>
                          <a:latin typeface="Calibri" panose="020F0502020204030204" pitchFamily="34" charset="0"/>
                        </a:rPr>
                        <a:t>10</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1100" b="1" i="0" u="none" strike="noStrike" dirty="0" smtClean="0">
                          <a:solidFill>
                            <a:srgbClr val="FF0000"/>
                          </a:solidFill>
                          <a:effectLst/>
                          <a:latin typeface="Calibri" panose="020F0502020204030204" pitchFamily="34" charset="0"/>
                        </a:rPr>
                        <a:t>2</a:t>
                      </a:r>
                      <a:endParaRPr lang="es-MX"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68142154"/>
                  </a:ext>
                </a:extLst>
              </a:tr>
              <a:tr h="271598">
                <a:tc>
                  <a:txBody>
                    <a:bodyPr/>
                    <a:lstStyle/>
                    <a:p>
                      <a:pPr algn="ctr" fontAlgn="b"/>
                      <a:r>
                        <a:rPr lang="es-MX" sz="1100" b="0" i="0" u="none" strike="noStrike" dirty="0" smtClean="0">
                          <a:solidFill>
                            <a:srgbClr val="000000"/>
                          </a:solidFill>
                          <a:effectLst/>
                          <a:latin typeface="Calibri" panose="020F0502020204030204" pitchFamily="34" charset="0"/>
                        </a:rPr>
                        <a:t>5</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1100" b="1" i="0" u="none" strike="noStrike" dirty="0" smtClean="0">
                          <a:solidFill>
                            <a:srgbClr val="FF0000"/>
                          </a:solidFill>
                          <a:effectLst/>
                          <a:latin typeface="Calibri" panose="020F0502020204030204" pitchFamily="34" charset="0"/>
                        </a:rPr>
                        <a:t>5</a:t>
                      </a:r>
                      <a:endParaRPr lang="es-MX"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28877001"/>
                  </a:ext>
                </a:extLst>
              </a:tr>
              <a:tr h="271598">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5537351"/>
                  </a:ext>
                </a:extLst>
              </a:tr>
            </a:tbl>
          </a:graphicData>
        </a:graphic>
      </p:graphicFrame>
      <p:graphicFrame>
        <p:nvGraphicFramePr>
          <p:cNvPr id="6" name="Tabla 5"/>
          <p:cNvGraphicFramePr>
            <a:graphicFrameLocks noGrp="1"/>
          </p:cNvGraphicFramePr>
          <p:nvPr>
            <p:extLst/>
          </p:nvPr>
        </p:nvGraphicFramePr>
        <p:xfrm>
          <a:off x="5126893" y="5409423"/>
          <a:ext cx="1325154" cy="1062720"/>
        </p:xfrm>
        <a:graphic>
          <a:graphicData uri="http://schemas.openxmlformats.org/drawingml/2006/table">
            <a:tbl>
              <a:tblPr>
                <a:tableStyleId>{5C22544A-7EE6-4342-B048-85BDC9FD1C3A}</a:tableStyleId>
              </a:tblPr>
              <a:tblGrid>
                <a:gridCol w="659999">
                  <a:extLst>
                    <a:ext uri="{9D8B030D-6E8A-4147-A177-3AD203B41FA5}">
                      <a16:colId xmlns:a16="http://schemas.microsoft.com/office/drawing/2014/main" val="4156132796"/>
                    </a:ext>
                  </a:extLst>
                </a:gridCol>
                <a:gridCol w="665155">
                  <a:extLst>
                    <a:ext uri="{9D8B030D-6E8A-4147-A177-3AD203B41FA5}">
                      <a16:colId xmlns:a16="http://schemas.microsoft.com/office/drawing/2014/main" val="1674024962"/>
                    </a:ext>
                  </a:extLst>
                </a:gridCol>
              </a:tblGrid>
              <a:tr h="265680">
                <a:tc>
                  <a:txBody>
                    <a:bodyPr/>
                    <a:lstStyle/>
                    <a:p>
                      <a:pPr algn="ctr" fontAlgn="b"/>
                      <a:r>
                        <a:rPr lang="es-MX" sz="1100" b="0" i="0" u="none" strike="noStrike" dirty="0" smtClean="0">
                          <a:solidFill>
                            <a:srgbClr val="000000"/>
                          </a:solidFill>
                          <a:effectLst/>
                          <a:latin typeface="Calibri" panose="020F0502020204030204" pitchFamily="34" charset="0"/>
                        </a:rPr>
                        <a:t>12</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1100" b="1" i="0" u="none" strike="noStrike" dirty="0" smtClean="0">
                          <a:solidFill>
                            <a:srgbClr val="FF0000"/>
                          </a:solidFill>
                          <a:effectLst/>
                          <a:latin typeface="Calibri" panose="020F0502020204030204" pitchFamily="34" charset="0"/>
                        </a:rPr>
                        <a:t>2</a:t>
                      </a:r>
                      <a:endParaRPr lang="es-MX"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52959284"/>
                  </a:ext>
                </a:extLst>
              </a:tr>
              <a:tr h="265680">
                <a:tc>
                  <a:txBody>
                    <a:bodyPr/>
                    <a:lstStyle/>
                    <a:p>
                      <a:pPr algn="ctr" fontAlgn="b"/>
                      <a:r>
                        <a:rPr lang="es-MX" sz="1100" b="0" i="0" u="none" strike="noStrike" dirty="0" smtClean="0">
                          <a:solidFill>
                            <a:srgbClr val="000000"/>
                          </a:solidFill>
                          <a:effectLst/>
                          <a:latin typeface="Calibri" panose="020F0502020204030204" pitchFamily="34" charset="0"/>
                        </a:rPr>
                        <a:t>6</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1100" b="1" i="0" u="none" strike="noStrike" dirty="0" smtClean="0">
                          <a:solidFill>
                            <a:srgbClr val="FF0000"/>
                          </a:solidFill>
                          <a:effectLst/>
                          <a:latin typeface="Calibri" panose="020F0502020204030204" pitchFamily="34" charset="0"/>
                        </a:rPr>
                        <a:t>2</a:t>
                      </a:r>
                      <a:endParaRPr lang="es-MX"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28194946"/>
                  </a:ext>
                </a:extLst>
              </a:tr>
              <a:tr h="265680">
                <a:tc>
                  <a:txBody>
                    <a:bodyPr/>
                    <a:lstStyle/>
                    <a:p>
                      <a:pPr algn="ctr" fontAlgn="b"/>
                      <a:r>
                        <a:rPr lang="es-MX" sz="1100" b="0" i="0" u="none" strike="noStrike" dirty="0" smtClean="0">
                          <a:solidFill>
                            <a:srgbClr val="000000"/>
                          </a:solidFill>
                          <a:effectLst/>
                          <a:latin typeface="Calibri" panose="020F0502020204030204" pitchFamily="34" charset="0"/>
                        </a:rPr>
                        <a:t>3</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1100" b="1" i="0" u="none" strike="noStrike" dirty="0" smtClean="0">
                          <a:solidFill>
                            <a:srgbClr val="FF0000"/>
                          </a:solidFill>
                          <a:effectLst/>
                          <a:latin typeface="Calibri" panose="020F0502020204030204" pitchFamily="34" charset="0"/>
                        </a:rPr>
                        <a:t>3</a:t>
                      </a:r>
                      <a:endParaRPr lang="es-MX"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03202284"/>
                  </a:ext>
                </a:extLst>
              </a:tr>
              <a:tr h="265680">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7169033"/>
                  </a:ext>
                </a:extLst>
              </a:tr>
            </a:tbl>
          </a:graphicData>
        </a:graphic>
      </p:graphicFrame>
      <p:graphicFrame>
        <p:nvGraphicFramePr>
          <p:cNvPr id="7" name="Tabla 6"/>
          <p:cNvGraphicFramePr>
            <a:graphicFrameLocks noGrp="1"/>
          </p:cNvGraphicFramePr>
          <p:nvPr>
            <p:extLst/>
          </p:nvPr>
        </p:nvGraphicFramePr>
        <p:xfrm>
          <a:off x="7216952" y="5380579"/>
          <a:ext cx="1325154" cy="1062720"/>
        </p:xfrm>
        <a:graphic>
          <a:graphicData uri="http://schemas.openxmlformats.org/drawingml/2006/table">
            <a:tbl>
              <a:tblPr>
                <a:tableStyleId>{5C22544A-7EE6-4342-B048-85BDC9FD1C3A}</a:tableStyleId>
              </a:tblPr>
              <a:tblGrid>
                <a:gridCol w="659999">
                  <a:extLst>
                    <a:ext uri="{9D8B030D-6E8A-4147-A177-3AD203B41FA5}">
                      <a16:colId xmlns:a16="http://schemas.microsoft.com/office/drawing/2014/main" val="4156132796"/>
                    </a:ext>
                  </a:extLst>
                </a:gridCol>
                <a:gridCol w="665155">
                  <a:extLst>
                    <a:ext uri="{9D8B030D-6E8A-4147-A177-3AD203B41FA5}">
                      <a16:colId xmlns:a16="http://schemas.microsoft.com/office/drawing/2014/main" val="1674024962"/>
                    </a:ext>
                  </a:extLst>
                </a:gridCol>
              </a:tblGrid>
              <a:tr h="265680">
                <a:tc>
                  <a:txBody>
                    <a:bodyPr/>
                    <a:lstStyle/>
                    <a:p>
                      <a:pPr algn="ctr" fontAlgn="b"/>
                      <a:r>
                        <a:rPr lang="es-MX" sz="1100" b="0" i="0" u="none" strike="noStrike" dirty="0" smtClean="0">
                          <a:solidFill>
                            <a:srgbClr val="000000"/>
                          </a:solidFill>
                          <a:effectLst/>
                          <a:latin typeface="Calibri" panose="020F0502020204030204" pitchFamily="34" charset="0"/>
                        </a:rPr>
                        <a:t>18</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1100" b="1" i="0" u="none" strike="noStrike" dirty="0" smtClean="0">
                          <a:solidFill>
                            <a:srgbClr val="FF0000"/>
                          </a:solidFill>
                          <a:effectLst/>
                          <a:latin typeface="Calibri" panose="020F0502020204030204" pitchFamily="34" charset="0"/>
                        </a:rPr>
                        <a:t>2</a:t>
                      </a:r>
                      <a:endParaRPr lang="es-MX"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52959284"/>
                  </a:ext>
                </a:extLst>
              </a:tr>
              <a:tr h="265680">
                <a:tc>
                  <a:txBody>
                    <a:bodyPr/>
                    <a:lstStyle/>
                    <a:p>
                      <a:pPr algn="ctr" fontAlgn="b"/>
                      <a:r>
                        <a:rPr lang="es-MX" sz="1100" b="0" i="0" u="none" strike="noStrike" dirty="0" smtClean="0">
                          <a:solidFill>
                            <a:srgbClr val="000000"/>
                          </a:solidFill>
                          <a:effectLst/>
                          <a:latin typeface="Calibri" panose="020F0502020204030204" pitchFamily="34" charset="0"/>
                        </a:rPr>
                        <a:t>9</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1100" b="1" i="0" u="none" strike="noStrike" dirty="0" smtClean="0">
                          <a:solidFill>
                            <a:srgbClr val="FF0000"/>
                          </a:solidFill>
                          <a:effectLst/>
                          <a:latin typeface="Calibri" panose="020F0502020204030204" pitchFamily="34" charset="0"/>
                        </a:rPr>
                        <a:t>3</a:t>
                      </a:r>
                      <a:endParaRPr lang="es-MX"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28194946"/>
                  </a:ext>
                </a:extLst>
              </a:tr>
              <a:tr h="265680">
                <a:tc>
                  <a:txBody>
                    <a:bodyPr/>
                    <a:lstStyle/>
                    <a:p>
                      <a:pPr algn="ctr" fontAlgn="b"/>
                      <a:r>
                        <a:rPr lang="es-MX" sz="1100" b="0" i="0" u="none" strike="noStrike" dirty="0" smtClean="0">
                          <a:solidFill>
                            <a:srgbClr val="000000"/>
                          </a:solidFill>
                          <a:effectLst/>
                          <a:latin typeface="Calibri" panose="020F0502020204030204" pitchFamily="34" charset="0"/>
                        </a:rPr>
                        <a:t>3</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1100" b="1" i="0" u="none" strike="noStrike" dirty="0" smtClean="0">
                          <a:solidFill>
                            <a:srgbClr val="FF0000"/>
                          </a:solidFill>
                          <a:effectLst/>
                          <a:latin typeface="Calibri" panose="020F0502020204030204" pitchFamily="34" charset="0"/>
                        </a:rPr>
                        <a:t>3</a:t>
                      </a:r>
                      <a:endParaRPr lang="es-MX"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03202284"/>
                  </a:ext>
                </a:extLst>
              </a:tr>
              <a:tr h="265680">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7169033"/>
                  </a:ext>
                </a:extLst>
              </a:tr>
            </a:tbl>
          </a:graphicData>
        </a:graphic>
      </p:graphicFrame>
      <p:sp>
        <p:nvSpPr>
          <p:cNvPr id="4" name="Cerrar llave 3"/>
          <p:cNvSpPr/>
          <p:nvPr/>
        </p:nvSpPr>
        <p:spPr>
          <a:xfrm>
            <a:off x="4237891" y="5257296"/>
            <a:ext cx="248194" cy="9405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6115285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128" y="783772"/>
            <a:ext cx="9720073" cy="457199"/>
          </a:xfrm>
        </p:spPr>
        <p:txBody>
          <a:bodyPr>
            <a:normAutofit lnSpcReduction="10000"/>
          </a:bodyPr>
          <a:lstStyle/>
          <a:p>
            <a:pPr marL="0" indent="0">
              <a:buNone/>
            </a:pPr>
            <a:r>
              <a:rPr lang="es-MX" dirty="0" smtClean="0"/>
              <a:t>Se pueden unificar los procedimientos en uno solo:</a:t>
            </a:r>
            <a:endParaRPr lang="es-MX" dirty="0"/>
          </a:p>
        </p:txBody>
      </p:sp>
      <p:graphicFrame>
        <p:nvGraphicFramePr>
          <p:cNvPr id="4" name="Tabla 3"/>
          <p:cNvGraphicFramePr>
            <a:graphicFrameLocks noGrp="1"/>
          </p:cNvGraphicFramePr>
          <p:nvPr>
            <p:extLst/>
          </p:nvPr>
        </p:nvGraphicFramePr>
        <p:xfrm>
          <a:off x="2917368" y="1632857"/>
          <a:ext cx="5586552" cy="3618414"/>
        </p:xfrm>
        <a:graphic>
          <a:graphicData uri="http://schemas.openxmlformats.org/drawingml/2006/table">
            <a:tbl>
              <a:tblPr>
                <a:tableStyleId>{5C22544A-7EE6-4342-B048-85BDC9FD1C3A}</a:tableStyleId>
              </a:tblPr>
              <a:tblGrid>
                <a:gridCol w="1396638">
                  <a:extLst>
                    <a:ext uri="{9D8B030D-6E8A-4147-A177-3AD203B41FA5}">
                      <a16:colId xmlns:a16="http://schemas.microsoft.com/office/drawing/2014/main" val="2782044776"/>
                    </a:ext>
                  </a:extLst>
                </a:gridCol>
                <a:gridCol w="1396638">
                  <a:extLst>
                    <a:ext uri="{9D8B030D-6E8A-4147-A177-3AD203B41FA5}">
                      <a16:colId xmlns:a16="http://schemas.microsoft.com/office/drawing/2014/main" val="129071562"/>
                    </a:ext>
                  </a:extLst>
                </a:gridCol>
                <a:gridCol w="1396638">
                  <a:extLst>
                    <a:ext uri="{9D8B030D-6E8A-4147-A177-3AD203B41FA5}">
                      <a16:colId xmlns:a16="http://schemas.microsoft.com/office/drawing/2014/main" val="1131248414"/>
                    </a:ext>
                  </a:extLst>
                </a:gridCol>
                <a:gridCol w="1396638">
                  <a:extLst>
                    <a:ext uri="{9D8B030D-6E8A-4147-A177-3AD203B41FA5}">
                      <a16:colId xmlns:a16="http://schemas.microsoft.com/office/drawing/2014/main" val="2886291985"/>
                    </a:ext>
                  </a:extLst>
                </a:gridCol>
              </a:tblGrid>
              <a:tr h="603069">
                <a:tc>
                  <a:txBody>
                    <a:bodyPr/>
                    <a:lstStyle/>
                    <a:p>
                      <a:pPr algn="ctr" fontAlgn="b"/>
                      <a:r>
                        <a:rPr lang="es-MX" sz="3200" u="none" strike="noStrike" dirty="0">
                          <a:solidFill>
                            <a:srgbClr val="FF0000"/>
                          </a:solidFill>
                          <a:effectLst/>
                        </a:rPr>
                        <a:t>10</a:t>
                      </a:r>
                      <a:endParaRPr lang="es-MX"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s-MX" sz="3200" u="none" strike="noStrike" dirty="0">
                          <a:solidFill>
                            <a:srgbClr val="FF0000"/>
                          </a:solidFill>
                          <a:effectLst/>
                        </a:rPr>
                        <a:t>12</a:t>
                      </a:r>
                      <a:endParaRPr lang="es-MX"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s-MX" sz="3200" u="none" strike="noStrike" dirty="0">
                          <a:solidFill>
                            <a:srgbClr val="FF0000"/>
                          </a:solidFill>
                          <a:effectLst/>
                        </a:rPr>
                        <a:t>18</a:t>
                      </a:r>
                      <a:endParaRPr lang="es-MX" sz="3200" b="0" i="0" u="none" strike="noStrike" dirty="0">
                        <a:solidFill>
                          <a:srgbClr val="FF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3200" b="1" i="0" u="none" strike="noStrike" dirty="0" smtClean="0">
                          <a:solidFill>
                            <a:srgbClr val="FF9933"/>
                          </a:solidFill>
                          <a:effectLst/>
                          <a:latin typeface="Calibri" panose="020F0502020204030204" pitchFamily="34" charset="0"/>
                        </a:rPr>
                        <a:t>2</a:t>
                      </a:r>
                      <a:endParaRPr lang="es-MX" sz="3200" b="1" i="0" u="none" strike="noStrike" dirty="0">
                        <a:solidFill>
                          <a:srgbClr val="FF9933"/>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18837900"/>
                  </a:ext>
                </a:extLst>
              </a:tr>
              <a:tr h="603069">
                <a:tc>
                  <a:txBody>
                    <a:bodyPr/>
                    <a:lstStyle/>
                    <a:p>
                      <a:pPr algn="ctr" fontAlgn="b"/>
                      <a:r>
                        <a:rPr lang="es-MX" sz="3200" b="0" i="0" u="none" strike="noStrike" dirty="0" smtClean="0">
                          <a:solidFill>
                            <a:srgbClr val="000000"/>
                          </a:solidFill>
                          <a:effectLst/>
                          <a:latin typeface="Calibri" panose="020F0502020204030204" pitchFamily="34" charset="0"/>
                        </a:rPr>
                        <a:t>5</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6</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9</a:t>
                      </a:r>
                      <a:endParaRPr lang="es-MX" sz="3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3200" b="1" i="0" u="none" strike="noStrike" dirty="0" smtClean="0">
                          <a:solidFill>
                            <a:srgbClr val="FF9933"/>
                          </a:solidFill>
                          <a:effectLst/>
                          <a:latin typeface="Calibri" panose="020F0502020204030204" pitchFamily="34" charset="0"/>
                        </a:rPr>
                        <a:t>2</a:t>
                      </a:r>
                      <a:endParaRPr lang="es-MX" sz="3200" b="1" i="0" u="none" strike="noStrike" dirty="0">
                        <a:solidFill>
                          <a:srgbClr val="FF9933"/>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67236946"/>
                  </a:ext>
                </a:extLst>
              </a:tr>
              <a:tr h="603069">
                <a:tc>
                  <a:txBody>
                    <a:bodyPr/>
                    <a:lstStyle/>
                    <a:p>
                      <a:pPr algn="ctr" fontAlgn="b"/>
                      <a:r>
                        <a:rPr lang="es-MX" sz="3200" b="0" i="0" u="none" strike="noStrike" dirty="0" smtClean="0">
                          <a:solidFill>
                            <a:srgbClr val="000000"/>
                          </a:solidFill>
                          <a:effectLst/>
                          <a:latin typeface="Calibri" panose="020F0502020204030204" pitchFamily="34" charset="0"/>
                        </a:rPr>
                        <a:t>5</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3</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9</a:t>
                      </a:r>
                      <a:endParaRPr lang="es-MX" sz="3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3200" b="1" i="0" u="none" strike="noStrike" dirty="0" smtClean="0">
                          <a:solidFill>
                            <a:srgbClr val="FF9933"/>
                          </a:solidFill>
                          <a:effectLst/>
                          <a:latin typeface="Calibri" panose="020F0502020204030204" pitchFamily="34" charset="0"/>
                        </a:rPr>
                        <a:t>3</a:t>
                      </a:r>
                      <a:endParaRPr lang="es-MX" sz="3200" b="1" i="0" u="none" strike="noStrike" dirty="0">
                        <a:solidFill>
                          <a:srgbClr val="FF9933"/>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294929"/>
                  </a:ext>
                </a:extLst>
              </a:tr>
              <a:tr h="603069">
                <a:tc>
                  <a:txBody>
                    <a:bodyPr/>
                    <a:lstStyle/>
                    <a:p>
                      <a:pPr algn="ctr" fontAlgn="b"/>
                      <a:r>
                        <a:rPr lang="es-MX" sz="3200" b="0" i="0" u="none" strike="noStrike" dirty="0" smtClean="0">
                          <a:solidFill>
                            <a:srgbClr val="000000"/>
                          </a:solidFill>
                          <a:effectLst/>
                          <a:latin typeface="Calibri" panose="020F0502020204030204" pitchFamily="34" charset="0"/>
                        </a:rPr>
                        <a:t>5</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1</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3</a:t>
                      </a:r>
                      <a:endParaRPr lang="es-MX" sz="3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3200" b="1" i="0" u="none" strike="noStrike" dirty="0" smtClean="0">
                          <a:solidFill>
                            <a:srgbClr val="FF9933"/>
                          </a:solidFill>
                          <a:effectLst/>
                          <a:latin typeface="Calibri" panose="020F0502020204030204" pitchFamily="34" charset="0"/>
                        </a:rPr>
                        <a:t>3</a:t>
                      </a:r>
                      <a:endParaRPr lang="es-MX" sz="3200" b="1" i="0" u="none" strike="noStrike" dirty="0">
                        <a:solidFill>
                          <a:srgbClr val="FF9933"/>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012876"/>
                  </a:ext>
                </a:extLst>
              </a:tr>
              <a:tr h="603069">
                <a:tc>
                  <a:txBody>
                    <a:bodyPr/>
                    <a:lstStyle/>
                    <a:p>
                      <a:pPr algn="ctr" fontAlgn="b"/>
                      <a:r>
                        <a:rPr lang="es-MX" sz="3200" b="0" i="0" u="none" strike="noStrike" dirty="0" smtClean="0">
                          <a:solidFill>
                            <a:srgbClr val="000000"/>
                          </a:solidFill>
                          <a:effectLst/>
                          <a:latin typeface="Calibri" panose="020F0502020204030204" pitchFamily="34" charset="0"/>
                        </a:rPr>
                        <a:t>5</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1</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1</a:t>
                      </a:r>
                      <a:endParaRPr lang="es-MX" sz="3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s-MX" sz="3200" b="1" i="0" u="none" strike="noStrike" dirty="0" smtClean="0">
                          <a:solidFill>
                            <a:srgbClr val="FF9933"/>
                          </a:solidFill>
                          <a:effectLst/>
                          <a:latin typeface="Calibri" panose="020F0502020204030204" pitchFamily="34" charset="0"/>
                        </a:rPr>
                        <a:t>5</a:t>
                      </a:r>
                      <a:endParaRPr lang="es-MX" sz="3200" b="1" i="0" u="none" strike="noStrike" dirty="0">
                        <a:solidFill>
                          <a:srgbClr val="FF9933"/>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79879101"/>
                  </a:ext>
                </a:extLst>
              </a:tr>
              <a:tr h="603069">
                <a:tc>
                  <a:txBody>
                    <a:bodyPr/>
                    <a:lstStyle/>
                    <a:p>
                      <a:pPr algn="ctr" fontAlgn="b"/>
                      <a:r>
                        <a:rPr lang="es-MX" sz="3200" b="0" i="0" u="none" strike="noStrike" dirty="0" smtClean="0">
                          <a:solidFill>
                            <a:srgbClr val="000000"/>
                          </a:solidFill>
                          <a:effectLst/>
                          <a:latin typeface="Calibri" panose="020F0502020204030204" pitchFamily="34" charset="0"/>
                        </a:rPr>
                        <a:t>1</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1</a:t>
                      </a:r>
                      <a:endParaRPr lang="es-MX"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3200" b="0" i="0" u="none" strike="noStrike" dirty="0" smtClean="0">
                          <a:solidFill>
                            <a:srgbClr val="000000"/>
                          </a:solidFill>
                          <a:effectLst/>
                          <a:latin typeface="Calibri" panose="020F0502020204030204" pitchFamily="34" charset="0"/>
                        </a:rPr>
                        <a:t>1</a:t>
                      </a:r>
                      <a:endParaRPr lang="es-MX" sz="3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endParaRPr lang="es-MX" sz="3200" b="0" i="0" u="none" strike="noStrike" dirty="0">
                        <a:solidFill>
                          <a:srgbClr val="FF9933"/>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36739268"/>
                  </a:ext>
                </a:extLst>
              </a:tr>
            </a:tbl>
          </a:graphicData>
        </a:graphic>
      </p:graphicFrame>
      <p:sp>
        <p:nvSpPr>
          <p:cNvPr id="5" name="Cerrar llave 4"/>
          <p:cNvSpPr/>
          <p:nvPr/>
        </p:nvSpPr>
        <p:spPr>
          <a:xfrm>
            <a:off x="8164285" y="1449978"/>
            <a:ext cx="679269" cy="39841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6" name="CuadroTexto 5"/>
          <p:cNvSpPr txBox="1"/>
          <p:nvPr/>
        </p:nvSpPr>
        <p:spPr>
          <a:xfrm>
            <a:off x="9235440" y="3257398"/>
            <a:ext cx="1755609" cy="369332"/>
          </a:xfrm>
          <a:prstGeom prst="rect">
            <a:avLst/>
          </a:prstGeom>
          <a:noFill/>
        </p:spPr>
        <p:txBody>
          <a:bodyPr wrap="none" rtlCol="0">
            <a:spAutoFit/>
          </a:bodyPr>
          <a:lstStyle/>
          <a:p>
            <a:r>
              <a:rPr lang="es-MX" dirty="0" smtClean="0"/>
              <a:t>2*2*3*3*5=180</a:t>
            </a:r>
            <a:endParaRPr lang="es-MX" dirty="0"/>
          </a:p>
        </p:txBody>
      </p:sp>
      <p:sp>
        <p:nvSpPr>
          <p:cNvPr id="7" name="CuadroTexto 6"/>
          <p:cNvSpPr txBox="1"/>
          <p:nvPr/>
        </p:nvSpPr>
        <p:spPr>
          <a:xfrm>
            <a:off x="9091749" y="5251271"/>
            <a:ext cx="2278188" cy="369332"/>
          </a:xfrm>
          <a:prstGeom prst="rect">
            <a:avLst/>
          </a:prstGeom>
          <a:noFill/>
        </p:spPr>
        <p:txBody>
          <a:bodyPr wrap="none" rtlCol="0">
            <a:spAutoFit/>
          </a:bodyPr>
          <a:lstStyle/>
          <a:p>
            <a:r>
              <a:rPr lang="es-MX" b="1" dirty="0" smtClean="0"/>
              <a:t>mcm(10,12,18) = 180</a:t>
            </a:r>
            <a:endParaRPr lang="es-MX" b="1" dirty="0"/>
          </a:p>
        </p:txBody>
      </p:sp>
    </p:spTree>
    <p:extLst>
      <p:ext uri="{BB962C8B-B14F-4D97-AF65-F5344CB8AC3E}">
        <p14:creationId xmlns:p14="http://schemas.microsoft.com/office/powerpoint/2010/main" val="25573447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516828" y="2759336"/>
                <a:ext cx="2151295" cy="7257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400" i="1" smtClean="0">
                              <a:latin typeface="Cambria Math" panose="02040503050406030204" pitchFamily="18" charset="0"/>
                            </a:rPr>
                          </m:ctrlPr>
                        </m:fPr>
                        <m:num>
                          <m:r>
                            <a:rPr lang="es-MX" sz="2400" b="0" i="1" smtClean="0">
                              <a:latin typeface="Cambria Math" panose="02040503050406030204" pitchFamily="18" charset="0"/>
                            </a:rPr>
                            <m:t>8</m:t>
                          </m:r>
                        </m:num>
                        <m:den>
                          <m:r>
                            <a:rPr lang="es-MX" sz="2400" b="0" i="1" smtClean="0">
                              <a:latin typeface="Cambria Math" panose="02040503050406030204" pitchFamily="18" charset="0"/>
                            </a:rPr>
                            <m:t>10</m:t>
                          </m:r>
                        </m:den>
                      </m:f>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10</m:t>
                          </m:r>
                        </m:num>
                        <m:den>
                          <m:r>
                            <a:rPr lang="es-MX" sz="2400" b="0" i="1" smtClean="0">
                              <a:latin typeface="Cambria Math" panose="02040503050406030204" pitchFamily="18" charset="0"/>
                            </a:rPr>
                            <m:t>12</m:t>
                          </m:r>
                        </m:den>
                      </m:f>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5</m:t>
                          </m:r>
                        </m:num>
                        <m:den>
                          <m:r>
                            <a:rPr lang="es-MX" sz="2400" b="0" i="1" smtClean="0">
                              <a:latin typeface="Cambria Math" panose="02040503050406030204" pitchFamily="18" charset="0"/>
                            </a:rPr>
                            <m:t>18</m:t>
                          </m:r>
                        </m:den>
                      </m:f>
                      <m:r>
                        <a:rPr lang="es-MX" sz="2400" b="0" i="1" smtClean="0">
                          <a:latin typeface="Cambria Math" panose="02040503050406030204" pitchFamily="18" charset="0"/>
                        </a:rPr>
                        <m:t>=</m:t>
                      </m:r>
                    </m:oMath>
                  </m:oMathPara>
                </a14:m>
                <a:endParaRPr lang="es-MX" sz="24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516828" y="2759336"/>
                <a:ext cx="2151295" cy="725711"/>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3808208" y="2743402"/>
                <a:ext cx="3086358"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400" i="1" smtClean="0">
                              <a:latin typeface="Cambria Math" panose="02040503050406030204" pitchFamily="18" charset="0"/>
                            </a:rPr>
                          </m:ctrlPr>
                        </m:fPr>
                        <m:num>
                          <m:r>
                            <a:rPr lang="es-MX" sz="2400" b="0" i="1" smtClean="0">
                              <a:latin typeface="Cambria Math" panose="02040503050406030204" pitchFamily="18" charset="0"/>
                            </a:rPr>
                            <m:t>144+150+50</m:t>
                          </m:r>
                        </m:num>
                        <m:den>
                          <m:r>
                            <a:rPr lang="es-MX" sz="2400" b="0" i="1" smtClean="0">
                              <a:latin typeface="Cambria Math" panose="02040503050406030204" pitchFamily="18" charset="0"/>
                            </a:rPr>
                            <m:t>180</m:t>
                          </m:r>
                        </m:den>
                      </m:f>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344</m:t>
                          </m:r>
                        </m:num>
                        <m:den>
                          <m:r>
                            <a:rPr lang="es-MX" sz="2400" b="0" i="1" smtClean="0">
                              <a:latin typeface="Cambria Math" panose="02040503050406030204" pitchFamily="18" charset="0"/>
                            </a:rPr>
                            <m:t>180</m:t>
                          </m:r>
                        </m:den>
                      </m:f>
                    </m:oMath>
                  </m:oMathPara>
                </a14:m>
                <a:endParaRPr lang="es-MX" sz="2400" b="0" dirty="0" smtClean="0"/>
              </a:p>
            </p:txBody>
          </p:sp>
        </mc:Choice>
        <mc:Fallback xmlns="">
          <p:sp>
            <p:nvSpPr>
              <p:cNvPr id="5" name="CuadroTexto 4"/>
              <p:cNvSpPr txBox="1">
                <a:spLocks noRot="1" noChangeAspect="1" noMove="1" noResize="1" noEditPoints="1" noAdjustHandles="1" noChangeArrowheads="1" noChangeShapeType="1" noTextEdit="1"/>
              </p:cNvSpPr>
              <p:nvPr/>
            </p:nvSpPr>
            <p:spPr>
              <a:xfrm>
                <a:off x="3808208" y="2743402"/>
                <a:ext cx="3086358" cy="701346"/>
              </a:xfrm>
              <a:prstGeom prst="rect">
                <a:avLst/>
              </a:prstGeom>
              <a:blipFill>
                <a:blip r:embed="rId3"/>
                <a:stretch>
                  <a:fillRect/>
                </a:stretch>
              </a:blipFill>
            </p:spPr>
            <p:txBody>
              <a:bodyPr/>
              <a:lstStyle/>
              <a:p>
                <a:r>
                  <a:rPr lang="es-MX">
                    <a:noFill/>
                  </a:rPr>
                  <a:t> </a:t>
                </a:r>
              </a:p>
            </p:txBody>
          </p:sp>
        </mc:Fallback>
      </mc:AlternateContent>
      <p:sp>
        <p:nvSpPr>
          <p:cNvPr id="7" name="Flecha curvada hacia arriba 6"/>
          <p:cNvSpPr/>
          <p:nvPr/>
        </p:nvSpPr>
        <p:spPr>
          <a:xfrm flipH="1">
            <a:off x="1592132" y="3614569"/>
            <a:ext cx="2614108" cy="656217"/>
          </a:xfrm>
          <a:prstGeom prst="curvedUpArrow">
            <a:avLst>
              <a:gd name="adj1" fmla="val 25000"/>
              <a:gd name="adj2" fmla="val 50000"/>
              <a:gd name="adj3" fmla="val 23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CuadroTexto 7"/>
          <p:cNvSpPr txBox="1"/>
          <p:nvPr/>
        </p:nvSpPr>
        <p:spPr>
          <a:xfrm>
            <a:off x="2899186" y="4270786"/>
            <a:ext cx="343364" cy="584775"/>
          </a:xfrm>
          <a:prstGeom prst="rect">
            <a:avLst/>
          </a:prstGeom>
          <a:noFill/>
        </p:spPr>
        <p:txBody>
          <a:bodyPr wrap="none" rtlCol="0">
            <a:spAutoFit/>
          </a:bodyPr>
          <a:lstStyle/>
          <a:p>
            <a:r>
              <a:rPr lang="es-MX" sz="3200" dirty="0" smtClean="0"/>
              <a:t>/</a:t>
            </a:r>
            <a:endParaRPr lang="es-MX" sz="3200" dirty="0"/>
          </a:p>
        </p:txBody>
      </p:sp>
      <p:sp>
        <p:nvSpPr>
          <p:cNvPr id="9" name="Flecha curvada hacia la derecha 8"/>
          <p:cNvSpPr/>
          <p:nvPr/>
        </p:nvSpPr>
        <p:spPr>
          <a:xfrm flipV="1">
            <a:off x="860612" y="2802368"/>
            <a:ext cx="656216" cy="6667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CuadroTexto 9"/>
          <p:cNvSpPr txBox="1"/>
          <p:nvPr/>
        </p:nvSpPr>
        <p:spPr>
          <a:xfrm>
            <a:off x="439191" y="2813869"/>
            <a:ext cx="389850" cy="584775"/>
          </a:xfrm>
          <a:prstGeom prst="rect">
            <a:avLst/>
          </a:prstGeom>
          <a:noFill/>
        </p:spPr>
        <p:txBody>
          <a:bodyPr wrap="none" rtlCol="0">
            <a:spAutoFit/>
          </a:bodyPr>
          <a:lstStyle/>
          <a:p>
            <a:r>
              <a:rPr lang="es-MX" sz="3200" dirty="0" smtClean="0"/>
              <a:t>*</a:t>
            </a:r>
            <a:endParaRPr lang="es-MX" sz="3200" dirty="0"/>
          </a:p>
        </p:txBody>
      </p:sp>
      <p:sp>
        <p:nvSpPr>
          <p:cNvPr id="11" name="Flecha curvada hacia abajo 10"/>
          <p:cNvSpPr/>
          <p:nvPr/>
        </p:nvSpPr>
        <p:spPr>
          <a:xfrm>
            <a:off x="1601776" y="1952702"/>
            <a:ext cx="2495774" cy="710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8844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nvPr>
            </p:nvGraphicFramePr>
            <p:xfrm>
              <a:off x="857941" y="967961"/>
              <a:ext cx="10578687" cy="4872228"/>
            </p:xfrm>
            <a:graphic>
              <a:graphicData uri="http://schemas.openxmlformats.org/drawingml/2006/table">
                <a:tbl>
                  <a:tblPr firstRow="1" bandRow="1">
                    <a:tableStyleId>{5C22544A-7EE6-4342-B048-85BDC9FD1C3A}</a:tableStyleId>
                  </a:tblPr>
                  <a:tblGrid>
                    <a:gridCol w="2932181">
                      <a:extLst>
                        <a:ext uri="{9D8B030D-6E8A-4147-A177-3AD203B41FA5}">
                          <a16:colId xmlns:a16="http://schemas.microsoft.com/office/drawing/2014/main" val="661166808"/>
                        </a:ext>
                      </a:extLst>
                    </a:gridCol>
                    <a:gridCol w="1815548">
                      <a:extLst>
                        <a:ext uri="{9D8B030D-6E8A-4147-A177-3AD203B41FA5}">
                          <a16:colId xmlns:a16="http://schemas.microsoft.com/office/drawing/2014/main" val="1148524950"/>
                        </a:ext>
                      </a:extLst>
                    </a:gridCol>
                    <a:gridCol w="596348">
                      <a:extLst>
                        <a:ext uri="{9D8B030D-6E8A-4147-A177-3AD203B41FA5}">
                          <a16:colId xmlns:a16="http://schemas.microsoft.com/office/drawing/2014/main" val="2097380037"/>
                        </a:ext>
                      </a:extLst>
                    </a:gridCol>
                    <a:gridCol w="3379304">
                      <a:extLst>
                        <a:ext uri="{9D8B030D-6E8A-4147-A177-3AD203B41FA5}">
                          <a16:colId xmlns:a16="http://schemas.microsoft.com/office/drawing/2014/main" val="4064892640"/>
                        </a:ext>
                      </a:extLst>
                    </a:gridCol>
                    <a:gridCol w="1855306">
                      <a:extLst>
                        <a:ext uri="{9D8B030D-6E8A-4147-A177-3AD203B41FA5}">
                          <a16:colId xmlns:a16="http://schemas.microsoft.com/office/drawing/2014/main" val="4079967"/>
                        </a:ext>
                      </a:extLst>
                    </a:gridCol>
                  </a:tblGrid>
                  <a:tr h="370840">
                    <a:tc>
                      <a:txBody>
                        <a:bodyPr/>
                        <a:lstStyle/>
                        <a:p>
                          <a:pPr algn="ctr"/>
                          <a:r>
                            <a:rPr lang="es-MX" dirty="0" smtClean="0"/>
                            <a:t>Requerimiento</a:t>
                          </a:r>
                          <a:endParaRPr lang="es-MX" dirty="0"/>
                        </a:p>
                      </a:txBody>
                      <a:tcPr/>
                    </a:tc>
                    <a:tc>
                      <a:txBody>
                        <a:bodyPr/>
                        <a:lstStyle/>
                        <a:p>
                          <a:pPr algn="ctr"/>
                          <a:r>
                            <a:rPr lang="es-MX" dirty="0" smtClean="0"/>
                            <a:t>Expresión</a:t>
                          </a:r>
                          <a:r>
                            <a:rPr lang="es-MX" baseline="0" dirty="0" smtClean="0"/>
                            <a:t> Algebraica</a:t>
                          </a:r>
                          <a:endParaRPr lang="es-MX" dirty="0"/>
                        </a:p>
                      </a:txBody>
                      <a:tcPr/>
                    </a:tc>
                    <a:tc>
                      <a:txBody>
                        <a:bodyPr/>
                        <a:lstStyle/>
                        <a:p>
                          <a:endParaRPr lang="es-MX"/>
                        </a:p>
                      </a:txBody>
                      <a:tcPr/>
                    </a:tc>
                    <a:tc>
                      <a:txBody>
                        <a:bodyPr/>
                        <a:lstStyle/>
                        <a:p>
                          <a:pPr algn="ctr"/>
                          <a:r>
                            <a:rPr lang="es-MX" dirty="0" smtClean="0"/>
                            <a:t>Requerimiento</a:t>
                          </a:r>
                          <a:endParaRPr lang="es-MX"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Expresión</a:t>
                          </a:r>
                          <a:r>
                            <a:rPr lang="es-MX" baseline="0" dirty="0" smtClean="0"/>
                            <a:t> Algebraica</a:t>
                          </a:r>
                          <a:endParaRPr lang="es-MX" dirty="0" smtClean="0"/>
                        </a:p>
                      </a:txBody>
                      <a:tcPr/>
                    </a:tc>
                    <a:extLst>
                      <a:ext uri="{0D108BD9-81ED-4DB2-BD59-A6C34878D82A}">
                        <a16:rowId xmlns:a16="http://schemas.microsoft.com/office/drawing/2014/main" val="3175306439"/>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El doble o duplo de un número: </a:t>
                          </a:r>
                        </a:p>
                      </a:txBody>
                      <a:tcPr/>
                    </a:tc>
                    <a:tc>
                      <a:txBody>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m:t>
                                </m:r>
                                <m:r>
                                  <a:rPr lang="es-MX" b="0" i="1" smtClean="0">
                                    <a:latin typeface="Cambria Math" panose="02040503050406030204" pitchFamily="18" charset="0"/>
                                  </a:rPr>
                                  <m:t>𝑥</m:t>
                                </m:r>
                              </m:oMath>
                            </m:oMathPara>
                          </a14:m>
                          <a:endParaRPr lang="es-MX" dirty="0"/>
                        </a:p>
                      </a:txBody>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número al cuadrado: </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𝑥</m:t>
                                    </m:r>
                                  </m:e>
                                  <m:sup>
                                    <m:r>
                                      <a:rPr lang="es-MX" b="0" i="1" smtClean="0">
                                        <a:latin typeface="Cambria Math" panose="02040503050406030204" pitchFamily="18" charset="0"/>
                                      </a:rPr>
                                      <m:t>2</m:t>
                                    </m:r>
                                  </m:sup>
                                </m:sSup>
                              </m:oMath>
                            </m:oMathPara>
                          </a14:m>
                          <a:endParaRPr lang="es-MX" dirty="0"/>
                        </a:p>
                      </a:txBody>
                      <a:tcPr/>
                    </a:tc>
                    <a:extLst>
                      <a:ext uri="{0D108BD9-81ED-4DB2-BD59-A6C34878D82A}">
                        <a16:rowId xmlns:a16="http://schemas.microsoft.com/office/drawing/2014/main" val="1929640025"/>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El triple de un número: </a:t>
                          </a:r>
                        </a:p>
                      </a:txBody>
                      <a:tcPr/>
                    </a:tc>
                    <a:tc>
                      <a:txBody>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3</m:t>
                                </m:r>
                                <m:r>
                                  <a:rPr lang="es-MX" b="0" i="1" smtClean="0">
                                    <a:latin typeface="Cambria Math" panose="02040503050406030204" pitchFamily="18" charset="0"/>
                                  </a:rPr>
                                  <m:t>𝑥</m:t>
                                </m:r>
                              </m:oMath>
                            </m:oMathPara>
                          </a14:m>
                          <a:endParaRPr lang="es-MX" dirty="0"/>
                        </a:p>
                      </a:txBody>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número al cubo: </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𝑥</m:t>
                                    </m:r>
                                  </m:e>
                                  <m:sup>
                                    <m:r>
                                      <a:rPr lang="es-MX" b="0" i="1" smtClean="0">
                                        <a:latin typeface="Cambria Math" panose="02040503050406030204" pitchFamily="18" charset="0"/>
                                      </a:rPr>
                                      <m:t>3</m:t>
                                    </m:r>
                                  </m:sup>
                                </m:sSup>
                              </m:oMath>
                            </m:oMathPara>
                          </a14:m>
                          <a:endParaRPr lang="es-MX" dirty="0"/>
                        </a:p>
                      </a:txBody>
                      <a:tcPr/>
                    </a:tc>
                    <a:extLst>
                      <a:ext uri="{0D108BD9-81ED-4DB2-BD59-A6C34878D82A}">
                        <a16:rowId xmlns:a16="http://schemas.microsoft.com/office/drawing/2014/main" val="231205772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El cuádruplo de un número: </a:t>
                          </a:r>
                        </a:p>
                      </a:txBody>
                      <a:tcPr/>
                    </a:tc>
                    <a:tc>
                      <a:txBody>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4</m:t>
                                </m:r>
                                <m:r>
                                  <a:rPr lang="es-MX" b="0" i="1" smtClean="0">
                                    <a:latin typeface="Cambria Math" panose="02040503050406030204" pitchFamily="18" charset="0"/>
                                  </a:rPr>
                                  <m:t>𝑥</m:t>
                                </m:r>
                              </m:oMath>
                            </m:oMathPara>
                          </a14:m>
                          <a:endParaRPr lang="es-MX" dirty="0"/>
                        </a:p>
                      </a:txBody>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número par: </a:t>
                          </a:r>
                        </a:p>
                      </a:txBody>
                      <a:tcPr/>
                    </a:tc>
                    <a:tc>
                      <a:txBody>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m:t>
                                </m:r>
                                <m:r>
                                  <a:rPr lang="es-MX" b="0" i="1" smtClean="0">
                                    <a:latin typeface="Cambria Math" panose="02040503050406030204" pitchFamily="18" charset="0"/>
                                  </a:rPr>
                                  <m:t>𝑥</m:t>
                                </m:r>
                              </m:oMath>
                            </m:oMathPara>
                          </a14:m>
                          <a:endParaRPr lang="es-MX" dirty="0"/>
                        </a:p>
                      </a:txBody>
                      <a:tcPr/>
                    </a:tc>
                    <a:extLst>
                      <a:ext uri="{0D108BD9-81ED-4DB2-BD59-A6C34878D82A}">
                        <a16:rowId xmlns:a16="http://schemas.microsoft.com/office/drawing/2014/main" val="668719286"/>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La mitad de un número: </a:t>
                          </a:r>
                        </a:p>
                      </a:txBody>
                      <a:tcPr/>
                    </a:tc>
                    <a:tc>
                      <a:txBody>
                        <a:bodyPr/>
                        <a:lstStyle/>
                        <a:p>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1</m:t>
                                    </m:r>
                                  </m:num>
                                  <m:den>
                                    <m:r>
                                      <a:rPr lang="es-MX" b="0" i="1" smtClean="0">
                                        <a:latin typeface="Cambria Math" panose="02040503050406030204" pitchFamily="18" charset="0"/>
                                      </a:rPr>
                                      <m:t>2</m:t>
                                    </m:r>
                                  </m:den>
                                </m:f>
                                <m:r>
                                  <a:rPr lang="es-MX" b="0" i="1" smtClean="0">
                                    <a:latin typeface="Cambria Math" panose="02040503050406030204" pitchFamily="18" charset="0"/>
                                  </a:rPr>
                                  <m:t>𝑥</m:t>
                                </m:r>
                                <m:r>
                                  <a:rPr lang="es-MX" b="0" i="1" smtClean="0">
                                    <a:latin typeface="Cambria Math" panose="02040503050406030204" pitchFamily="18" charset="0"/>
                                  </a:rPr>
                                  <m:t>   </m:t>
                                </m:r>
                                <m:r>
                                  <a:rPr lang="es-MX" b="0" i="1" smtClean="0">
                                    <a:latin typeface="Cambria Math" panose="02040503050406030204" pitchFamily="18" charset="0"/>
                                  </a:rPr>
                                  <m:t>𝑜</m:t>
                                </m:r>
                                <m:r>
                                  <a:rPr lang="es-MX" b="0" i="1" smtClean="0">
                                    <a:latin typeface="Cambria Math" panose="02040503050406030204" pitchFamily="18" charset="0"/>
                                  </a:rPr>
                                  <m:t>   </m:t>
                                </m:r>
                                <m:f>
                                  <m:fPr>
                                    <m:ctrlPr>
                                      <a:rPr lang="es-MX" b="0" i="1" smtClean="0">
                                        <a:latin typeface="Cambria Math" panose="02040503050406030204" pitchFamily="18" charset="0"/>
                                      </a:rPr>
                                    </m:ctrlPr>
                                  </m:fPr>
                                  <m:num>
                                    <m:r>
                                      <a:rPr lang="es-MX" b="0" i="1" smtClean="0">
                                        <a:latin typeface="Cambria Math" panose="02040503050406030204" pitchFamily="18" charset="0"/>
                                      </a:rPr>
                                      <m:t>𝑥</m:t>
                                    </m:r>
                                  </m:num>
                                  <m:den>
                                    <m:r>
                                      <a:rPr lang="es-MX" b="0" i="1" smtClean="0">
                                        <a:latin typeface="Cambria Math" panose="02040503050406030204" pitchFamily="18" charset="0"/>
                                      </a:rPr>
                                      <m:t>2</m:t>
                                    </m:r>
                                  </m:den>
                                </m:f>
                                <m:r>
                                  <a:rPr lang="es-MX" b="0" i="1" smtClean="0">
                                    <a:latin typeface="Cambria Math" panose="02040503050406030204" pitchFamily="18" charset="0"/>
                                  </a:rPr>
                                  <m:t> </m:t>
                                </m:r>
                              </m:oMath>
                            </m:oMathPara>
                          </a14:m>
                          <a:endParaRPr lang="es-MX" dirty="0"/>
                        </a:p>
                      </a:txBody>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número impar:</a:t>
                          </a:r>
                        </a:p>
                      </a:txBody>
                      <a:tcPr/>
                    </a:tc>
                    <a:tc>
                      <a:txBody>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m:t>
                                </m:r>
                                <m:r>
                                  <a:rPr lang="es-MX" b="0" i="1" smtClean="0">
                                    <a:latin typeface="Cambria Math" panose="02040503050406030204" pitchFamily="18" charset="0"/>
                                  </a:rPr>
                                  <m:t>𝑥</m:t>
                                </m:r>
                                <m:r>
                                  <a:rPr lang="es-MX" b="0" i="1" smtClean="0">
                                    <a:latin typeface="Cambria Math" panose="02040503050406030204" pitchFamily="18" charset="0"/>
                                  </a:rPr>
                                  <m:t>+1</m:t>
                                </m:r>
                              </m:oMath>
                            </m:oMathPara>
                          </a14:m>
                          <a:endParaRPr lang="es-MX" dirty="0"/>
                        </a:p>
                      </a:txBody>
                      <a:tcPr/>
                    </a:tc>
                    <a:extLst>
                      <a:ext uri="{0D108BD9-81ED-4DB2-BD59-A6C34878D82A}">
                        <a16:rowId xmlns:a16="http://schemas.microsoft.com/office/drawing/2014/main" val="1647711835"/>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tercio de un número: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1</m:t>
                                    </m:r>
                                  </m:num>
                                  <m:den>
                                    <m:r>
                                      <a:rPr lang="es-MX" b="0" i="1" smtClean="0">
                                        <a:latin typeface="Cambria Math" panose="02040503050406030204" pitchFamily="18" charset="0"/>
                                      </a:rPr>
                                      <m:t>3</m:t>
                                    </m:r>
                                  </m:den>
                                </m:f>
                                <m:r>
                                  <a:rPr lang="es-MX" b="0" i="1" smtClean="0">
                                    <a:latin typeface="Cambria Math" panose="02040503050406030204" pitchFamily="18" charset="0"/>
                                  </a:rPr>
                                  <m:t>𝑥</m:t>
                                </m:r>
                                <m:r>
                                  <a:rPr lang="es-MX" b="0" i="1" smtClean="0">
                                    <a:latin typeface="Cambria Math" panose="02040503050406030204" pitchFamily="18" charset="0"/>
                                  </a:rPr>
                                  <m:t>   </m:t>
                                </m:r>
                                <m:r>
                                  <a:rPr lang="es-MX" b="0" i="1" smtClean="0">
                                    <a:latin typeface="Cambria Math" panose="02040503050406030204" pitchFamily="18" charset="0"/>
                                  </a:rPr>
                                  <m:t>𝑜</m:t>
                                </m:r>
                                <m:r>
                                  <a:rPr lang="es-MX" b="0" i="1" smtClean="0">
                                    <a:latin typeface="Cambria Math" panose="02040503050406030204" pitchFamily="18" charset="0"/>
                                  </a:rPr>
                                  <m:t>   </m:t>
                                </m:r>
                                <m:f>
                                  <m:fPr>
                                    <m:ctrlPr>
                                      <a:rPr lang="es-MX" b="0" i="1" smtClean="0">
                                        <a:latin typeface="Cambria Math" panose="02040503050406030204" pitchFamily="18" charset="0"/>
                                      </a:rPr>
                                    </m:ctrlPr>
                                  </m:fPr>
                                  <m:num>
                                    <m:r>
                                      <a:rPr lang="es-MX" b="0" i="1" smtClean="0">
                                        <a:latin typeface="Cambria Math" panose="02040503050406030204" pitchFamily="18" charset="0"/>
                                      </a:rPr>
                                      <m:t>𝑥</m:t>
                                    </m:r>
                                  </m:num>
                                  <m:den>
                                    <m:r>
                                      <a:rPr lang="es-MX" b="0" i="1" smtClean="0">
                                        <a:latin typeface="Cambria Math" panose="02040503050406030204" pitchFamily="18" charset="0"/>
                                      </a:rPr>
                                      <m:t>3</m:t>
                                    </m:r>
                                  </m:den>
                                </m:f>
                                <m:r>
                                  <a:rPr lang="es-MX" b="0" i="1" smtClean="0">
                                    <a:latin typeface="Cambria Math" panose="02040503050406030204" pitchFamily="18" charset="0"/>
                                  </a:rPr>
                                  <m:t> </m:t>
                                </m:r>
                              </m:oMath>
                            </m:oMathPara>
                          </a14:m>
                          <a:endParaRPr lang="es-MX" dirty="0"/>
                        </a:p>
                        <a:p>
                          <a:endParaRPr lang="es-MX" dirty="0"/>
                        </a:p>
                      </a:txBody>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Dos números consecutivos:</a:t>
                          </a:r>
                        </a:p>
                      </a:txBody>
                      <a:tcPr/>
                    </a:tc>
                    <a:tc>
                      <a:txBody>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𝑥</m:t>
                                </m:r>
                                <m:r>
                                  <a:rPr lang="es-MX" b="0" i="1" smtClean="0">
                                    <a:latin typeface="Cambria Math" panose="02040503050406030204" pitchFamily="18" charset="0"/>
                                  </a:rPr>
                                  <m:t>, </m:t>
                                </m:r>
                                <m:r>
                                  <a:rPr lang="es-MX" b="0" i="1" smtClean="0">
                                    <a:latin typeface="Cambria Math" panose="02040503050406030204" pitchFamily="18" charset="0"/>
                                  </a:rPr>
                                  <m:t>𝑥</m:t>
                                </m:r>
                                <m:r>
                                  <a:rPr lang="es-MX" b="0" i="1" smtClean="0">
                                    <a:latin typeface="Cambria Math" panose="02040503050406030204" pitchFamily="18" charset="0"/>
                                  </a:rPr>
                                  <m:t>+1</m:t>
                                </m:r>
                              </m:oMath>
                            </m:oMathPara>
                          </a14:m>
                          <a:endParaRPr lang="es-MX" b="0" dirty="0" smtClean="0"/>
                        </a:p>
                        <a:p>
                          <a:pPr algn="ctr"/>
                          <a:r>
                            <a:rPr lang="es-MX" b="0" dirty="0" smtClean="0"/>
                            <a:t>o</a:t>
                          </a: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𝑥</m:t>
                                </m:r>
                                <m:r>
                                  <a:rPr lang="es-MX" b="0" i="1" smtClean="0">
                                    <a:latin typeface="Cambria Math" panose="02040503050406030204" pitchFamily="18" charset="0"/>
                                  </a:rPr>
                                  <m:t>, </m:t>
                                </m:r>
                                <m:r>
                                  <a:rPr lang="es-MX" b="0" i="1" smtClean="0">
                                    <a:latin typeface="Cambria Math" panose="02040503050406030204" pitchFamily="18" charset="0"/>
                                  </a:rPr>
                                  <m:t>𝑥</m:t>
                                </m:r>
                                <m:r>
                                  <a:rPr lang="es-MX" b="0" i="1" smtClean="0">
                                    <a:latin typeface="Cambria Math" panose="02040503050406030204" pitchFamily="18" charset="0"/>
                                  </a:rPr>
                                  <m:t>−1</m:t>
                                </m:r>
                              </m:oMath>
                            </m:oMathPara>
                          </a14:m>
                          <a:endParaRPr lang="es-MX" dirty="0"/>
                        </a:p>
                      </a:txBody>
                      <a:tcPr/>
                    </a:tc>
                    <a:extLst>
                      <a:ext uri="{0D108BD9-81ED-4DB2-BD59-A6C34878D82A}">
                        <a16:rowId xmlns:a16="http://schemas.microsoft.com/office/drawing/2014/main" val="2879619208"/>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cuarto de un número: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1</m:t>
                                    </m:r>
                                  </m:num>
                                  <m:den>
                                    <m:r>
                                      <a:rPr lang="es-MX" b="0" i="1" smtClean="0">
                                        <a:latin typeface="Cambria Math" panose="02040503050406030204" pitchFamily="18" charset="0"/>
                                      </a:rPr>
                                      <m:t>4</m:t>
                                    </m:r>
                                  </m:den>
                                </m:f>
                                <m:r>
                                  <a:rPr lang="es-MX" b="0" i="1" smtClean="0">
                                    <a:latin typeface="Cambria Math" panose="02040503050406030204" pitchFamily="18" charset="0"/>
                                  </a:rPr>
                                  <m:t>𝑥</m:t>
                                </m:r>
                                <m:r>
                                  <a:rPr lang="es-MX" b="0" i="1" smtClean="0">
                                    <a:latin typeface="Cambria Math" panose="02040503050406030204" pitchFamily="18" charset="0"/>
                                  </a:rPr>
                                  <m:t>   </m:t>
                                </m:r>
                                <m:r>
                                  <a:rPr lang="es-MX" b="0" i="1" smtClean="0">
                                    <a:latin typeface="Cambria Math" panose="02040503050406030204" pitchFamily="18" charset="0"/>
                                  </a:rPr>
                                  <m:t>𝑜</m:t>
                                </m:r>
                                <m:r>
                                  <a:rPr lang="es-MX" b="0" i="1" smtClean="0">
                                    <a:latin typeface="Cambria Math" panose="02040503050406030204" pitchFamily="18" charset="0"/>
                                  </a:rPr>
                                  <m:t>   </m:t>
                                </m:r>
                                <m:f>
                                  <m:fPr>
                                    <m:ctrlPr>
                                      <a:rPr lang="es-MX" b="0" i="1" smtClean="0">
                                        <a:latin typeface="Cambria Math" panose="02040503050406030204" pitchFamily="18" charset="0"/>
                                      </a:rPr>
                                    </m:ctrlPr>
                                  </m:fPr>
                                  <m:num>
                                    <m:r>
                                      <a:rPr lang="es-MX" b="0" i="1" smtClean="0">
                                        <a:latin typeface="Cambria Math" panose="02040503050406030204" pitchFamily="18" charset="0"/>
                                      </a:rPr>
                                      <m:t>𝑥</m:t>
                                    </m:r>
                                  </m:num>
                                  <m:den>
                                    <m:r>
                                      <a:rPr lang="es-MX" b="0" i="1" smtClean="0">
                                        <a:latin typeface="Cambria Math" panose="02040503050406030204" pitchFamily="18" charset="0"/>
                                      </a:rPr>
                                      <m:t>4</m:t>
                                    </m:r>
                                  </m:den>
                                </m:f>
                                <m:r>
                                  <a:rPr lang="es-MX" b="0" i="1" smtClean="0">
                                    <a:latin typeface="Cambria Math" panose="02040503050406030204" pitchFamily="18" charset="0"/>
                                  </a:rPr>
                                  <m:t> </m:t>
                                </m:r>
                              </m:oMath>
                            </m:oMathPara>
                          </a14:m>
                          <a:endParaRPr lang="es-MX" dirty="0"/>
                        </a:p>
                        <a:p>
                          <a:endParaRPr lang="es-MX" dirty="0"/>
                        </a:p>
                      </a:txBody>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Dos números consecutivos pares:</a:t>
                          </a:r>
                        </a:p>
                      </a:txBody>
                      <a:tcPr/>
                    </a:tc>
                    <a:tc>
                      <a:txBody>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m:t>
                                </m:r>
                                <m:r>
                                  <a:rPr lang="es-MX" b="0" i="1" smtClean="0">
                                    <a:latin typeface="Cambria Math" panose="02040503050406030204" pitchFamily="18" charset="0"/>
                                  </a:rPr>
                                  <m:t>𝑥</m:t>
                                </m:r>
                                <m:r>
                                  <a:rPr lang="es-MX" b="0" i="1" smtClean="0">
                                    <a:latin typeface="Cambria Math" panose="02040503050406030204" pitchFamily="18" charset="0"/>
                                  </a:rPr>
                                  <m:t>, 2</m:t>
                                </m:r>
                                <m:r>
                                  <a:rPr lang="es-MX" b="0" i="1" smtClean="0">
                                    <a:latin typeface="Cambria Math" panose="02040503050406030204" pitchFamily="18" charset="0"/>
                                  </a:rPr>
                                  <m:t>𝑥</m:t>
                                </m:r>
                                <m:r>
                                  <a:rPr lang="es-MX" b="0" i="1" smtClean="0">
                                    <a:latin typeface="Cambria Math" panose="02040503050406030204" pitchFamily="18" charset="0"/>
                                  </a:rPr>
                                  <m:t>+2</m:t>
                                </m:r>
                              </m:oMath>
                            </m:oMathPara>
                          </a14:m>
                          <a:endParaRPr lang="es-MX" b="0" i="1" dirty="0" smtClean="0">
                            <a:latin typeface="Cambria Math" panose="02040503050406030204" pitchFamily="18" charset="0"/>
                          </a:endParaRPr>
                        </a:p>
                        <a:p>
                          <a:pPr algn="ctr"/>
                          <a:r>
                            <a:rPr lang="es-MX" b="0" i="0" dirty="0" smtClean="0">
                              <a:latin typeface="Cambria Math" panose="02040503050406030204" pitchFamily="18" charset="0"/>
                            </a:rPr>
                            <a:t>o</a:t>
                          </a:r>
                        </a:p>
                        <a:p>
                          <a:pPr algn="ct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m:t>
                                </m:r>
                                <m:r>
                                  <a:rPr lang="es-MX" b="0" i="1" smtClean="0">
                                    <a:latin typeface="Cambria Math" panose="02040503050406030204" pitchFamily="18" charset="0"/>
                                  </a:rPr>
                                  <m:t>𝑥</m:t>
                                </m:r>
                                <m:r>
                                  <a:rPr lang="es-MX" b="0" i="1" smtClean="0">
                                    <a:latin typeface="Cambria Math" panose="02040503050406030204" pitchFamily="18" charset="0"/>
                                  </a:rPr>
                                  <m:t>, 2</m:t>
                                </m:r>
                                <m:r>
                                  <a:rPr lang="es-MX" b="0" i="1" smtClean="0">
                                    <a:latin typeface="Cambria Math" panose="02040503050406030204" pitchFamily="18" charset="0"/>
                                  </a:rPr>
                                  <m:t>𝑥</m:t>
                                </m:r>
                                <m:r>
                                  <a:rPr lang="es-MX" b="0" i="1" smtClean="0">
                                    <a:latin typeface="Cambria Math" panose="02040503050406030204" pitchFamily="18" charset="0"/>
                                  </a:rPr>
                                  <m:t>−2 </m:t>
                                </m:r>
                              </m:oMath>
                            </m:oMathPara>
                          </a14:m>
                          <a:endParaRPr lang="es-MX" dirty="0"/>
                        </a:p>
                      </a:txBody>
                      <a:tcPr/>
                    </a:tc>
                    <a:extLst>
                      <a:ext uri="{0D108BD9-81ED-4DB2-BD59-A6C34878D82A}">
                        <a16:rowId xmlns:a16="http://schemas.microsoft.com/office/drawing/2014/main" val="1627573120"/>
                      </a:ext>
                    </a:extLst>
                  </a:tr>
                </a:tbl>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4263483632"/>
                  </p:ext>
                </p:extLst>
              </p:nvPr>
            </p:nvGraphicFramePr>
            <p:xfrm>
              <a:off x="857941" y="967961"/>
              <a:ext cx="10578687" cy="4872228"/>
            </p:xfrm>
            <a:graphic>
              <a:graphicData uri="http://schemas.openxmlformats.org/drawingml/2006/table">
                <a:tbl>
                  <a:tblPr firstRow="1" bandRow="1">
                    <a:tableStyleId>{5C22544A-7EE6-4342-B048-85BDC9FD1C3A}</a:tableStyleId>
                  </a:tblPr>
                  <a:tblGrid>
                    <a:gridCol w="2932181">
                      <a:extLst>
                        <a:ext uri="{9D8B030D-6E8A-4147-A177-3AD203B41FA5}">
                          <a16:colId xmlns:a16="http://schemas.microsoft.com/office/drawing/2014/main" val="661166808"/>
                        </a:ext>
                      </a:extLst>
                    </a:gridCol>
                    <a:gridCol w="1815548">
                      <a:extLst>
                        <a:ext uri="{9D8B030D-6E8A-4147-A177-3AD203B41FA5}">
                          <a16:colId xmlns:a16="http://schemas.microsoft.com/office/drawing/2014/main" val="1148524950"/>
                        </a:ext>
                      </a:extLst>
                    </a:gridCol>
                    <a:gridCol w="596348">
                      <a:extLst>
                        <a:ext uri="{9D8B030D-6E8A-4147-A177-3AD203B41FA5}">
                          <a16:colId xmlns:a16="http://schemas.microsoft.com/office/drawing/2014/main" val="2097380037"/>
                        </a:ext>
                      </a:extLst>
                    </a:gridCol>
                    <a:gridCol w="3379304">
                      <a:extLst>
                        <a:ext uri="{9D8B030D-6E8A-4147-A177-3AD203B41FA5}">
                          <a16:colId xmlns:a16="http://schemas.microsoft.com/office/drawing/2014/main" val="4064892640"/>
                        </a:ext>
                      </a:extLst>
                    </a:gridCol>
                    <a:gridCol w="1855306">
                      <a:extLst>
                        <a:ext uri="{9D8B030D-6E8A-4147-A177-3AD203B41FA5}">
                          <a16:colId xmlns:a16="http://schemas.microsoft.com/office/drawing/2014/main" val="4079967"/>
                        </a:ext>
                      </a:extLst>
                    </a:gridCol>
                  </a:tblGrid>
                  <a:tr h="640080">
                    <a:tc>
                      <a:txBody>
                        <a:bodyPr/>
                        <a:lstStyle/>
                        <a:p>
                          <a:pPr algn="ctr"/>
                          <a:r>
                            <a:rPr lang="es-MX" dirty="0" smtClean="0"/>
                            <a:t>Requerimiento</a:t>
                          </a:r>
                          <a:endParaRPr lang="es-MX" dirty="0"/>
                        </a:p>
                      </a:txBody>
                      <a:tcPr/>
                    </a:tc>
                    <a:tc>
                      <a:txBody>
                        <a:bodyPr/>
                        <a:lstStyle/>
                        <a:p>
                          <a:pPr algn="ctr"/>
                          <a:r>
                            <a:rPr lang="es-MX" dirty="0" smtClean="0"/>
                            <a:t>Expresión</a:t>
                          </a:r>
                          <a:r>
                            <a:rPr lang="es-MX" baseline="0" dirty="0" smtClean="0"/>
                            <a:t> Algebraica</a:t>
                          </a:r>
                          <a:endParaRPr lang="es-MX" dirty="0"/>
                        </a:p>
                      </a:txBody>
                      <a:tcPr/>
                    </a:tc>
                    <a:tc>
                      <a:txBody>
                        <a:bodyPr/>
                        <a:lstStyle/>
                        <a:p>
                          <a:endParaRPr lang="es-MX"/>
                        </a:p>
                      </a:txBody>
                      <a:tcPr/>
                    </a:tc>
                    <a:tc>
                      <a:txBody>
                        <a:bodyPr/>
                        <a:lstStyle/>
                        <a:p>
                          <a:pPr algn="ctr"/>
                          <a:r>
                            <a:rPr lang="es-MX" dirty="0" smtClean="0"/>
                            <a:t>Requerimiento</a:t>
                          </a:r>
                          <a:endParaRPr lang="es-MX"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Expresión</a:t>
                          </a:r>
                          <a:r>
                            <a:rPr lang="es-MX" baseline="0" dirty="0" smtClean="0"/>
                            <a:t> Algebraica</a:t>
                          </a:r>
                          <a:endParaRPr lang="es-MX" dirty="0" smtClean="0"/>
                        </a:p>
                      </a:txBody>
                      <a:tcPr/>
                    </a:tc>
                    <a:extLst>
                      <a:ext uri="{0D108BD9-81ED-4DB2-BD59-A6C34878D82A}">
                        <a16:rowId xmlns:a16="http://schemas.microsoft.com/office/drawing/2014/main" val="3175306439"/>
                      </a:ext>
                    </a:extLst>
                  </a:tr>
                  <a:tr h="701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El doble o duplo de un número: </a:t>
                          </a:r>
                        </a:p>
                      </a:txBody>
                      <a:tcPr/>
                    </a:tc>
                    <a:tc>
                      <a:txBody>
                        <a:bodyPr/>
                        <a:lstStyle/>
                        <a:p>
                          <a:endParaRPr lang="es-MX"/>
                        </a:p>
                      </a:txBody>
                      <a:tcPr>
                        <a:blipFill>
                          <a:blip r:embed="rId2"/>
                          <a:stretch>
                            <a:fillRect l="-161204" t="-95652" r="-321405" b="-506957"/>
                          </a:stretch>
                        </a:blipFill>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número al cuadrado: </a:t>
                          </a:r>
                        </a:p>
                      </a:txBody>
                      <a:tcPr/>
                    </a:tc>
                    <a:tc>
                      <a:txBody>
                        <a:bodyPr/>
                        <a:lstStyle/>
                        <a:p>
                          <a:endParaRPr lang="es-MX"/>
                        </a:p>
                      </a:txBody>
                      <a:tcPr>
                        <a:blipFill>
                          <a:blip r:embed="rId2"/>
                          <a:stretch>
                            <a:fillRect l="-469836" t="-95652" r="-1311" b="-506957"/>
                          </a:stretch>
                        </a:blipFill>
                      </a:tcPr>
                    </a:tc>
                    <a:extLst>
                      <a:ext uri="{0D108BD9-81ED-4DB2-BD59-A6C34878D82A}">
                        <a16:rowId xmlns:a16="http://schemas.microsoft.com/office/drawing/2014/main" val="1929640025"/>
                      </a:ext>
                    </a:extLst>
                  </a:tr>
                  <a:tr h="3962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El triple de un número: </a:t>
                          </a:r>
                        </a:p>
                      </a:txBody>
                      <a:tcPr/>
                    </a:tc>
                    <a:tc>
                      <a:txBody>
                        <a:bodyPr/>
                        <a:lstStyle/>
                        <a:p>
                          <a:endParaRPr lang="es-MX"/>
                        </a:p>
                      </a:txBody>
                      <a:tcPr>
                        <a:blipFill>
                          <a:blip r:embed="rId2"/>
                          <a:stretch>
                            <a:fillRect l="-161204" t="-340909" r="-321405" b="-783333"/>
                          </a:stretch>
                        </a:blipFill>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número al cubo: </a:t>
                          </a:r>
                        </a:p>
                      </a:txBody>
                      <a:tcPr/>
                    </a:tc>
                    <a:tc>
                      <a:txBody>
                        <a:bodyPr/>
                        <a:lstStyle/>
                        <a:p>
                          <a:endParaRPr lang="es-MX"/>
                        </a:p>
                      </a:txBody>
                      <a:tcPr>
                        <a:blipFill>
                          <a:blip r:embed="rId2"/>
                          <a:stretch>
                            <a:fillRect l="-469836" t="-340909" r="-1311" b="-783333"/>
                          </a:stretch>
                        </a:blipFill>
                      </a:tcPr>
                    </a:tc>
                    <a:extLst>
                      <a:ext uri="{0D108BD9-81ED-4DB2-BD59-A6C34878D82A}">
                        <a16:rowId xmlns:a16="http://schemas.microsoft.com/office/drawing/2014/main" val="2312057722"/>
                      </a:ext>
                    </a:extLst>
                  </a:tr>
                  <a:tr h="701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El cuádruplo de un número: </a:t>
                          </a:r>
                        </a:p>
                      </a:txBody>
                      <a:tcPr/>
                    </a:tc>
                    <a:tc>
                      <a:txBody>
                        <a:bodyPr/>
                        <a:lstStyle/>
                        <a:p>
                          <a:endParaRPr lang="es-MX"/>
                        </a:p>
                      </a:txBody>
                      <a:tcPr>
                        <a:blipFill>
                          <a:blip r:embed="rId2"/>
                          <a:stretch>
                            <a:fillRect l="-161204" t="-253043" r="-321405" b="-349565"/>
                          </a:stretch>
                        </a:blipFill>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número par: </a:t>
                          </a:r>
                        </a:p>
                      </a:txBody>
                      <a:tcPr/>
                    </a:tc>
                    <a:tc>
                      <a:txBody>
                        <a:bodyPr/>
                        <a:lstStyle/>
                        <a:p>
                          <a:endParaRPr lang="es-MX"/>
                        </a:p>
                      </a:txBody>
                      <a:tcPr>
                        <a:blipFill>
                          <a:blip r:embed="rId2"/>
                          <a:stretch>
                            <a:fillRect l="-469836" t="-253043" r="-1311" b="-349565"/>
                          </a:stretch>
                        </a:blipFill>
                      </a:tcPr>
                    </a:tc>
                    <a:extLst>
                      <a:ext uri="{0D108BD9-81ED-4DB2-BD59-A6C34878D82A}">
                        <a16:rowId xmlns:a16="http://schemas.microsoft.com/office/drawing/2014/main" val="668719286"/>
                      </a:ext>
                    </a:extLst>
                  </a:tr>
                  <a:tr h="60502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La mitad de un número: </a:t>
                          </a:r>
                        </a:p>
                      </a:txBody>
                      <a:tcPr/>
                    </a:tc>
                    <a:tc>
                      <a:txBody>
                        <a:bodyPr/>
                        <a:lstStyle/>
                        <a:p>
                          <a:endParaRPr lang="es-MX"/>
                        </a:p>
                      </a:txBody>
                      <a:tcPr>
                        <a:blipFill>
                          <a:blip r:embed="rId2"/>
                          <a:stretch>
                            <a:fillRect l="-161204" t="-410101" r="-321405" b="-306061"/>
                          </a:stretch>
                        </a:blipFill>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número impar:</a:t>
                          </a:r>
                        </a:p>
                      </a:txBody>
                      <a:tcPr/>
                    </a:tc>
                    <a:tc>
                      <a:txBody>
                        <a:bodyPr/>
                        <a:lstStyle/>
                        <a:p>
                          <a:endParaRPr lang="es-MX"/>
                        </a:p>
                      </a:txBody>
                      <a:tcPr>
                        <a:blipFill>
                          <a:blip r:embed="rId2"/>
                          <a:stretch>
                            <a:fillRect l="-469836" t="-410101" r="-1311" b="-306061"/>
                          </a:stretch>
                        </a:blipFill>
                      </a:tcPr>
                    </a:tc>
                    <a:extLst>
                      <a:ext uri="{0D108BD9-81ED-4DB2-BD59-A6C34878D82A}">
                        <a16:rowId xmlns:a16="http://schemas.microsoft.com/office/drawing/2014/main" val="1647711835"/>
                      </a:ext>
                    </a:extLst>
                  </a:tr>
                  <a:tr h="914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tercio de un número: </a:t>
                          </a:r>
                        </a:p>
                      </a:txBody>
                      <a:tcPr/>
                    </a:tc>
                    <a:tc>
                      <a:txBody>
                        <a:bodyPr/>
                        <a:lstStyle/>
                        <a:p>
                          <a:endParaRPr lang="es-MX"/>
                        </a:p>
                      </a:txBody>
                      <a:tcPr>
                        <a:blipFill>
                          <a:blip r:embed="rId2"/>
                          <a:stretch>
                            <a:fillRect l="-161204" t="-334437" r="-321405" b="-100662"/>
                          </a:stretch>
                        </a:blipFill>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Dos números consecutivos:</a:t>
                          </a:r>
                        </a:p>
                      </a:txBody>
                      <a:tcPr/>
                    </a:tc>
                    <a:tc>
                      <a:txBody>
                        <a:bodyPr/>
                        <a:lstStyle/>
                        <a:p>
                          <a:endParaRPr lang="es-MX"/>
                        </a:p>
                      </a:txBody>
                      <a:tcPr>
                        <a:blipFill>
                          <a:blip r:embed="rId2"/>
                          <a:stretch>
                            <a:fillRect l="-469836" t="-334437" r="-1311" b="-100662"/>
                          </a:stretch>
                        </a:blipFill>
                      </a:tcPr>
                    </a:tc>
                    <a:extLst>
                      <a:ext uri="{0D108BD9-81ED-4DB2-BD59-A6C34878D82A}">
                        <a16:rowId xmlns:a16="http://schemas.microsoft.com/office/drawing/2014/main" val="2879619208"/>
                      </a:ext>
                    </a:extLst>
                  </a:tr>
                  <a:tr h="914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Un cuarto de un número: </a:t>
                          </a:r>
                        </a:p>
                      </a:txBody>
                      <a:tcPr/>
                    </a:tc>
                    <a:tc>
                      <a:txBody>
                        <a:bodyPr/>
                        <a:lstStyle/>
                        <a:p>
                          <a:endParaRPr lang="es-MX"/>
                        </a:p>
                      </a:txBody>
                      <a:tcPr>
                        <a:blipFill>
                          <a:blip r:embed="rId2"/>
                          <a:stretch>
                            <a:fillRect l="-161204" t="-437333" r="-321405" b="-1333"/>
                          </a:stretch>
                        </a:blipFill>
                      </a:tcPr>
                    </a:tc>
                    <a:tc>
                      <a:txBody>
                        <a:bodyPr/>
                        <a:lstStyle/>
                        <a:p>
                          <a:endParaRPr lang="es-MX"/>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000" dirty="0" smtClean="0">
                              <a:effectLst/>
                            </a:rPr>
                            <a:t>Dos números consecutivos pares:</a:t>
                          </a:r>
                        </a:p>
                      </a:txBody>
                      <a:tcPr/>
                    </a:tc>
                    <a:tc>
                      <a:txBody>
                        <a:bodyPr/>
                        <a:lstStyle/>
                        <a:p>
                          <a:endParaRPr lang="es-MX"/>
                        </a:p>
                      </a:txBody>
                      <a:tcPr>
                        <a:blipFill>
                          <a:blip r:embed="rId2"/>
                          <a:stretch>
                            <a:fillRect l="-469836" t="-437333" r="-1311" b="-1333"/>
                          </a:stretch>
                        </a:blipFill>
                      </a:tcPr>
                    </a:tc>
                    <a:extLst>
                      <a:ext uri="{0D108BD9-81ED-4DB2-BD59-A6C34878D82A}">
                        <a16:rowId xmlns:a16="http://schemas.microsoft.com/office/drawing/2014/main" val="1627573120"/>
                      </a:ext>
                    </a:extLst>
                  </a:tr>
                </a:tbl>
              </a:graphicData>
            </a:graphic>
          </p:graphicFrame>
        </mc:Fallback>
      </mc:AlternateContent>
    </p:spTree>
    <p:extLst>
      <p:ext uri="{BB962C8B-B14F-4D97-AF65-F5344CB8AC3E}">
        <p14:creationId xmlns:p14="http://schemas.microsoft.com/office/powerpoint/2010/main" val="22170378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mtClean="0"/>
              <a:t>Multiplicación </a:t>
            </a:r>
            <a:r>
              <a:rPr lang="es-MX" dirty="0" smtClean="0"/>
              <a:t>de fracciones</a:t>
            </a:r>
            <a:endParaRPr lang="es-MX" dirty="0"/>
          </a:p>
        </p:txBody>
      </p:sp>
      <p:sp>
        <p:nvSpPr>
          <p:cNvPr id="3" name="Marcador de contenido 2"/>
          <p:cNvSpPr>
            <a:spLocks noGrp="1"/>
          </p:cNvSpPr>
          <p:nvPr>
            <p:ph idx="1"/>
          </p:nvPr>
        </p:nvSpPr>
        <p:spPr>
          <a:xfrm>
            <a:off x="1024128" y="2325188"/>
            <a:ext cx="9720073" cy="4023360"/>
          </a:xfrm>
        </p:spPr>
        <p:txBody>
          <a:bodyPr/>
          <a:lstStyle/>
          <a:p>
            <a:pPr>
              <a:buFont typeface="Wingdings" panose="05000000000000000000" pitchFamily="2" charset="2"/>
              <a:buChar char="q"/>
            </a:pPr>
            <a:r>
              <a:rPr lang="es-MX" dirty="0" smtClean="0"/>
              <a:t>Numerador por numerador</a:t>
            </a:r>
          </a:p>
          <a:p>
            <a:pPr>
              <a:buFont typeface="Wingdings" panose="05000000000000000000" pitchFamily="2" charset="2"/>
              <a:buChar char="q"/>
            </a:pPr>
            <a:r>
              <a:rPr lang="es-MX" dirty="0" smtClean="0"/>
              <a:t>Denominador por denominador</a:t>
            </a:r>
            <a:endParaRPr lang="es-MX" dirty="0"/>
          </a:p>
        </p:txBody>
      </p:sp>
      <mc:AlternateContent xmlns:mc="http://schemas.openxmlformats.org/markup-compatibility/2006" xmlns:a14="http://schemas.microsoft.com/office/drawing/2010/main">
        <mc:Choice Requires="a14">
          <p:sp>
            <p:nvSpPr>
              <p:cNvPr id="4" name="CuadroTexto 3"/>
              <p:cNvSpPr txBox="1"/>
              <p:nvPr/>
            </p:nvSpPr>
            <p:spPr>
              <a:xfrm>
                <a:off x="2462349" y="3929160"/>
                <a:ext cx="1631472" cy="815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800" i="1" smtClean="0">
                              <a:latin typeface="Cambria Math" panose="02040503050406030204" pitchFamily="18" charset="0"/>
                            </a:rPr>
                          </m:ctrlPr>
                        </m:fPr>
                        <m:num>
                          <m:r>
                            <a:rPr lang="es-MX" sz="2800" b="0" i="1" smtClean="0">
                              <a:latin typeface="Cambria Math" panose="02040503050406030204" pitchFamily="18" charset="0"/>
                            </a:rPr>
                            <m:t>5</m:t>
                          </m:r>
                        </m:num>
                        <m:den>
                          <m:r>
                            <a:rPr lang="es-MX" sz="2800" b="0" i="1" smtClean="0">
                              <a:latin typeface="Cambria Math" panose="02040503050406030204" pitchFamily="18" charset="0"/>
                            </a:rPr>
                            <m:t>12</m:t>
                          </m:r>
                        </m:den>
                      </m:f>
                      <m:r>
                        <a:rPr lang="es-MX" sz="2800" b="0" i="1" smtClean="0">
                          <a:latin typeface="Cambria Math" panose="02040503050406030204" pitchFamily="18" charset="0"/>
                        </a:rPr>
                        <m:t> ∗ </m:t>
                      </m:r>
                      <m:f>
                        <m:fPr>
                          <m:ctrlPr>
                            <a:rPr lang="es-MX" sz="2800" b="0" i="1" smtClean="0">
                              <a:latin typeface="Cambria Math" panose="02040503050406030204" pitchFamily="18" charset="0"/>
                            </a:rPr>
                          </m:ctrlPr>
                        </m:fPr>
                        <m:num>
                          <m:r>
                            <a:rPr lang="es-MX" sz="2800" b="0" i="1" smtClean="0">
                              <a:latin typeface="Cambria Math" panose="02040503050406030204" pitchFamily="18" charset="0"/>
                            </a:rPr>
                            <m:t>2</m:t>
                          </m:r>
                        </m:num>
                        <m:den>
                          <m:r>
                            <a:rPr lang="es-MX" sz="2800" b="0" i="1" smtClean="0">
                              <a:latin typeface="Cambria Math" panose="02040503050406030204" pitchFamily="18" charset="0"/>
                            </a:rPr>
                            <m:t>5</m:t>
                          </m:r>
                        </m:den>
                      </m:f>
                      <m:r>
                        <a:rPr lang="es-MX" sz="2800" b="0" i="1" smtClean="0">
                          <a:latin typeface="Cambria Math" panose="02040503050406030204" pitchFamily="18" charset="0"/>
                        </a:rPr>
                        <m:t>= </m:t>
                      </m:r>
                    </m:oMath>
                  </m:oMathPara>
                </a14:m>
                <a:endParaRPr lang="es-MX" sz="28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462349" y="3929160"/>
                <a:ext cx="1631472" cy="815416"/>
              </a:xfrm>
              <a:prstGeom prst="rect">
                <a:avLst/>
              </a:prstGeom>
              <a:blipFill>
                <a:blip r:embed="rId2"/>
                <a:stretch>
                  <a:fillRect/>
                </a:stretch>
              </a:blipFill>
            </p:spPr>
            <p:txBody>
              <a:bodyPr/>
              <a:lstStyle/>
              <a:p>
                <a:r>
                  <a:rPr lang="es-MX">
                    <a:noFill/>
                  </a:rPr>
                  <a:t> </a:t>
                </a:r>
              </a:p>
            </p:txBody>
          </p:sp>
        </mc:Fallback>
      </mc:AlternateContent>
      <p:cxnSp>
        <p:nvCxnSpPr>
          <p:cNvPr id="6" name="Conector recto de flecha 5"/>
          <p:cNvCxnSpPr/>
          <p:nvPr/>
        </p:nvCxnSpPr>
        <p:spPr>
          <a:xfrm flipV="1">
            <a:off x="2462349" y="3895049"/>
            <a:ext cx="147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2462349" y="4844283"/>
            <a:ext cx="147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uadroTexto 8"/>
              <p:cNvSpPr txBox="1"/>
              <p:nvPr/>
            </p:nvSpPr>
            <p:spPr>
              <a:xfrm>
                <a:off x="4252692" y="3929160"/>
                <a:ext cx="496931"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800" i="1" smtClean="0">
                              <a:latin typeface="Cambria Math" panose="02040503050406030204" pitchFamily="18" charset="0"/>
                            </a:rPr>
                          </m:ctrlPr>
                        </m:fPr>
                        <m:num>
                          <m:r>
                            <a:rPr lang="es-MX" sz="2800" b="0" i="1" smtClean="0">
                              <a:latin typeface="Cambria Math" panose="02040503050406030204" pitchFamily="18" charset="0"/>
                            </a:rPr>
                            <m:t>10</m:t>
                          </m:r>
                        </m:num>
                        <m:den/>
                      </m:f>
                    </m:oMath>
                  </m:oMathPara>
                </a14:m>
                <a:endParaRPr lang="es-MX" sz="28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252692" y="3929160"/>
                <a:ext cx="496931" cy="806631"/>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252692" y="3889149"/>
                <a:ext cx="496931" cy="846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800" i="1" smtClean="0">
                              <a:latin typeface="Cambria Math" panose="02040503050406030204" pitchFamily="18" charset="0"/>
                            </a:rPr>
                          </m:ctrlPr>
                        </m:fPr>
                        <m:num/>
                        <m:den>
                          <m:r>
                            <a:rPr lang="es-MX" sz="2800" b="0" i="1" smtClean="0">
                              <a:latin typeface="Cambria Math" panose="02040503050406030204" pitchFamily="18" charset="0"/>
                            </a:rPr>
                            <m:t>60</m:t>
                          </m:r>
                        </m:den>
                      </m:f>
                    </m:oMath>
                  </m:oMathPara>
                </a14:m>
                <a:endParaRPr lang="es-MX" sz="28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252692" y="3889149"/>
                <a:ext cx="496931" cy="846642"/>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36838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DIVISIÓN DE FRACCIONES</a:t>
            </a:r>
            <a:endParaRPr lang="es-MX" dirty="0"/>
          </a:p>
        </p:txBody>
      </p:sp>
      <p:sp>
        <p:nvSpPr>
          <p:cNvPr id="3" name="Marcador de contenido 2"/>
          <p:cNvSpPr>
            <a:spLocks noGrp="1"/>
          </p:cNvSpPr>
          <p:nvPr>
            <p:ph idx="1"/>
          </p:nvPr>
        </p:nvSpPr>
        <p:spPr/>
        <p:txBody>
          <a:bodyPr/>
          <a:lstStyle/>
          <a:p>
            <a:pPr>
              <a:buFont typeface="Wingdings" panose="05000000000000000000" pitchFamily="2" charset="2"/>
              <a:buChar char="q"/>
            </a:pPr>
            <a:r>
              <a:rPr lang="es-MX" dirty="0" smtClean="0"/>
              <a:t>Multiplicación cruzada</a:t>
            </a:r>
          </a:p>
          <a:p>
            <a:pPr>
              <a:buFont typeface="Wingdings" panose="05000000000000000000" pitchFamily="2" charset="2"/>
              <a:buChar char="q"/>
            </a:pPr>
            <a:endParaRPr lang="es-MX" dirty="0"/>
          </a:p>
          <a:p>
            <a:pPr>
              <a:buFont typeface="Wingdings" panose="05000000000000000000" pitchFamily="2" charset="2"/>
              <a:buChar char="q"/>
            </a:pPr>
            <a:endParaRPr lang="es-MX" dirty="0" smtClean="0"/>
          </a:p>
          <a:p>
            <a:pPr>
              <a:buFont typeface="Wingdings" panose="05000000000000000000" pitchFamily="2" charset="2"/>
              <a:buChar char="q"/>
            </a:pPr>
            <a:endParaRPr lang="es-MX" dirty="0"/>
          </a:p>
          <a:p>
            <a:pPr marL="0" indent="0">
              <a:buNone/>
            </a:pPr>
            <a:endParaRPr lang="es-MX" dirty="0" smtClean="0"/>
          </a:p>
          <a:p>
            <a:pPr>
              <a:buFont typeface="Wingdings" panose="05000000000000000000" pitchFamily="2" charset="2"/>
              <a:buChar char="q"/>
            </a:pPr>
            <a:endParaRPr lang="es-MX" dirty="0"/>
          </a:p>
          <a:p>
            <a:pPr>
              <a:buFont typeface="Wingdings" panose="05000000000000000000" pitchFamily="2" charset="2"/>
              <a:buChar char="q"/>
            </a:pPr>
            <a:r>
              <a:rPr lang="es-MX" dirty="0" smtClean="0"/>
              <a:t>“Del sándwich”</a:t>
            </a:r>
            <a:endParaRPr lang="es-MX" dirty="0"/>
          </a:p>
        </p:txBody>
      </p:sp>
      <mc:AlternateContent xmlns:mc="http://schemas.openxmlformats.org/markup-compatibility/2006" xmlns:a14="http://schemas.microsoft.com/office/drawing/2010/main">
        <mc:Choice Requires="a14">
          <p:sp>
            <p:nvSpPr>
              <p:cNvPr id="4" name="CuadroTexto 3"/>
              <p:cNvSpPr txBox="1"/>
              <p:nvPr/>
            </p:nvSpPr>
            <p:spPr>
              <a:xfrm>
                <a:off x="2436223" y="2910257"/>
                <a:ext cx="2277098" cy="1156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4000" i="1" smtClean="0">
                              <a:latin typeface="Cambria Math" panose="02040503050406030204" pitchFamily="18" charset="0"/>
                            </a:rPr>
                          </m:ctrlPr>
                        </m:fPr>
                        <m:num>
                          <m:r>
                            <a:rPr lang="es-MX" sz="4000" b="0" i="1" smtClean="0">
                              <a:latin typeface="Cambria Math" panose="02040503050406030204" pitchFamily="18" charset="0"/>
                            </a:rPr>
                            <m:t>8</m:t>
                          </m:r>
                        </m:num>
                        <m:den>
                          <m:r>
                            <a:rPr lang="es-MX" sz="4000" b="0" i="1" smtClean="0">
                              <a:latin typeface="Cambria Math" panose="02040503050406030204" pitchFamily="18" charset="0"/>
                            </a:rPr>
                            <m:t>10</m:t>
                          </m:r>
                        </m:den>
                      </m:f>
                      <m:r>
                        <a:rPr lang="es-MX" sz="4000" b="0" i="1" smtClean="0">
                          <a:latin typeface="Cambria Math" panose="02040503050406030204" pitchFamily="18" charset="0"/>
                        </a:rPr>
                        <m:t> / </m:t>
                      </m:r>
                      <m:f>
                        <m:fPr>
                          <m:ctrlPr>
                            <a:rPr lang="es-MX" sz="4000" b="0" i="1" smtClean="0">
                              <a:latin typeface="Cambria Math" panose="02040503050406030204" pitchFamily="18" charset="0"/>
                            </a:rPr>
                          </m:ctrlPr>
                        </m:fPr>
                        <m:num>
                          <m:r>
                            <a:rPr lang="es-MX" sz="4000" b="0" i="1" smtClean="0">
                              <a:latin typeface="Cambria Math" panose="02040503050406030204" pitchFamily="18" charset="0"/>
                            </a:rPr>
                            <m:t>1</m:t>
                          </m:r>
                        </m:num>
                        <m:den>
                          <m:r>
                            <a:rPr lang="es-MX" sz="4000" b="0" i="1" smtClean="0">
                              <a:latin typeface="Cambria Math" panose="02040503050406030204" pitchFamily="18" charset="0"/>
                            </a:rPr>
                            <m:t>4</m:t>
                          </m:r>
                        </m:den>
                      </m:f>
                      <m:r>
                        <a:rPr lang="es-MX" sz="4000" b="0" i="1" smtClean="0">
                          <a:latin typeface="Cambria Math" panose="02040503050406030204" pitchFamily="18" charset="0"/>
                        </a:rPr>
                        <m:t>= </m:t>
                      </m:r>
                    </m:oMath>
                  </m:oMathPara>
                </a14:m>
                <a:endParaRPr lang="es-MX" sz="4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436223" y="2910257"/>
                <a:ext cx="2277098" cy="1156470"/>
              </a:xfrm>
              <a:prstGeom prst="rect">
                <a:avLst/>
              </a:prstGeom>
              <a:blipFill>
                <a:blip r:embed="rId2"/>
                <a:stretch>
                  <a:fillRect/>
                </a:stretch>
              </a:blipFill>
            </p:spPr>
            <p:txBody>
              <a:bodyPr/>
              <a:lstStyle/>
              <a:p>
                <a:r>
                  <a:rPr lang="es-MX">
                    <a:noFill/>
                  </a:rPr>
                  <a:t> </a:t>
                </a:r>
              </a:p>
            </p:txBody>
          </p:sp>
        </mc:Fallback>
      </mc:AlternateContent>
      <p:cxnSp>
        <p:nvCxnSpPr>
          <p:cNvPr id="6" name="Conector recto de flecha 5"/>
          <p:cNvCxnSpPr/>
          <p:nvPr/>
        </p:nvCxnSpPr>
        <p:spPr>
          <a:xfrm>
            <a:off x="3043646" y="3095897"/>
            <a:ext cx="666205" cy="731520"/>
          </a:xfrm>
          <a:prstGeom prst="straightConnector1">
            <a:avLst/>
          </a:prstGeom>
          <a:ln w="38100">
            <a:solidFill>
              <a:srgbClr val="F5300F"/>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3174274" y="3252651"/>
            <a:ext cx="535577" cy="574766"/>
          </a:xfrm>
          <a:prstGeom prst="straightConnector1">
            <a:avLst/>
          </a:prstGeom>
          <a:ln w="38100">
            <a:solidFill>
              <a:srgbClr val="F5300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4376057" y="3252651"/>
            <a:ext cx="600892" cy="574766"/>
          </a:xfrm>
          <a:prstGeom prst="straightConnector1">
            <a:avLst/>
          </a:prstGeom>
          <a:ln w="38100">
            <a:solidFill>
              <a:srgbClr val="F5300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4317274" y="3095897"/>
            <a:ext cx="724989" cy="731520"/>
          </a:xfrm>
          <a:prstGeom prst="straightConnector1">
            <a:avLst/>
          </a:prstGeom>
          <a:ln w="38100">
            <a:solidFill>
              <a:srgbClr val="F5300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uadroTexto 13"/>
              <p:cNvSpPr txBox="1"/>
              <p:nvPr/>
            </p:nvSpPr>
            <p:spPr>
              <a:xfrm>
                <a:off x="5101046" y="2910257"/>
                <a:ext cx="636393" cy="10885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3600" i="1" smtClean="0">
                              <a:latin typeface="Cambria Math" panose="02040503050406030204" pitchFamily="18" charset="0"/>
                            </a:rPr>
                          </m:ctrlPr>
                        </m:fPr>
                        <m:num/>
                        <m:den>
                          <m:r>
                            <a:rPr lang="es-MX" sz="3600" b="0" i="1" smtClean="0">
                              <a:latin typeface="Cambria Math" panose="02040503050406030204" pitchFamily="18" charset="0"/>
                            </a:rPr>
                            <m:t>10</m:t>
                          </m:r>
                        </m:den>
                      </m:f>
                    </m:oMath>
                  </m:oMathPara>
                </a14:m>
                <a:endParaRPr lang="es-MX" sz="3600"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5101046" y="2910257"/>
                <a:ext cx="636393" cy="1088503"/>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5111791" y="2961617"/>
                <a:ext cx="636393"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3600" i="1" smtClean="0">
                              <a:latin typeface="Cambria Math" panose="02040503050406030204" pitchFamily="18" charset="0"/>
                            </a:rPr>
                          </m:ctrlPr>
                        </m:fPr>
                        <m:num>
                          <m:r>
                            <a:rPr lang="es-MX" sz="3600" b="0" i="1" smtClean="0">
                              <a:latin typeface="Cambria Math" panose="02040503050406030204" pitchFamily="18" charset="0"/>
                            </a:rPr>
                            <m:t>32</m:t>
                          </m:r>
                        </m:num>
                        <m:den/>
                      </m:f>
                    </m:oMath>
                  </m:oMathPara>
                </a14:m>
                <a:endParaRPr lang="es-MX" sz="36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5111791" y="2961617"/>
                <a:ext cx="636393" cy="1037143"/>
              </a:xfrm>
              <a:prstGeom prst="rect">
                <a:avLst/>
              </a:prstGeom>
              <a:blipFill>
                <a:blip r:embed="rId4"/>
                <a:stretch>
                  <a:fillRect/>
                </a:stretch>
              </a:blipFill>
            </p:spPr>
            <p:txBody>
              <a:bodyPr/>
              <a:lstStyle/>
              <a:p>
                <a:r>
                  <a:rPr lang="es-MX">
                    <a:noFill/>
                  </a:rPr>
                  <a:t> </a:t>
                </a:r>
              </a:p>
            </p:txBody>
          </p:sp>
        </mc:Fallback>
      </mc:AlternateContent>
      <p:grpSp>
        <p:nvGrpSpPr>
          <p:cNvPr id="10" name="Grupo 9"/>
          <p:cNvGrpSpPr/>
          <p:nvPr/>
        </p:nvGrpSpPr>
        <p:grpSpPr>
          <a:xfrm>
            <a:off x="3971108" y="4708225"/>
            <a:ext cx="692331" cy="1227108"/>
            <a:chOff x="7947246" y="3095897"/>
            <a:chExt cx="692331" cy="1227108"/>
          </a:xfrm>
        </p:grpSpPr>
        <mc:AlternateContent xmlns:mc="http://schemas.openxmlformats.org/markup-compatibility/2006" xmlns:a14="http://schemas.microsoft.com/office/drawing/2010/main">
          <mc:Choice Requires="a14">
            <p:sp>
              <p:nvSpPr>
                <p:cNvPr id="5" name="CuadroTexto 4"/>
                <p:cNvSpPr txBox="1"/>
                <p:nvPr/>
              </p:nvSpPr>
              <p:spPr>
                <a:xfrm>
                  <a:off x="8108334" y="3095897"/>
                  <a:ext cx="32060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ES" b="0" i="1" smtClean="0">
                                <a:latin typeface="Cambria Math" panose="02040503050406030204" pitchFamily="18" charset="0"/>
                              </a:rPr>
                              <m:t>8</m:t>
                            </m:r>
                          </m:num>
                          <m:den>
                            <m:r>
                              <a:rPr lang="es-ES" b="0" i="1" smtClean="0">
                                <a:latin typeface="Cambria Math" panose="02040503050406030204" pitchFamily="18" charset="0"/>
                              </a:rPr>
                              <m:t>10</m:t>
                            </m:r>
                          </m:den>
                        </m:f>
                      </m:oMath>
                    </m:oMathPara>
                  </a14:m>
                  <a:endParaRPr lang="es-MX" dirty="0"/>
                </a:p>
              </p:txBody>
            </p:sp>
          </mc:Choice>
          <mc:Fallback xmlns="">
            <p:sp>
              <p:nvSpPr>
                <p:cNvPr id="5" name="CuadroTexto 4"/>
                <p:cNvSpPr txBox="1">
                  <a:spLocks noRot="1" noChangeAspect="1" noMove="1" noResize="1" noEditPoints="1" noAdjustHandles="1" noChangeArrowheads="1" noChangeShapeType="1" noTextEdit="1"/>
                </p:cNvSpPr>
                <p:nvPr/>
              </p:nvSpPr>
              <p:spPr>
                <a:xfrm>
                  <a:off x="8108334" y="3095897"/>
                  <a:ext cx="320601" cy="520399"/>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8197232" y="3804401"/>
                  <a:ext cx="1923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4</m:t>
                            </m:r>
                          </m:den>
                        </m:f>
                      </m:oMath>
                    </m:oMathPara>
                  </a14:m>
                  <a:endParaRPr lang="es-MX"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8197232" y="3804401"/>
                  <a:ext cx="192360" cy="518604"/>
                </a:xfrm>
                <a:prstGeom prst="rect">
                  <a:avLst/>
                </a:prstGeom>
                <a:blipFill>
                  <a:blip r:embed="rId6"/>
                  <a:stretch>
                    <a:fillRect/>
                  </a:stretch>
                </a:blipFill>
              </p:spPr>
              <p:txBody>
                <a:bodyPr/>
                <a:lstStyle/>
                <a:p>
                  <a:r>
                    <a:rPr lang="es-MX">
                      <a:noFill/>
                    </a:rPr>
                    <a:t> </a:t>
                  </a:r>
                </a:p>
              </p:txBody>
            </p:sp>
          </mc:Fallback>
        </mc:AlternateContent>
        <p:cxnSp>
          <p:nvCxnSpPr>
            <p:cNvPr id="9" name="Conector recto 8"/>
            <p:cNvCxnSpPr/>
            <p:nvPr/>
          </p:nvCxnSpPr>
          <p:spPr>
            <a:xfrm>
              <a:off x="7947246" y="3755259"/>
              <a:ext cx="692331" cy="0"/>
            </a:xfrm>
            <a:prstGeom prst="line">
              <a:avLst/>
            </a:prstGeom>
          </p:spPr>
          <p:style>
            <a:lnRef idx="1">
              <a:schemeClr val="dk1"/>
            </a:lnRef>
            <a:fillRef idx="0">
              <a:schemeClr val="dk1"/>
            </a:fillRef>
            <a:effectRef idx="0">
              <a:schemeClr val="dk1"/>
            </a:effectRef>
            <a:fontRef idx="minor">
              <a:schemeClr val="tx1"/>
            </a:fontRef>
          </p:style>
        </p:cxnSp>
      </p:grpSp>
      <p:cxnSp>
        <p:nvCxnSpPr>
          <p:cNvPr id="30" name="Conector recto de flecha 29"/>
          <p:cNvCxnSpPr/>
          <p:nvPr/>
        </p:nvCxnSpPr>
        <p:spPr>
          <a:xfrm>
            <a:off x="3574772" y="4807131"/>
            <a:ext cx="55742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3574772" y="5878727"/>
            <a:ext cx="55742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587835" y="4807131"/>
            <a:ext cx="0" cy="10715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CuadroTexto 33"/>
              <p:cNvSpPr txBox="1"/>
              <p:nvPr/>
            </p:nvSpPr>
            <p:spPr>
              <a:xfrm>
                <a:off x="5599580" y="5096359"/>
                <a:ext cx="453650"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400" i="1" smtClean="0">
                              <a:latin typeface="Cambria Math" panose="02040503050406030204" pitchFamily="18" charset="0"/>
                            </a:rPr>
                          </m:ctrlPr>
                        </m:fPr>
                        <m:num>
                          <m:r>
                            <a:rPr lang="es-ES" sz="2400" b="1" i="1" smtClean="0">
                              <a:solidFill>
                                <a:srgbClr val="FF0000"/>
                              </a:solidFill>
                              <a:latin typeface="Cambria Math" panose="02040503050406030204" pitchFamily="18" charset="0"/>
                            </a:rPr>
                            <m:t>𝟑𝟐</m:t>
                          </m:r>
                        </m:num>
                        <m:den>
                          <m:r>
                            <a:rPr lang="es-ES" sz="2400" b="1" i="1" smtClean="0">
                              <a:solidFill>
                                <a:srgbClr val="00B050"/>
                              </a:solidFill>
                              <a:latin typeface="Cambria Math" panose="02040503050406030204" pitchFamily="18" charset="0"/>
                            </a:rPr>
                            <m:t>𝟏𝟎</m:t>
                          </m:r>
                        </m:den>
                      </m:f>
                    </m:oMath>
                  </m:oMathPara>
                </a14:m>
                <a:endParaRPr lang="es-MX" sz="2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5599580" y="5096359"/>
                <a:ext cx="453650" cy="693844"/>
              </a:xfrm>
              <a:prstGeom prst="rect">
                <a:avLst/>
              </a:prstGeom>
              <a:blipFill>
                <a:blip r:embed="rId7"/>
                <a:stretch>
                  <a:fillRect/>
                </a:stretch>
              </a:blipFill>
            </p:spPr>
            <p:txBody>
              <a:bodyPr/>
              <a:lstStyle/>
              <a:p>
                <a:r>
                  <a:rPr lang="es-MX">
                    <a:noFill/>
                  </a:rPr>
                  <a:t> </a:t>
                </a:r>
              </a:p>
            </p:txBody>
          </p:sp>
        </mc:Fallback>
      </mc:AlternateContent>
      <p:sp>
        <p:nvSpPr>
          <p:cNvPr id="35" name="CuadroTexto 34"/>
          <p:cNvSpPr txBox="1"/>
          <p:nvPr/>
        </p:nvSpPr>
        <p:spPr>
          <a:xfrm>
            <a:off x="4931769" y="5170995"/>
            <a:ext cx="389850" cy="461665"/>
          </a:xfrm>
          <a:prstGeom prst="rect">
            <a:avLst/>
          </a:prstGeom>
          <a:noFill/>
        </p:spPr>
        <p:txBody>
          <a:bodyPr wrap="none" rtlCol="0">
            <a:spAutoFit/>
          </a:bodyPr>
          <a:lstStyle/>
          <a:p>
            <a:r>
              <a:rPr lang="es-ES" sz="2400" b="1" dirty="0" smtClean="0"/>
              <a:t>=</a:t>
            </a:r>
            <a:endParaRPr lang="es-MX" sz="2400" b="1" dirty="0"/>
          </a:p>
        </p:txBody>
      </p:sp>
      <p:cxnSp>
        <p:nvCxnSpPr>
          <p:cNvPr id="41" name="Conector recto de flecha 40"/>
          <p:cNvCxnSpPr/>
          <p:nvPr/>
        </p:nvCxnSpPr>
        <p:spPr>
          <a:xfrm flipH="1">
            <a:off x="4441373" y="5170995"/>
            <a:ext cx="27194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H="1">
            <a:off x="4441373" y="5540327"/>
            <a:ext cx="27194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4713321" y="5170995"/>
            <a:ext cx="0" cy="36933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8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Tema 2. Productos Notables</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3596847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a:bodyPr>
          <a:lstStyle/>
          <a:p>
            <a:pPr algn="just"/>
            <a:r>
              <a:rPr lang="es-MX" sz="3200" dirty="0"/>
              <a:t>Tanto </a:t>
            </a:r>
            <a:r>
              <a:rPr lang="es-MX" sz="3200" b="1" dirty="0"/>
              <a:t>en la multiplicación algebraica como en la aritmética se sigue un algoritmo </a:t>
            </a:r>
            <a:r>
              <a:rPr lang="es-MX" sz="3200" dirty="0"/>
              <a:t>cuyos pasos </a:t>
            </a:r>
            <a:r>
              <a:rPr lang="es-MX" sz="3200" dirty="0" smtClean="0"/>
              <a:t>conducen al </a:t>
            </a:r>
            <a:r>
              <a:rPr lang="es-MX" sz="3200" dirty="0"/>
              <a:t>resultado. Sin embargo, existen productos algebraicos que responden a una regla cuya </a:t>
            </a:r>
            <a:r>
              <a:rPr lang="es-MX" sz="3200" dirty="0" smtClean="0"/>
              <a:t>aplicación simplifica </a:t>
            </a:r>
            <a:r>
              <a:rPr lang="es-MX" sz="3200" dirty="0"/>
              <a:t>la obtención del resultado. Estos productos reciben el nombre de </a:t>
            </a:r>
            <a:r>
              <a:rPr lang="es-MX" sz="3200" i="1" dirty="0"/>
              <a:t>productos notables</a:t>
            </a:r>
            <a:r>
              <a:rPr lang="es-MX" sz="3200" dirty="0" smtClean="0"/>
              <a:t>.</a:t>
            </a:r>
          </a:p>
          <a:p>
            <a:pPr algn="just"/>
            <a:r>
              <a:rPr lang="es-MX" sz="3200" dirty="0"/>
              <a:t>Se llama producto notable al que puede ser obtenido sin efectuar la multiplicación término a </a:t>
            </a:r>
            <a:r>
              <a:rPr lang="es-MX" sz="3200" dirty="0" smtClean="0"/>
              <a:t>término.</a:t>
            </a:r>
            <a:endParaRPr lang="es-MX" sz="3200" dirty="0"/>
          </a:p>
        </p:txBody>
      </p:sp>
    </p:spTree>
    <p:extLst>
      <p:ext uri="{BB962C8B-B14F-4D97-AF65-F5344CB8AC3E}">
        <p14:creationId xmlns:p14="http://schemas.microsoft.com/office/powerpoint/2010/main" val="21409270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CUADRADO DE UN BINOMIO</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normAutofit fontScale="92500" lnSpcReduction="20000"/>
              </a:bodyPr>
              <a:lstStyle/>
              <a:p>
                <a:r>
                  <a:rPr lang="es-MX" dirty="0" smtClean="0"/>
                  <a:t>El producto de un binomio por sí mismo recibe el nombre de cuadrado de un binomio.</a:t>
                </a:r>
              </a:p>
              <a:p>
                <a:r>
                  <a:rPr lang="es-MX" dirty="0"/>
                  <a:t>El desarrollo del cuadrado del binomio a +b se puede obtener multiplicando término a término:</a:t>
                </a:r>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m:t>
                          </m:r>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r>
                            <a:rPr lang="es-MX" b="0" i="1" smtClean="0">
                              <a:latin typeface="Cambria Math" panose="02040503050406030204" pitchFamily="18" charset="0"/>
                            </a:rPr>
                            <m:t>)</m:t>
                          </m:r>
                        </m:e>
                        <m:sup>
                          <m:r>
                            <a:rPr lang="es-MX" b="0" i="1" smtClean="0">
                              <a:latin typeface="Cambria Math" panose="02040503050406030204" pitchFamily="18" charset="0"/>
                            </a:rPr>
                            <m:t>2</m:t>
                          </m:r>
                        </m:sup>
                      </m:sSup>
                      <m:r>
                        <a:rPr lang="es-MX" b="0" i="1" smtClean="0">
                          <a:latin typeface="Cambria Math" panose="02040503050406030204" pitchFamily="18" charset="0"/>
                        </a:rPr>
                        <m:t>=</m:t>
                      </m:r>
                      <m:d>
                        <m:dPr>
                          <m:ctrlPr>
                            <a:rPr lang="es-MX" b="0" i="1" smtClean="0">
                              <a:latin typeface="Cambria Math" panose="02040503050406030204" pitchFamily="18" charset="0"/>
                            </a:rPr>
                          </m:ctrlPr>
                        </m:dPr>
                        <m:e>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e>
                      </m:d>
                      <m:d>
                        <m:dPr>
                          <m:ctrlPr>
                            <a:rPr lang="es-MX" b="0" i="1" smtClean="0">
                              <a:latin typeface="Cambria Math" panose="02040503050406030204" pitchFamily="18" charset="0"/>
                            </a:rPr>
                          </m:ctrlPr>
                        </m:dPr>
                        <m:e>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e>
                      </m:d>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2</m:t>
                          </m:r>
                        </m:sup>
                      </m:sSup>
                      <m:r>
                        <a:rPr lang="es-MX" b="0" i="1" smtClean="0">
                          <a:latin typeface="Cambria Math" panose="02040503050406030204" pitchFamily="18" charset="0"/>
                        </a:rPr>
                        <m:t>+</m:t>
                      </m:r>
                      <m:r>
                        <a:rPr lang="es-MX" b="0" i="1" smtClean="0">
                          <a:latin typeface="Cambria Math" panose="02040503050406030204" pitchFamily="18" charset="0"/>
                        </a:rPr>
                        <m:t>𝑎𝑏</m:t>
                      </m:r>
                      <m:r>
                        <a:rPr lang="es-MX" b="0" i="1" smtClean="0">
                          <a:latin typeface="Cambria Math" panose="02040503050406030204" pitchFamily="18" charset="0"/>
                        </a:rPr>
                        <m:t>+</m:t>
                      </m:r>
                      <m:r>
                        <a:rPr lang="es-MX" b="0" i="1" smtClean="0">
                          <a:latin typeface="Cambria Math" panose="02040503050406030204" pitchFamily="18" charset="0"/>
                        </a:rPr>
                        <m:t>𝑏𝑎</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2</m:t>
                          </m:r>
                        </m:sup>
                      </m:sSup>
                      <m:r>
                        <a:rPr lang="es-MX" b="0" i="1" smtClean="0">
                          <a:latin typeface="Cambria Math" panose="02040503050406030204" pitchFamily="18" charset="0"/>
                        </a:rPr>
                        <m:t>= </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2</m:t>
                          </m:r>
                        </m:sup>
                      </m:sSup>
                      <m:r>
                        <a:rPr lang="es-MX" b="0" i="1" smtClean="0">
                          <a:latin typeface="Cambria Math" panose="02040503050406030204" pitchFamily="18" charset="0"/>
                        </a:rPr>
                        <m:t>+2</m:t>
                      </m:r>
                      <m:r>
                        <a:rPr lang="es-MX" b="0" i="1" smtClean="0">
                          <a:latin typeface="Cambria Math" panose="02040503050406030204" pitchFamily="18" charset="0"/>
                        </a:rPr>
                        <m:t>𝑎𝑏</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2</m:t>
                          </m:r>
                        </m:sup>
                      </m:sSup>
                    </m:oMath>
                  </m:oMathPara>
                </a14:m>
                <a:endParaRPr lang="es-MX" dirty="0" smtClean="0"/>
              </a:p>
              <a:p>
                <a:pPr algn="ctr"/>
                <a:r>
                  <a:rPr lang="es-MX" dirty="0" smtClean="0">
                    <a:solidFill>
                      <a:srgbClr val="FF0000"/>
                    </a:solidFill>
                  </a:rPr>
                  <a:t>“</a:t>
                </a:r>
                <a:r>
                  <a:rPr lang="es-MX" i="1" dirty="0">
                    <a:solidFill>
                      <a:srgbClr val="FF0000"/>
                    </a:solidFill>
                  </a:rPr>
                  <a:t>El cuadrado de un binomio </a:t>
                </a:r>
                <a:r>
                  <a:rPr lang="es-MX" dirty="0">
                    <a:solidFill>
                      <a:srgbClr val="FF0000"/>
                    </a:solidFill>
                  </a:rPr>
                  <a:t>a +b </a:t>
                </a:r>
                <a:r>
                  <a:rPr lang="es-MX" i="1" dirty="0">
                    <a:solidFill>
                      <a:srgbClr val="FF0000"/>
                    </a:solidFill>
                  </a:rPr>
                  <a:t>es igual al cuadrado del primer término más el doble del producto </a:t>
                </a:r>
                <a:r>
                  <a:rPr lang="es-MX" i="1" dirty="0" smtClean="0">
                    <a:solidFill>
                      <a:srgbClr val="FF0000"/>
                    </a:solidFill>
                  </a:rPr>
                  <a:t>de los </a:t>
                </a:r>
                <a:r>
                  <a:rPr lang="es-MX" i="1" dirty="0">
                    <a:solidFill>
                      <a:srgbClr val="FF0000"/>
                    </a:solidFill>
                  </a:rPr>
                  <a:t>términos más el cuadrado del segundo término</a:t>
                </a:r>
                <a:r>
                  <a:rPr lang="es-MX" i="1" dirty="0" smtClean="0">
                    <a:solidFill>
                      <a:srgbClr val="FF0000"/>
                    </a:solidFill>
                  </a:rPr>
                  <a:t>”</a:t>
                </a:r>
                <a:r>
                  <a:rPr lang="es-MX" dirty="0" smtClean="0">
                    <a:solidFill>
                      <a:srgbClr val="FF0000"/>
                    </a:solidFill>
                  </a:rPr>
                  <a:t>.</a:t>
                </a:r>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m:t>
                          </m:r>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r>
                            <a:rPr lang="es-MX" b="0" i="1" smtClean="0">
                              <a:latin typeface="Cambria Math" panose="02040503050406030204" pitchFamily="18" charset="0"/>
                            </a:rPr>
                            <m:t>)</m:t>
                          </m:r>
                        </m:e>
                        <m:sup>
                          <m:r>
                            <a:rPr lang="es-MX" b="0" i="1" smtClean="0">
                              <a:latin typeface="Cambria Math" panose="02040503050406030204" pitchFamily="18" charset="0"/>
                            </a:rPr>
                            <m:t>2</m:t>
                          </m:r>
                        </m:sup>
                      </m:sSup>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2</m:t>
                          </m:r>
                        </m:sup>
                      </m:sSup>
                      <m:r>
                        <a:rPr lang="es-MX" b="0" i="1" smtClean="0">
                          <a:latin typeface="Cambria Math" panose="02040503050406030204" pitchFamily="18" charset="0"/>
                        </a:rPr>
                        <m:t>−2</m:t>
                      </m:r>
                      <m:r>
                        <a:rPr lang="es-MX" b="0" i="1" smtClean="0">
                          <a:latin typeface="Cambria Math" panose="02040503050406030204" pitchFamily="18" charset="0"/>
                        </a:rPr>
                        <m:t>𝑎𝑏</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2</m:t>
                          </m:r>
                        </m:sup>
                      </m:sSup>
                    </m:oMath>
                  </m:oMathPara>
                </a14:m>
                <a:endParaRPr lang="es-MX" dirty="0" smtClean="0"/>
              </a:p>
              <a:p>
                <a:pPr algn="just"/>
                <a:r>
                  <a:rPr lang="es-MX" dirty="0" smtClean="0"/>
                  <a:t>“</a:t>
                </a:r>
                <a:r>
                  <a:rPr lang="es-MX" i="1" dirty="0" smtClean="0"/>
                  <a:t>El cuadrado de un binomio </a:t>
                </a:r>
                <a:r>
                  <a:rPr lang="es-MX" dirty="0" smtClean="0"/>
                  <a:t>a -b </a:t>
                </a:r>
                <a:r>
                  <a:rPr lang="es-MX" i="1" dirty="0" smtClean="0"/>
                  <a:t>es igual al cuadrado del primer término menos el doble del producto de los términos más el cuadrado del segundo término”</a:t>
                </a:r>
                <a:r>
                  <a:rPr lang="es-MX" dirty="0" smtClean="0"/>
                  <a:t>.</a:t>
                </a:r>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928" t="-3501" r="-986"/>
                </a:stretch>
              </a:blipFill>
            </p:spPr>
            <p:txBody>
              <a:bodyPr/>
              <a:lstStyle/>
              <a:p>
                <a:r>
                  <a:rPr lang="es-MX">
                    <a:noFill/>
                  </a:rPr>
                  <a:t> </a:t>
                </a:r>
              </a:p>
            </p:txBody>
          </p:sp>
        </mc:Fallback>
      </mc:AlternateContent>
    </p:spTree>
    <p:extLst>
      <p:ext uri="{BB962C8B-B14F-4D97-AF65-F5344CB8AC3E}">
        <p14:creationId xmlns:p14="http://schemas.microsoft.com/office/powerpoint/2010/main" val="10698541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Cuadrado De un polinomio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199" y="1825625"/>
                <a:ext cx="11009243" cy="4351338"/>
              </a:xfrm>
            </p:spPr>
            <p:txBody>
              <a:bodyPr/>
              <a:lstStyle/>
              <a:p>
                <a:pPr algn="just"/>
                <a14:m>
                  <m:oMath xmlns:m="http://schemas.openxmlformats.org/officeDocument/2006/math">
                    <m:sSup>
                      <m:sSupPr>
                        <m:ctrlPr>
                          <a:rPr lang="es-MX" sz="3200" b="1" i="1" smtClean="0">
                            <a:latin typeface="Cambria Math" panose="02040503050406030204" pitchFamily="18" charset="0"/>
                          </a:rPr>
                        </m:ctrlPr>
                      </m:sSupPr>
                      <m:e>
                        <m:r>
                          <a:rPr lang="es-MX" sz="3200" b="1" i="1" smtClean="0">
                            <a:latin typeface="Cambria Math" panose="02040503050406030204" pitchFamily="18" charset="0"/>
                          </a:rPr>
                          <m:t>(</m:t>
                        </m:r>
                        <m:r>
                          <a:rPr lang="es-MX" sz="3200" b="1" i="1" smtClean="0">
                            <a:latin typeface="Cambria Math" panose="02040503050406030204" pitchFamily="18" charset="0"/>
                          </a:rPr>
                          <m:t>𝒂</m:t>
                        </m:r>
                        <m:r>
                          <a:rPr lang="es-MX" sz="3200" b="1" i="1" smtClean="0">
                            <a:latin typeface="Cambria Math" panose="02040503050406030204" pitchFamily="18" charset="0"/>
                          </a:rPr>
                          <m:t>+</m:t>
                        </m:r>
                        <m:r>
                          <a:rPr lang="es-MX" sz="3200" b="1" i="1" smtClean="0">
                            <a:latin typeface="Cambria Math" panose="02040503050406030204" pitchFamily="18" charset="0"/>
                          </a:rPr>
                          <m:t>𝒃</m:t>
                        </m:r>
                        <m:r>
                          <a:rPr lang="es-MX" sz="3200" b="1" i="1" smtClean="0">
                            <a:latin typeface="Cambria Math" panose="02040503050406030204" pitchFamily="18" charset="0"/>
                          </a:rPr>
                          <m:t>+</m:t>
                        </m:r>
                        <m:r>
                          <a:rPr lang="es-MX" sz="3200" b="1" i="1" smtClean="0">
                            <a:latin typeface="Cambria Math" panose="02040503050406030204" pitchFamily="18" charset="0"/>
                          </a:rPr>
                          <m:t>𝒄</m:t>
                        </m:r>
                        <m:r>
                          <a:rPr lang="es-MX" sz="3200" b="1" i="1" smtClean="0">
                            <a:latin typeface="Cambria Math" panose="02040503050406030204" pitchFamily="18" charset="0"/>
                          </a:rPr>
                          <m:t>)</m:t>
                        </m:r>
                      </m:e>
                      <m:sup>
                        <m:r>
                          <a:rPr lang="es-MX" sz="3200" b="1" i="1" smtClean="0">
                            <a:latin typeface="Cambria Math" panose="02040503050406030204" pitchFamily="18" charset="0"/>
                          </a:rPr>
                          <m:t>𝟐</m:t>
                        </m:r>
                      </m:sup>
                    </m:sSup>
                    <m:r>
                      <a:rPr lang="es-MX" sz="3200" b="1" i="1" smtClean="0">
                        <a:latin typeface="Cambria Math" panose="02040503050406030204" pitchFamily="18" charset="0"/>
                      </a:rPr>
                      <m:t>=</m:t>
                    </m:r>
                    <m:sSup>
                      <m:sSupPr>
                        <m:ctrlPr>
                          <a:rPr lang="es-MX" sz="3200" b="1" i="1" smtClean="0">
                            <a:latin typeface="Cambria Math" panose="02040503050406030204" pitchFamily="18" charset="0"/>
                          </a:rPr>
                        </m:ctrlPr>
                      </m:sSupPr>
                      <m:e>
                        <m:r>
                          <a:rPr lang="es-MX" sz="3200" b="1" i="1" smtClean="0">
                            <a:latin typeface="Cambria Math" panose="02040503050406030204" pitchFamily="18" charset="0"/>
                          </a:rPr>
                          <m:t>𝒂</m:t>
                        </m:r>
                      </m:e>
                      <m:sup>
                        <m:r>
                          <a:rPr lang="es-MX" sz="3200" b="1" i="1" smtClean="0">
                            <a:latin typeface="Cambria Math" panose="02040503050406030204" pitchFamily="18" charset="0"/>
                          </a:rPr>
                          <m:t>𝟐</m:t>
                        </m:r>
                      </m:sup>
                    </m:sSup>
                    <m:r>
                      <a:rPr lang="es-MX" sz="3200" b="1" i="1" smtClean="0">
                        <a:latin typeface="Cambria Math" panose="02040503050406030204" pitchFamily="18" charset="0"/>
                      </a:rPr>
                      <m:t>+</m:t>
                    </m:r>
                    <m:sSup>
                      <m:sSupPr>
                        <m:ctrlPr>
                          <a:rPr lang="es-MX" sz="3200" b="1" i="1" smtClean="0">
                            <a:latin typeface="Cambria Math" panose="02040503050406030204" pitchFamily="18" charset="0"/>
                          </a:rPr>
                        </m:ctrlPr>
                      </m:sSupPr>
                      <m:e>
                        <m:r>
                          <a:rPr lang="es-MX" sz="3200" b="1" i="1" smtClean="0">
                            <a:latin typeface="Cambria Math" panose="02040503050406030204" pitchFamily="18" charset="0"/>
                          </a:rPr>
                          <m:t>𝒃</m:t>
                        </m:r>
                      </m:e>
                      <m:sup>
                        <m:r>
                          <a:rPr lang="es-MX" sz="3200" b="1" i="1" smtClean="0">
                            <a:latin typeface="Cambria Math" panose="02040503050406030204" pitchFamily="18" charset="0"/>
                          </a:rPr>
                          <m:t>𝟐</m:t>
                        </m:r>
                      </m:sup>
                    </m:sSup>
                    <m:r>
                      <a:rPr lang="es-MX" sz="3200" b="1" i="1" smtClean="0">
                        <a:latin typeface="Cambria Math" panose="02040503050406030204" pitchFamily="18" charset="0"/>
                      </a:rPr>
                      <m:t>+</m:t>
                    </m:r>
                    <m:sSup>
                      <m:sSupPr>
                        <m:ctrlPr>
                          <a:rPr lang="es-MX" sz="3200" b="1" i="1" smtClean="0">
                            <a:latin typeface="Cambria Math" panose="02040503050406030204" pitchFamily="18" charset="0"/>
                          </a:rPr>
                        </m:ctrlPr>
                      </m:sSupPr>
                      <m:e>
                        <m:r>
                          <a:rPr lang="es-MX" sz="3200" b="1" i="1" smtClean="0">
                            <a:latin typeface="Cambria Math" panose="02040503050406030204" pitchFamily="18" charset="0"/>
                          </a:rPr>
                          <m:t>𝒄</m:t>
                        </m:r>
                      </m:e>
                      <m:sup>
                        <m:r>
                          <a:rPr lang="es-MX" sz="3200" b="1" i="1" smtClean="0">
                            <a:latin typeface="Cambria Math" panose="02040503050406030204" pitchFamily="18" charset="0"/>
                          </a:rPr>
                          <m:t>𝟐</m:t>
                        </m:r>
                      </m:sup>
                    </m:sSup>
                    <m:r>
                      <a:rPr lang="es-MX" sz="3200" b="1" i="1" smtClean="0">
                        <a:latin typeface="Cambria Math" panose="02040503050406030204" pitchFamily="18" charset="0"/>
                      </a:rPr>
                      <m:t>+</m:t>
                    </m:r>
                    <m:r>
                      <a:rPr lang="es-MX" sz="3200" b="1" i="1" smtClean="0">
                        <a:latin typeface="Cambria Math" panose="02040503050406030204" pitchFamily="18" charset="0"/>
                      </a:rPr>
                      <m:t>𝟐</m:t>
                    </m:r>
                    <m:r>
                      <a:rPr lang="es-MX" sz="3200" b="1" i="1" smtClean="0">
                        <a:latin typeface="Cambria Math" panose="02040503050406030204" pitchFamily="18" charset="0"/>
                      </a:rPr>
                      <m:t>𝒂𝒃</m:t>
                    </m:r>
                    <m:r>
                      <a:rPr lang="es-MX" sz="3200" b="1" i="1" smtClean="0">
                        <a:latin typeface="Cambria Math" panose="02040503050406030204" pitchFamily="18" charset="0"/>
                      </a:rPr>
                      <m:t>+</m:t>
                    </m:r>
                    <m:r>
                      <a:rPr lang="es-MX" sz="3200" b="1" i="1" smtClean="0">
                        <a:latin typeface="Cambria Math" panose="02040503050406030204" pitchFamily="18" charset="0"/>
                      </a:rPr>
                      <m:t>𝟐</m:t>
                    </m:r>
                    <m:r>
                      <a:rPr lang="es-MX" sz="3200" b="1" i="1" smtClean="0">
                        <a:latin typeface="Cambria Math" panose="02040503050406030204" pitchFamily="18" charset="0"/>
                      </a:rPr>
                      <m:t>𝒂𝒄</m:t>
                    </m:r>
                    <m:r>
                      <a:rPr lang="es-MX" sz="3200" b="1" i="1" smtClean="0">
                        <a:latin typeface="Cambria Math" panose="02040503050406030204" pitchFamily="18" charset="0"/>
                      </a:rPr>
                      <m:t>+</m:t>
                    </m:r>
                    <m:r>
                      <a:rPr lang="es-MX" sz="3200" b="1" i="1" smtClean="0">
                        <a:latin typeface="Cambria Math" panose="02040503050406030204" pitchFamily="18" charset="0"/>
                      </a:rPr>
                      <m:t>𝟐</m:t>
                    </m:r>
                    <m:r>
                      <a:rPr lang="es-MX" sz="3200" b="1" i="1" smtClean="0">
                        <a:latin typeface="Cambria Math" panose="02040503050406030204" pitchFamily="18" charset="0"/>
                      </a:rPr>
                      <m:t>𝒃𝒄</m:t>
                    </m:r>
                  </m:oMath>
                </a14:m>
                <a:endParaRPr lang="es-MX" sz="3200" b="1" dirty="0" smtClean="0"/>
              </a:p>
              <a:p>
                <a:pPr algn="just"/>
                <a:endParaRPr lang="es-MX" b="1" i="1" dirty="0" smtClean="0">
                  <a:latin typeface="Cambria Math" panose="02040503050406030204" pitchFamily="18" charset="0"/>
                </a:endParaRPr>
              </a:p>
              <a:p>
                <a:pPr algn="just"/>
                <a:endParaRPr lang="es-MX" b="1" i="1" dirty="0">
                  <a:latin typeface="Cambria Math" panose="02040503050406030204" pitchFamily="18" charset="0"/>
                </a:endParaRPr>
              </a:p>
              <a:p>
                <a:pPr algn="just"/>
                <a14:m>
                  <m:oMath xmlns:m="http://schemas.openxmlformats.org/officeDocument/2006/math">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m:t>
                        </m:r>
                        <m:r>
                          <a:rPr lang="es-MX" sz="2400" b="1" i="1" smtClean="0">
                            <a:latin typeface="Cambria Math" panose="02040503050406030204" pitchFamily="18" charset="0"/>
                          </a:rPr>
                          <m:t>𝒂</m:t>
                        </m:r>
                        <m:r>
                          <a:rPr lang="es-MX" sz="2400" b="1" i="1" smtClean="0">
                            <a:latin typeface="Cambria Math" panose="02040503050406030204" pitchFamily="18" charset="0"/>
                          </a:rPr>
                          <m:t>+</m:t>
                        </m:r>
                        <m:r>
                          <a:rPr lang="es-MX" sz="2400" b="1" i="1" smtClean="0">
                            <a:latin typeface="Cambria Math" panose="02040503050406030204" pitchFamily="18" charset="0"/>
                          </a:rPr>
                          <m:t>𝒃</m:t>
                        </m:r>
                        <m:r>
                          <a:rPr lang="es-MX" sz="2400" b="1" i="1" smtClean="0">
                            <a:latin typeface="Cambria Math" panose="02040503050406030204" pitchFamily="18" charset="0"/>
                          </a:rPr>
                          <m:t>+</m:t>
                        </m:r>
                        <m:r>
                          <a:rPr lang="es-MX" sz="2400" b="1" i="1" smtClean="0">
                            <a:latin typeface="Cambria Math" panose="02040503050406030204" pitchFamily="18" charset="0"/>
                          </a:rPr>
                          <m:t>𝒄</m:t>
                        </m:r>
                        <m:r>
                          <a:rPr lang="es-MX" sz="2400" b="1" i="1" smtClean="0">
                            <a:latin typeface="Cambria Math" panose="02040503050406030204" pitchFamily="18" charset="0"/>
                          </a:rPr>
                          <m:t>+</m:t>
                        </m:r>
                        <m:r>
                          <a:rPr lang="es-MX" sz="2400" b="1" i="1" smtClean="0">
                            <a:latin typeface="Cambria Math" panose="02040503050406030204" pitchFamily="18" charset="0"/>
                          </a:rPr>
                          <m:t>𝒅</m:t>
                        </m:r>
                        <m:r>
                          <a:rPr lang="es-MX" sz="2400" b="1" i="1" smtClean="0">
                            <a:latin typeface="Cambria Math" panose="02040503050406030204" pitchFamily="18" charset="0"/>
                          </a:rPr>
                          <m:t>)</m:t>
                        </m:r>
                      </m:e>
                      <m:sup>
                        <m:r>
                          <a:rPr lang="es-MX" sz="2400" b="1" i="1" smtClean="0">
                            <a:latin typeface="Cambria Math" panose="02040503050406030204" pitchFamily="18" charset="0"/>
                          </a:rPr>
                          <m:t>𝟐</m:t>
                        </m:r>
                      </m:sup>
                    </m:sSup>
                    <m:r>
                      <a:rPr lang="es-MX" sz="2400" b="1" i="1" smtClean="0">
                        <a:latin typeface="Cambria Math" panose="02040503050406030204" pitchFamily="18" charset="0"/>
                      </a:rPr>
                      <m:t>=</m:t>
                    </m:r>
                    <m:sSup>
                      <m:sSupPr>
                        <m:ctrlPr>
                          <a:rPr lang="es-MX" sz="2400" b="1" i="1">
                            <a:latin typeface="Cambria Math" panose="02040503050406030204" pitchFamily="18" charset="0"/>
                          </a:rPr>
                        </m:ctrlPr>
                      </m:sSupPr>
                      <m:e>
                        <m:r>
                          <a:rPr lang="es-MX" sz="2400" b="1" i="1">
                            <a:latin typeface="Cambria Math" panose="02040503050406030204" pitchFamily="18" charset="0"/>
                          </a:rPr>
                          <m:t>𝒂</m:t>
                        </m:r>
                      </m:e>
                      <m:sup>
                        <m:r>
                          <a:rPr lang="es-MX" sz="2400" b="1" i="1">
                            <a:latin typeface="Cambria Math" panose="02040503050406030204" pitchFamily="18" charset="0"/>
                          </a:rPr>
                          <m:t>𝟐</m:t>
                        </m:r>
                      </m:sup>
                    </m:sSup>
                    <m:r>
                      <a:rPr lang="es-MX" sz="2400" b="1" i="1">
                        <a:latin typeface="Cambria Math" panose="02040503050406030204" pitchFamily="18" charset="0"/>
                      </a:rPr>
                      <m:t>+</m:t>
                    </m:r>
                    <m:sSup>
                      <m:sSupPr>
                        <m:ctrlPr>
                          <a:rPr lang="es-MX" sz="2400" b="1" i="1">
                            <a:latin typeface="Cambria Math" panose="02040503050406030204" pitchFamily="18" charset="0"/>
                          </a:rPr>
                        </m:ctrlPr>
                      </m:sSupPr>
                      <m:e>
                        <m:r>
                          <a:rPr lang="es-MX" sz="2400" b="1" i="1">
                            <a:latin typeface="Cambria Math" panose="02040503050406030204" pitchFamily="18" charset="0"/>
                          </a:rPr>
                          <m:t>𝒃</m:t>
                        </m:r>
                      </m:e>
                      <m:sup>
                        <m:r>
                          <a:rPr lang="es-MX" sz="2400" b="1" i="1">
                            <a:latin typeface="Cambria Math" panose="02040503050406030204" pitchFamily="18" charset="0"/>
                          </a:rPr>
                          <m:t>𝟐</m:t>
                        </m:r>
                      </m:sup>
                    </m:sSup>
                    <m:r>
                      <a:rPr lang="es-MX" sz="2400" b="1" i="1">
                        <a:latin typeface="Cambria Math" panose="02040503050406030204" pitchFamily="18" charset="0"/>
                      </a:rPr>
                      <m:t>+</m:t>
                    </m:r>
                    <m:sSup>
                      <m:sSupPr>
                        <m:ctrlPr>
                          <a:rPr lang="es-MX" sz="2400" b="1" i="1">
                            <a:latin typeface="Cambria Math" panose="02040503050406030204" pitchFamily="18" charset="0"/>
                          </a:rPr>
                        </m:ctrlPr>
                      </m:sSupPr>
                      <m:e>
                        <m:r>
                          <a:rPr lang="es-MX" sz="2400" b="1" i="1">
                            <a:latin typeface="Cambria Math" panose="02040503050406030204" pitchFamily="18" charset="0"/>
                          </a:rPr>
                          <m:t>𝒄</m:t>
                        </m:r>
                      </m:e>
                      <m:sup>
                        <m:r>
                          <a:rPr lang="es-MX" sz="2400" b="1" i="1">
                            <a:latin typeface="Cambria Math" panose="02040503050406030204" pitchFamily="18" charset="0"/>
                          </a:rPr>
                          <m:t>𝟐</m:t>
                        </m:r>
                      </m:sup>
                    </m:sSup>
                    <m:r>
                      <a:rPr lang="es-MX" sz="2400" b="1" i="1">
                        <a:latin typeface="Cambria Math" panose="02040503050406030204" pitchFamily="18" charset="0"/>
                      </a:rPr>
                      <m:t>+</m:t>
                    </m:r>
                    <m:sSup>
                      <m:sSupPr>
                        <m:ctrlPr>
                          <a:rPr lang="es-MX" sz="2400" b="1" i="1" dirty="0" smtClean="0">
                            <a:latin typeface="Cambria Math" panose="02040503050406030204" pitchFamily="18" charset="0"/>
                          </a:rPr>
                        </m:ctrlPr>
                      </m:sSupPr>
                      <m:e>
                        <m:r>
                          <a:rPr lang="es-MX" sz="2400" b="1" i="1" dirty="0" smtClean="0">
                            <a:latin typeface="Cambria Math" panose="02040503050406030204" pitchFamily="18" charset="0"/>
                          </a:rPr>
                          <m:t>𝒅</m:t>
                        </m:r>
                      </m:e>
                      <m:sup>
                        <m:r>
                          <a:rPr lang="es-MX" sz="2400" b="1" i="1" dirty="0" smtClean="0">
                            <a:latin typeface="Cambria Math" panose="02040503050406030204" pitchFamily="18" charset="0"/>
                          </a:rPr>
                          <m:t>𝟐</m:t>
                        </m:r>
                      </m:sup>
                    </m:sSup>
                    <m:r>
                      <a:rPr lang="es-MX" sz="2400" b="1" i="1" dirty="0" smtClean="0">
                        <a:latin typeface="Cambria Math" panose="02040503050406030204" pitchFamily="18" charset="0"/>
                      </a:rPr>
                      <m:t>+ </m:t>
                    </m:r>
                    <m:r>
                      <a:rPr lang="es-MX" sz="2400" b="1" i="1">
                        <a:latin typeface="Cambria Math" panose="02040503050406030204" pitchFamily="18" charset="0"/>
                      </a:rPr>
                      <m:t>𝟐</m:t>
                    </m:r>
                    <m:r>
                      <a:rPr lang="es-MX" sz="2400" b="1" i="1">
                        <a:latin typeface="Cambria Math" panose="02040503050406030204" pitchFamily="18" charset="0"/>
                      </a:rPr>
                      <m:t>𝒂𝒃</m:t>
                    </m:r>
                    <m:r>
                      <a:rPr lang="es-MX" sz="2400" b="1" i="1">
                        <a:latin typeface="Cambria Math" panose="02040503050406030204" pitchFamily="18" charset="0"/>
                      </a:rPr>
                      <m:t>+</m:t>
                    </m:r>
                    <m:r>
                      <a:rPr lang="es-MX" sz="2400" b="1" i="1">
                        <a:latin typeface="Cambria Math" panose="02040503050406030204" pitchFamily="18" charset="0"/>
                      </a:rPr>
                      <m:t>𝟐</m:t>
                    </m:r>
                    <m:r>
                      <a:rPr lang="es-MX" sz="2400" b="1" i="1">
                        <a:latin typeface="Cambria Math" panose="02040503050406030204" pitchFamily="18" charset="0"/>
                      </a:rPr>
                      <m:t>𝒂𝒄</m:t>
                    </m:r>
                    <m:r>
                      <a:rPr lang="es-MX" sz="2400" b="1" i="1">
                        <a:latin typeface="Cambria Math" panose="02040503050406030204" pitchFamily="18" charset="0"/>
                      </a:rPr>
                      <m:t>+</m:t>
                    </m:r>
                    <m:r>
                      <a:rPr lang="es-MX" sz="2400" b="1" i="1" smtClean="0">
                        <a:latin typeface="Cambria Math" panose="02040503050406030204" pitchFamily="18" charset="0"/>
                      </a:rPr>
                      <m:t>𝟐</m:t>
                    </m:r>
                    <m:r>
                      <a:rPr lang="es-MX" sz="2400" b="1" i="1" smtClean="0">
                        <a:latin typeface="Cambria Math" panose="02040503050406030204" pitchFamily="18" charset="0"/>
                      </a:rPr>
                      <m:t>𝒂𝒅</m:t>
                    </m:r>
                    <m:r>
                      <a:rPr lang="es-MX" sz="2400" b="1" i="1" smtClean="0">
                        <a:latin typeface="Cambria Math" panose="02040503050406030204" pitchFamily="18" charset="0"/>
                      </a:rPr>
                      <m:t>+</m:t>
                    </m:r>
                    <m:r>
                      <a:rPr lang="es-MX" sz="2400" b="1" i="1">
                        <a:latin typeface="Cambria Math" panose="02040503050406030204" pitchFamily="18" charset="0"/>
                      </a:rPr>
                      <m:t>𝟐</m:t>
                    </m:r>
                    <m:r>
                      <a:rPr lang="es-MX" sz="2400" b="1" i="1">
                        <a:latin typeface="Cambria Math" panose="02040503050406030204" pitchFamily="18" charset="0"/>
                      </a:rPr>
                      <m:t>𝒃𝒄</m:t>
                    </m:r>
                    <m:r>
                      <a:rPr lang="es-MX" sz="2400" b="1" i="1" smtClean="0">
                        <a:latin typeface="Cambria Math" panose="02040503050406030204" pitchFamily="18" charset="0"/>
                      </a:rPr>
                      <m:t>+</m:t>
                    </m:r>
                    <m:r>
                      <a:rPr lang="es-MX" sz="2400" b="1" i="1" smtClean="0">
                        <a:latin typeface="Cambria Math" panose="02040503050406030204" pitchFamily="18" charset="0"/>
                      </a:rPr>
                      <m:t>𝟐</m:t>
                    </m:r>
                    <m:r>
                      <a:rPr lang="es-MX" sz="2400" b="1" i="1" smtClean="0">
                        <a:latin typeface="Cambria Math" panose="02040503050406030204" pitchFamily="18" charset="0"/>
                      </a:rPr>
                      <m:t>𝒃𝒅</m:t>
                    </m:r>
                    <m:r>
                      <a:rPr lang="es-MX" sz="2400" b="1" i="1" smtClean="0">
                        <a:latin typeface="Cambria Math" panose="02040503050406030204" pitchFamily="18" charset="0"/>
                      </a:rPr>
                      <m:t>+</m:t>
                    </m:r>
                    <m:r>
                      <a:rPr lang="es-MX" sz="2400" b="1" i="1" smtClean="0">
                        <a:latin typeface="Cambria Math" panose="02040503050406030204" pitchFamily="18" charset="0"/>
                      </a:rPr>
                      <m:t>𝟐</m:t>
                    </m:r>
                    <m:r>
                      <a:rPr lang="es-MX" sz="2400" b="1" i="1" smtClean="0">
                        <a:latin typeface="Cambria Math" panose="02040503050406030204" pitchFamily="18" charset="0"/>
                      </a:rPr>
                      <m:t>𝒄𝒅</m:t>
                    </m:r>
                  </m:oMath>
                </a14:m>
                <a:endParaRPr lang="es-MX" sz="24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199" y="1825625"/>
                <a:ext cx="11009243" cy="4351338"/>
              </a:xfrm>
              <a:blipFill>
                <a:blip r:embed="rId2"/>
                <a:stretch>
                  <a:fillRect l="-720"/>
                </a:stretch>
              </a:blipFill>
            </p:spPr>
            <p:txBody>
              <a:bodyPr/>
              <a:lstStyle/>
              <a:p>
                <a:r>
                  <a:rPr lang="es-MX">
                    <a:noFill/>
                  </a:rPr>
                  <a:t> </a:t>
                </a:r>
              </a:p>
            </p:txBody>
          </p:sp>
        </mc:Fallback>
      </mc:AlternateContent>
    </p:spTree>
    <p:extLst>
      <p:ext uri="{BB962C8B-B14F-4D97-AF65-F5344CB8AC3E}">
        <p14:creationId xmlns:p14="http://schemas.microsoft.com/office/powerpoint/2010/main" val="3408192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BINOMIOS CONJUGADOS</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ctr"/>
                <a:r>
                  <a:rPr lang="es-MX" sz="2800" b="1" dirty="0" smtClean="0">
                    <a:solidFill>
                      <a:srgbClr val="FF0000"/>
                    </a:solidFill>
                  </a:rPr>
                  <a:t>Dos binomios son conjugados si difieren sólo por el signo de uno de sus términos. </a:t>
                </a:r>
              </a:p>
              <a:p>
                <a:endParaRPr lang="es-MX" dirty="0" smtClean="0"/>
              </a:p>
              <a:p>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e>
                    </m:d>
                    <m:d>
                      <m:dPr>
                        <m:ctrlPr>
                          <a:rPr lang="es-MX" b="0" i="1" smtClean="0">
                            <a:latin typeface="Cambria Math" panose="02040503050406030204" pitchFamily="18" charset="0"/>
                          </a:rPr>
                        </m:ctrlPr>
                      </m:dPr>
                      <m:e>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𝑏</m:t>
                        </m:r>
                      </m:e>
                    </m:d>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𝑎</m:t>
                        </m:r>
                      </m:e>
                      <m:sup>
                        <m:r>
                          <a:rPr lang="es-MX" b="0" i="1" smtClean="0">
                            <a:latin typeface="Cambria Math" panose="02040503050406030204" pitchFamily="18" charset="0"/>
                          </a:rPr>
                          <m:t>2</m:t>
                        </m:r>
                      </m:sup>
                    </m:sSup>
                    <m:r>
                      <a:rPr lang="es-MX" b="0" i="1" smtClean="0">
                        <a:latin typeface="Cambria Math" panose="02040503050406030204" pitchFamily="18" charset="0"/>
                      </a:rPr>
                      <m:t>−</m:t>
                    </m:r>
                    <m:r>
                      <a:rPr lang="es-MX" b="0" i="1" smtClean="0">
                        <a:latin typeface="Cambria Math" panose="02040503050406030204" pitchFamily="18" charset="0"/>
                      </a:rPr>
                      <m:t>𝑎𝑏</m:t>
                    </m:r>
                    <m:r>
                      <a:rPr lang="es-MX" b="0" i="1" smtClean="0">
                        <a:latin typeface="Cambria Math" panose="02040503050406030204" pitchFamily="18" charset="0"/>
                      </a:rPr>
                      <m:t>+</m:t>
                    </m:r>
                    <m:r>
                      <a:rPr lang="es-MX" b="0" i="1" smtClean="0">
                        <a:latin typeface="Cambria Math" panose="02040503050406030204" pitchFamily="18" charset="0"/>
                      </a:rPr>
                      <m:t>𝑏𝑎</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2</m:t>
                        </m:r>
                      </m:sup>
                    </m:sSup>
                    <m:r>
                      <a:rPr lang="es-MX" b="0" i="1" smtClean="0">
                        <a:latin typeface="Cambria Math" panose="02040503050406030204" pitchFamily="18" charset="0"/>
                      </a:rPr>
                      <m:t>=</m:t>
                    </m:r>
                    <m:sSup>
                      <m:sSupPr>
                        <m:ctrlPr>
                          <a:rPr lang="es-MX" b="1" i="1" smtClean="0">
                            <a:solidFill>
                              <a:srgbClr val="FF0000"/>
                            </a:solidFill>
                            <a:latin typeface="Cambria Math" panose="02040503050406030204" pitchFamily="18" charset="0"/>
                          </a:rPr>
                        </m:ctrlPr>
                      </m:sSupPr>
                      <m:e>
                        <m:r>
                          <a:rPr lang="es-MX" b="1" i="1" smtClean="0">
                            <a:solidFill>
                              <a:srgbClr val="FF0000"/>
                            </a:solidFill>
                            <a:latin typeface="Cambria Math" panose="02040503050406030204" pitchFamily="18" charset="0"/>
                          </a:rPr>
                          <m:t>𝒂</m:t>
                        </m:r>
                      </m:e>
                      <m:sup>
                        <m:r>
                          <a:rPr lang="es-MX" b="1" i="1" smtClean="0">
                            <a:solidFill>
                              <a:srgbClr val="FF0000"/>
                            </a:solidFill>
                            <a:latin typeface="Cambria Math" panose="02040503050406030204" pitchFamily="18" charset="0"/>
                          </a:rPr>
                          <m:t>𝟐</m:t>
                        </m:r>
                      </m:sup>
                    </m:sSup>
                    <m:r>
                      <a:rPr lang="es-MX" b="1" i="1" smtClean="0">
                        <a:solidFill>
                          <a:srgbClr val="FF0000"/>
                        </a:solidFill>
                        <a:latin typeface="Cambria Math" panose="02040503050406030204" pitchFamily="18" charset="0"/>
                      </a:rPr>
                      <m:t>−</m:t>
                    </m:r>
                    <m:sSup>
                      <m:sSupPr>
                        <m:ctrlPr>
                          <a:rPr lang="es-MX" b="1" i="1" smtClean="0">
                            <a:solidFill>
                              <a:srgbClr val="FF0000"/>
                            </a:solidFill>
                            <a:latin typeface="Cambria Math" panose="02040503050406030204" pitchFamily="18" charset="0"/>
                          </a:rPr>
                        </m:ctrlPr>
                      </m:sSupPr>
                      <m:e>
                        <m:r>
                          <a:rPr lang="es-MX" b="1" i="1" smtClean="0">
                            <a:solidFill>
                              <a:srgbClr val="FF0000"/>
                            </a:solidFill>
                            <a:latin typeface="Cambria Math" panose="02040503050406030204" pitchFamily="18" charset="0"/>
                          </a:rPr>
                          <m:t>𝒃</m:t>
                        </m:r>
                      </m:e>
                      <m:sup>
                        <m:r>
                          <a:rPr lang="es-MX" b="1" i="1" smtClean="0">
                            <a:solidFill>
                              <a:srgbClr val="FF0000"/>
                            </a:solidFill>
                            <a:latin typeface="Cambria Math" panose="02040503050406030204" pitchFamily="18" charset="0"/>
                          </a:rPr>
                          <m:t>𝟐</m:t>
                        </m:r>
                      </m:sup>
                    </m:sSup>
                  </m:oMath>
                </a14:m>
                <a:endParaRPr lang="es-MX" b="1" dirty="0" smtClean="0"/>
              </a:p>
              <a:p>
                <a:endParaRPr lang="es-MX" dirty="0"/>
              </a:p>
              <a:p>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4</m:t>
                        </m:r>
                        <m:r>
                          <a:rPr lang="es-MX" b="0" i="1" smtClean="0">
                            <a:latin typeface="Cambria Math" panose="02040503050406030204" pitchFamily="18" charset="0"/>
                          </a:rPr>
                          <m:t>𝑎</m:t>
                        </m:r>
                        <m:r>
                          <a:rPr lang="es-MX" b="0" i="1" smtClean="0">
                            <a:latin typeface="Cambria Math" panose="02040503050406030204" pitchFamily="18" charset="0"/>
                          </a:rPr>
                          <m:t>+3</m:t>
                        </m:r>
                        <m:r>
                          <a:rPr lang="es-MX" b="0" i="1" smtClean="0">
                            <a:latin typeface="Cambria Math" panose="02040503050406030204" pitchFamily="18" charset="0"/>
                          </a:rPr>
                          <m:t>𝑏</m:t>
                        </m:r>
                      </m:e>
                    </m:d>
                    <m:d>
                      <m:dPr>
                        <m:ctrlPr>
                          <a:rPr lang="es-MX" b="0" i="1" smtClean="0">
                            <a:latin typeface="Cambria Math" panose="02040503050406030204" pitchFamily="18" charset="0"/>
                          </a:rPr>
                        </m:ctrlPr>
                      </m:dPr>
                      <m:e>
                        <m:r>
                          <a:rPr lang="es-MX" b="0" i="1" smtClean="0">
                            <a:latin typeface="Cambria Math" panose="02040503050406030204" pitchFamily="18" charset="0"/>
                          </a:rPr>
                          <m:t>4</m:t>
                        </m:r>
                        <m:r>
                          <a:rPr lang="es-MX" b="0" i="1" smtClean="0">
                            <a:latin typeface="Cambria Math" panose="02040503050406030204" pitchFamily="18" charset="0"/>
                          </a:rPr>
                          <m:t>𝑎</m:t>
                        </m:r>
                        <m:r>
                          <a:rPr lang="es-MX" b="0" i="1" smtClean="0">
                            <a:latin typeface="Cambria Math" panose="02040503050406030204" pitchFamily="18" charset="0"/>
                          </a:rPr>
                          <m:t>−3</m:t>
                        </m:r>
                        <m:r>
                          <a:rPr lang="es-MX" b="0" i="1" smtClean="0">
                            <a:latin typeface="Cambria Math" panose="02040503050406030204" pitchFamily="18" charset="0"/>
                          </a:rPr>
                          <m:t>𝑏</m:t>
                        </m:r>
                      </m:e>
                    </m:d>
                  </m:oMath>
                </a14:m>
                <a:r>
                  <a:rPr lang="es-MX" b="0" dirty="0" smtClean="0"/>
                  <a:t>=</a:t>
                </a:r>
              </a:p>
              <a:p>
                <a14:m>
                  <m:oMath xmlns:m="http://schemas.openxmlformats.org/officeDocument/2006/math">
                    <m:d>
                      <m:dPr>
                        <m:ctrlPr>
                          <a:rPr lang="es-MX" b="0" i="1" smtClean="0">
                            <a:latin typeface="Cambria Math" panose="02040503050406030204" pitchFamily="18" charset="0"/>
                          </a:rPr>
                        </m:ctrlPr>
                      </m:dPr>
                      <m:e>
                        <m:r>
                          <a:rPr lang="es-MX" b="0" i="1" smtClean="0">
                            <a:latin typeface="Cambria Math" panose="02040503050406030204" pitchFamily="18" charset="0"/>
                          </a:rPr>
                          <m:t>2</m:t>
                        </m:r>
                        <m:r>
                          <a:rPr lang="es-MX" b="0" i="1" smtClean="0">
                            <a:latin typeface="Cambria Math" panose="02040503050406030204" pitchFamily="18" charset="0"/>
                          </a:rPr>
                          <m:t>𝑘</m:t>
                        </m:r>
                        <m:r>
                          <a:rPr lang="es-MX" b="0" i="1" smtClean="0">
                            <a:latin typeface="Cambria Math" panose="02040503050406030204" pitchFamily="18" charset="0"/>
                          </a:rPr>
                          <m:t>−5</m:t>
                        </m:r>
                        <m:r>
                          <a:rPr lang="es-MX" b="0" i="1" smtClean="0">
                            <a:latin typeface="Cambria Math" panose="02040503050406030204" pitchFamily="18" charset="0"/>
                          </a:rPr>
                          <m:t>𝑗</m:t>
                        </m:r>
                      </m:e>
                    </m:d>
                    <m:d>
                      <m:dPr>
                        <m:ctrlPr>
                          <a:rPr lang="es-MX" b="0" i="1" smtClean="0">
                            <a:latin typeface="Cambria Math" panose="02040503050406030204" pitchFamily="18" charset="0"/>
                          </a:rPr>
                        </m:ctrlPr>
                      </m:dPr>
                      <m:e>
                        <m:r>
                          <a:rPr lang="es-MX" b="0" i="1" smtClean="0">
                            <a:latin typeface="Cambria Math" panose="02040503050406030204" pitchFamily="18" charset="0"/>
                          </a:rPr>
                          <m:t>2</m:t>
                        </m:r>
                        <m:r>
                          <a:rPr lang="es-MX" b="0" i="1" smtClean="0">
                            <a:latin typeface="Cambria Math" panose="02040503050406030204" pitchFamily="18" charset="0"/>
                          </a:rPr>
                          <m:t>𝑘</m:t>
                        </m:r>
                        <m:r>
                          <a:rPr lang="es-MX" b="0" i="1" smtClean="0">
                            <a:latin typeface="Cambria Math" panose="02040503050406030204" pitchFamily="18" charset="0"/>
                          </a:rPr>
                          <m:t>+5</m:t>
                        </m:r>
                        <m:r>
                          <a:rPr lang="es-MX" b="0" i="1" smtClean="0">
                            <a:latin typeface="Cambria Math" panose="02040503050406030204" pitchFamily="18" charset="0"/>
                          </a:rPr>
                          <m:t>𝑗</m:t>
                        </m:r>
                      </m:e>
                    </m:d>
                    <m:r>
                      <a:rPr lang="es-MX" b="0" i="1" smtClean="0">
                        <a:latin typeface="Cambria Math" panose="02040503050406030204" pitchFamily="18" charset="0"/>
                      </a:rPr>
                      <m:t>=</m:t>
                    </m:r>
                  </m:oMath>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t="-2576" r="-188"/>
                </a:stretch>
              </a:blipFill>
            </p:spPr>
            <p:txBody>
              <a:bodyPr/>
              <a:lstStyle/>
              <a:p>
                <a:r>
                  <a:rPr lang="es-MX">
                    <a:noFill/>
                  </a:rPr>
                  <a:t> </a:t>
                </a:r>
              </a:p>
            </p:txBody>
          </p:sp>
        </mc:Fallback>
      </mc:AlternateContent>
    </p:spTree>
    <p:extLst>
      <p:ext uri="{BB962C8B-B14F-4D97-AF65-F5344CB8AC3E}">
        <p14:creationId xmlns:p14="http://schemas.microsoft.com/office/powerpoint/2010/main" val="24549372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BINOMIOS CON TÉRMINO COMÚN</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ctr"/>
                <a:r>
                  <a:rPr lang="es-MX" sz="2800" b="1" dirty="0" smtClean="0">
                    <a:solidFill>
                      <a:srgbClr val="FF0000"/>
                    </a:solidFill>
                  </a:rPr>
                  <a:t>Corresponde </a:t>
                </a:r>
                <a:r>
                  <a:rPr lang="es-MX" sz="2800" b="1" dirty="0">
                    <a:solidFill>
                      <a:srgbClr val="FF0000"/>
                    </a:solidFill>
                  </a:rPr>
                  <a:t>a la multiplicación de binomios cuyo término común </a:t>
                </a:r>
                <a:r>
                  <a:rPr lang="es-MX" sz="2800" b="1" dirty="0" smtClean="0">
                    <a:solidFill>
                      <a:srgbClr val="FF0000"/>
                    </a:solidFill>
                  </a:rPr>
                  <a:t>existe en los 2 binomios.</a:t>
                </a:r>
              </a:p>
              <a:p>
                <a:endParaRPr lang="es-MX" dirty="0" smtClean="0"/>
              </a:p>
              <a:p>
                <a:pPr algn="ctr"/>
                <a14:m>
                  <m:oMath xmlns:m="http://schemas.openxmlformats.org/officeDocument/2006/math">
                    <m:d>
                      <m:dPr>
                        <m:ctrlPr>
                          <a:rPr lang="es-MX" sz="3200" b="1" i="1" smtClean="0">
                            <a:latin typeface="Cambria Math" panose="02040503050406030204" pitchFamily="18" charset="0"/>
                          </a:rPr>
                        </m:ctrlPr>
                      </m:dPr>
                      <m:e>
                        <m:r>
                          <a:rPr lang="es-MX" sz="3200" b="1" i="1" smtClean="0">
                            <a:latin typeface="Cambria Math" panose="02040503050406030204" pitchFamily="18" charset="0"/>
                          </a:rPr>
                          <m:t>𝒙</m:t>
                        </m:r>
                        <m:r>
                          <a:rPr lang="es-MX" sz="3200" b="1" i="1" smtClean="0">
                            <a:latin typeface="Cambria Math" panose="02040503050406030204" pitchFamily="18" charset="0"/>
                          </a:rPr>
                          <m:t>+</m:t>
                        </m:r>
                        <m:r>
                          <a:rPr lang="es-MX" sz="3200" b="1" i="1" smtClean="0">
                            <a:latin typeface="Cambria Math" panose="02040503050406030204" pitchFamily="18" charset="0"/>
                          </a:rPr>
                          <m:t>𝒂</m:t>
                        </m:r>
                      </m:e>
                    </m:d>
                    <m:d>
                      <m:dPr>
                        <m:ctrlPr>
                          <a:rPr lang="es-MX" sz="3200" b="1" i="1" smtClean="0">
                            <a:latin typeface="Cambria Math" panose="02040503050406030204" pitchFamily="18" charset="0"/>
                          </a:rPr>
                        </m:ctrlPr>
                      </m:dPr>
                      <m:e>
                        <m:r>
                          <a:rPr lang="es-MX" sz="3200" b="1" i="1" smtClean="0">
                            <a:latin typeface="Cambria Math" panose="02040503050406030204" pitchFamily="18" charset="0"/>
                          </a:rPr>
                          <m:t>𝒙</m:t>
                        </m:r>
                        <m:r>
                          <a:rPr lang="es-MX" sz="3200" b="1" i="1" smtClean="0">
                            <a:latin typeface="Cambria Math" panose="02040503050406030204" pitchFamily="18" charset="0"/>
                          </a:rPr>
                          <m:t>+</m:t>
                        </m:r>
                        <m:r>
                          <a:rPr lang="es-MX" sz="3200" b="1" i="1" smtClean="0">
                            <a:latin typeface="Cambria Math" panose="02040503050406030204" pitchFamily="18" charset="0"/>
                          </a:rPr>
                          <m:t>𝒃</m:t>
                        </m:r>
                      </m:e>
                    </m:d>
                    <m:r>
                      <a:rPr lang="es-MX" sz="3200" b="1" i="1" smtClean="0">
                        <a:latin typeface="Cambria Math" panose="02040503050406030204" pitchFamily="18" charset="0"/>
                      </a:rPr>
                      <m:t>=</m:t>
                    </m:r>
                    <m:sSup>
                      <m:sSupPr>
                        <m:ctrlPr>
                          <a:rPr lang="es-MX" sz="3200" b="1" i="1" smtClean="0">
                            <a:latin typeface="Cambria Math" panose="02040503050406030204" pitchFamily="18" charset="0"/>
                          </a:rPr>
                        </m:ctrlPr>
                      </m:sSupPr>
                      <m:e>
                        <m:r>
                          <a:rPr lang="es-MX" sz="3200" b="1" i="1" smtClean="0">
                            <a:latin typeface="Cambria Math" panose="02040503050406030204" pitchFamily="18" charset="0"/>
                          </a:rPr>
                          <m:t>𝒙</m:t>
                        </m:r>
                      </m:e>
                      <m:sup>
                        <m:r>
                          <a:rPr lang="es-MX" sz="3200" b="1" i="1" smtClean="0">
                            <a:latin typeface="Cambria Math" panose="02040503050406030204" pitchFamily="18" charset="0"/>
                          </a:rPr>
                          <m:t>𝟐</m:t>
                        </m:r>
                      </m:sup>
                    </m:sSup>
                    <m:r>
                      <a:rPr lang="es-MX" sz="3200" b="1" i="1" smtClean="0">
                        <a:latin typeface="Cambria Math" panose="02040503050406030204" pitchFamily="18" charset="0"/>
                      </a:rPr>
                      <m:t>+</m:t>
                    </m:r>
                    <m:d>
                      <m:dPr>
                        <m:ctrlPr>
                          <a:rPr lang="es-MX" sz="3200" b="1" i="1" smtClean="0">
                            <a:latin typeface="Cambria Math" panose="02040503050406030204" pitchFamily="18" charset="0"/>
                          </a:rPr>
                        </m:ctrlPr>
                      </m:dPr>
                      <m:e>
                        <m:r>
                          <a:rPr lang="es-MX" sz="3200" b="1" i="1" smtClean="0">
                            <a:latin typeface="Cambria Math" panose="02040503050406030204" pitchFamily="18" charset="0"/>
                          </a:rPr>
                          <m:t>𝒂</m:t>
                        </m:r>
                        <m:r>
                          <a:rPr lang="es-MX" sz="3200" b="1" i="1" smtClean="0">
                            <a:latin typeface="Cambria Math" panose="02040503050406030204" pitchFamily="18" charset="0"/>
                          </a:rPr>
                          <m:t>+</m:t>
                        </m:r>
                        <m:r>
                          <a:rPr lang="es-MX" sz="3200" b="1" i="1" smtClean="0">
                            <a:latin typeface="Cambria Math" panose="02040503050406030204" pitchFamily="18" charset="0"/>
                          </a:rPr>
                          <m:t>𝒃</m:t>
                        </m:r>
                      </m:e>
                    </m:d>
                    <m:r>
                      <a:rPr lang="es-MX" sz="3200" b="1" i="1" smtClean="0">
                        <a:latin typeface="Cambria Math" panose="02040503050406030204" pitchFamily="18" charset="0"/>
                      </a:rPr>
                      <m:t>𝒙</m:t>
                    </m:r>
                    <m:r>
                      <a:rPr lang="es-MX" sz="3200" b="1" i="1" smtClean="0">
                        <a:latin typeface="Cambria Math" panose="02040503050406030204" pitchFamily="18" charset="0"/>
                      </a:rPr>
                      <m:t>+</m:t>
                    </m:r>
                    <m:r>
                      <a:rPr lang="es-MX" sz="3200" b="1" i="1" smtClean="0">
                        <a:latin typeface="Cambria Math" panose="02040503050406030204" pitchFamily="18" charset="0"/>
                      </a:rPr>
                      <m:t>𝒂𝒃</m:t>
                    </m:r>
                  </m:oMath>
                </a14:m>
                <a:endParaRPr lang="es-MX" sz="3200" b="1"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t="-2576"/>
                </a:stretch>
              </a:blipFill>
            </p:spPr>
            <p:txBody>
              <a:bodyPr/>
              <a:lstStyle/>
              <a:p>
                <a:r>
                  <a:rPr lang="es-MX">
                    <a:noFill/>
                  </a:rPr>
                  <a:t> </a:t>
                </a:r>
              </a:p>
            </p:txBody>
          </p:sp>
        </mc:Fallback>
      </mc:AlternateContent>
    </p:spTree>
    <p:extLst>
      <p:ext uri="{BB962C8B-B14F-4D97-AF65-F5344CB8AC3E}">
        <p14:creationId xmlns:p14="http://schemas.microsoft.com/office/powerpoint/2010/main" val="15517343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CUBO DE UN BINOMIO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ctr"/>
                <a14:m>
                  <m:oMath xmlns:m="http://schemas.openxmlformats.org/officeDocument/2006/math">
                    <m:sSup>
                      <m:sSupPr>
                        <m:ctrlPr>
                          <a:rPr lang="es-MX" sz="2800" i="1" smtClean="0">
                            <a:latin typeface="Cambria Math" panose="02040503050406030204" pitchFamily="18" charset="0"/>
                          </a:rPr>
                        </m:ctrlPr>
                      </m:sSupPr>
                      <m:e>
                        <m:r>
                          <a:rPr lang="es-MX" sz="2800" b="0" i="1" smtClean="0">
                            <a:latin typeface="Cambria Math" panose="02040503050406030204" pitchFamily="18" charset="0"/>
                          </a:rPr>
                          <m:t>(</m:t>
                        </m:r>
                        <m:r>
                          <a:rPr lang="es-MX" sz="2800" b="0" i="1" smtClean="0">
                            <a:latin typeface="Cambria Math" panose="02040503050406030204" pitchFamily="18" charset="0"/>
                          </a:rPr>
                          <m:t>𝑎</m:t>
                        </m:r>
                        <m:r>
                          <a:rPr lang="es-MX" sz="2800" b="0" i="1" smtClean="0">
                            <a:latin typeface="Cambria Math" panose="02040503050406030204" pitchFamily="18" charset="0"/>
                          </a:rPr>
                          <m:t>+</m:t>
                        </m:r>
                        <m:r>
                          <a:rPr lang="es-MX" sz="2800" b="0" i="1" smtClean="0">
                            <a:latin typeface="Cambria Math" panose="02040503050406030204" pitchFamily="18" charset="0"/>
                          </a:rPr>
                          <m:t>𝑏</m:t>
                        </m:r>
                        <m:r>
                          <a:rPr lang="es-MX" sz="2800" b="0" i="1" smtClean="0">
                            <a:latin typeface="Cambria Math" panose="02040503050406030204" pitchFamily="18" charset="0"/>
                          </a:rPr>
                          <m:t>)</m:t>
                        </m:r>
                      </m:e>
                      <m:sup>
                        <m:r>
                          <a:rPr lang="es-MX" sz="2800" b="0" i="1" smtClean="0">
                            <a:latin typeface="Cambria Math" panose="02040503050406030204" pitchFamily="18" charset="0"/>
                          </a:rPr>
                          <m:t>3</m:t>
                        </m:r>
                      </m:sup>
                    </m:sSup>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𝑎</m:t>
                        </m:r>
                      </m:e>
                      <m:sup>
                        <m:r>
                          <a:rPr lang="es-MX" sz="2800" b="0" i="1" smtClean="0">
                            <a:latin typeface="Cambria Math" panose="02040503050406030204" pitchFamily="18" charset="0"/>
                          </a:rPr>
                          <m:t>3</m:t>
                        </m:r>
                      </m:sup>
                    </m:sSup>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3</m:t>
                        </m:r>
                        <m:r>
                          <a:rPr lang="es-MX" sz="2800" b="0" i="1" smtClean="0">
                            <a:latin typeface="Cambria Math" panose="02040503050406030204" pitchFamily="18" charset="0"/>
                          </a:rPr>
                          <m:t>𝑎</m:t>
                        </m:r>
                      </m:e>
                      <m:sup>
                        <m:r>
                          <a:rPr lang="es-MX" sz="2800" b="0" i="1" smtClean="0">
                            <a:latin typeface="Cambria Math" panose="02040503050406030204" pitchFamily="18" charset="0"/>
                          </a:rPr>
                          <m:t>2</m:t>
                        </m:r>
                      </m:sup>
                    </m:sSup>
                    <m:r>
                      <a:rPr lang="es-MX" sz="2800" b="0" i="1" smtClean="0">
                        <a:latin typeface="Cambria Math" panose="02040503050406030204" pitchFamily="18" charset="0"/>
                      </a:rPr>
                      <m:t>𝑏</m:t>
                    </m:r>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3</m:t>
                        </m:r>
                        <m:r>
                          <a:rPr lang="es-MX" sz="2800" b="0" i="1" smtClean="0">
                            <a:latin typeface="Cambria Math" panose="02040503050406030204" pitchFamily="18" charset="0"/>
                          </a:rPr>
                          <m:t>𝑎𝑏</m:t>
                        </m:r>
                      </m:e>
                      <m:sup>
                        <m:r>
                          <a:rPr lang="es-MX" sz="2800" b="0" i="1" smtClean="0">
                            <a:latin typeface="Cambria Math" panose="02040503050406030204" pitchFamily="18" charset="0"/>
                          </a:rPr>
                          <m:t>2</m:t>
                        </m:r>
                      </m:sup>
                    </m:sSup>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𝑏</m:t>
                        </m:r>
                      </m:e>
                      <m:sup>
                        <m:r>
                          <a:rPr lang="es-MX" sz="2800" b="0" i="1" smtClean="0">
                            <a:latin typeface="Cambria Math" panose="02040503050406030204" pitchFamily="18" charset="0"/>
                          </a:rPr>
                          <m:t>3</m:t>
                        </m:r>
                      </m:sup>
                    </m:sSup>
                  </m:oMath>
                </a14:m>
                <a:endParaRPr lang="es-MX" sz="2800" b="0" dirty="0" smtClean="0"/>
              </a:p>
              <a:p>
                <a:pPr algn="ctr"/>
                <a14:m>
                  <m:oMath xmlns:m="http://schemas.openxmlformats.org/officeDocument/2006/math">
                    <m:sSup>
                      <m:sSupPr>
                        <m:ctrlPr>
                          <a:rPr lang="es-MX" sz="2800" i="1" smtClean="0">
                            <a:latin typeface="Cambria Math" panose="02040503050406030204" pitchFamily="18" charset="0"/>
                          </a:rPr>
                        </m:ctrlPr>
                      </m:sSupPr>
                      <m:e>
                        <m:r>
                          <a:rPr lang="es-MX" sz="2800" b="0" i="1" smtClean="0">
                            <a:latin typeface="Cambria Math" panose="02040503050406030204" pitchFamily="18" charset="0"/>
                          </a:rPr>
                          <m:t>(</m:t>
                        </m:r>
                        <m:r>
                          <a:rPr lang="es-MX" sz="2800" b="0" i="1" smtClean="0">
                            <a:latin typeface="Cambria Math" panose="02040503050406030204" pitchFamily="18" charset="0"/>
                          </a:rPr>
                          <m:t>𝑎</m:t>
                        </m:r>
                        <m:r>
                          <a:rPr lang="es-MX" sz="2800" b="0" i="1" smtClean="0">
                            <a:latin typeface="Cambria Math" panose="02040503050406030204" pitchFamily="18" charset="0"/>
                          </a:rPr>
                          <m:t>−</m:t>
                        </m:r>
                        <m:r>
                          <a:rPr lang="es-MX" sz="2800" b="0" i="1" smtClean="0">
                            <a:latin typeface="Cambria Math" panose="02040503050406030204" pitchFamily="18" charset="0"/>
                          </a:rPr>
                          <m:t>𝑏</m:t>
                        </m:r>
                        <m:r>
                          <a:rPr lang="es-MX" sz="2800" b="0" i="1" smtClean="0">
                            <a:latin typeface="Cambria Math" panose="02040503050406030204" pitchFamily="18" charset="0"/>
                          </a:rPr>
                          <m:t>)</m:t>
                        </m:r>
                      </m:e>
                      <m:sup>
                        <m:r>
                          <a:rPr lang="es-MX" sz="2800" b="0" i="1" smtClean="0">
                            <a:latin typeface="Cambria Math" panose="02040503050406030204" pitchFamily="18" charset="0"/>
                          </a:rPr>
                          <m:t>3</m:t>
                        </m:r>
                      </m:sup>
                    </m:sSup>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𝑎</m:t>
                        </m:r>
                      </m:e>
                      <m:sup>
                        <m:r>
                          <a:rPr lang="es-MX" sz="2800" b="0" i="1" smtClean="0">
                            <a:latin typeface="Cambria Math" panose="02040503050406030204" pitchFamily="18" charset="0"/>
                          </a:rPr>
                          <m:t>3</m:t>
                        </m:r>
                      </m:sup>
                    </m:sSup>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3</m:t>
                        </m:r>
                        <m:r>
                          <a:rPr lang="es-MX" sz="2800" b="0" i="1" smtClean="0">
                            <a:latin typeface="Cambria Math" panose="02040503050406030204" pitchFamily="18" charset="0"/>
                          </a:rPr>
                          <m:t>𝑎</m:t>
                        </m:r>
                      </m:e>
                      <m:sup>
                        <m:r>
                          <a:rPr lang="es-MX" sz="2800" b="0" i="1" smtClean="0">
                            <a:latin typeface="Cambria Math" panose="02040503050406030204" pitchFamily="18" charset="0"/>
                          </a:rPr>
                          <m:t>2</m:t>
                        </m:r>
                      </m:sup>
                    </m:sSup>
                    <m:r>
                      <a:rPr lang="es-MX" sz="2800" b="0" i="1" smtClean="0">
                        <a:latin typeface="Cambria Math" panose="02040503050406030204" pitchFamily="18" charset="0"/>
                      </a:rPr>
                      <m:t>𝑏</m:t>
                    </m:r>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3</m:t>
                        </m:r>
                        <m:r>
                          <a:rPr lang="es-MX" sz="2800" b="0" i="1" smtClean="0">
                            <a:latin typeface="Cambria Math" panose="02040503050406030204" pitchFamily="18" charset="0"/>
                          </a:rPr>
                          <m:t>𝑎𝑏</m:t>
                        </m:r>
                      </m:e>
                      <m:sup>
                        <m:r>
                          <a:rPr lang="es-MX" sz="2800" b="0" i="1" smtClean="0">
                            <a:latin typeface="Cambria Math" panose="02040503050406030204" pitchFamily="18" charset="0"/>
                          </a:rPr>
                          <m:t>2</m:t>
                        </m:r>
                      </m:sup>
                    </m:sSup>
                    <m:r>
                      <a:rPr lang="es-MX" sz="2800" b="0" i="1" smtClean="0">
                        <a:latin typeface="Cambria Math" panose="02040503050406030204" pitchFamily="18" charset="0"/>
                      </a:rPr>
                      <m:t>−</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𝑏</m:t>
                        </m:r>
                      </m:e>
                      <m:sup>
                        <m:r>
                          <a:rPr lang="es-MX" sz="2800" b="0" i="1" smtClean="0">
                            <a:latin typeface="Cambria Math" panose="02040503050406030204" pitchFamily="18" charset="0"/>
                          </a:rPr>
                          <m:t>3</m:t>
                        </m:r>
                      </m:sup>
                    </m:sSup>
                  </m:oMath>
                </a14:m>
                <a:endParaRPr lang="es-MX" dirty="0" smtClean="0"/>
              </a:p>
              <a:p>
                <a:pPr algn="ctr"/>
                <a:endParaRPr lang="es-MX" dirty="0"/>
              </a:p>
              <a:p>
                <a:pPr algn="ctr"/>
                <a:r>
                  <a:rPr lang="es-MX" sz="2800" i="1" dirty="0"/>
                  <a:t>“El cubo de la suma de dos términos es igual al cubo del primer término más el triple del cuadrado del primer término por el segundo más el triple del primer término por el cuadrado del segundo más el cubo del segundo </a:t>
                </a:r>
                <a:r>
                  <a:rPr lang="es-MX" sz="2800" i="1"/>
                  <a:t>término</a:t>
                </a:r>
                <a:r>
                  <a:rPr lang="es-MX" sz="2800" i="1" smtClean="0"/>
                  <a:t>.“</a:t>
                </a:r>
                <a:endParaRPr lang="es-MX" sz="2800" i="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251" r="-2320"/>
                </a:stretch>
              </a:blipFill>
            </p:spPr>
            <p:txBody>
              <a:bodyPr/>
              <a:lstStyle/>
              <a:p>
                <a:r>
                  <a:rPr lang="es-MX">
                    <a:noFill/>
                  </a:rPr>
                  <a:t> </a:t>
                </a:r>
              </a:p>
            </p:txBody>
          </p:sp>
        </mc:Fallback>
      </mc:AlternateContent>
    </p:spTree>
    <p:extLst>
      <p:ext uri="{BB962C8B-B14F-4D97-AF65-F5344CB8AC3E}">
        <p14:creationId xmlns:p14="http://schemas.microsoft.com/office/powerpoint/2010/main" val="1247419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CUBO DE UN TRINOMIO</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0" y="3657600"/>
                <a:ext cx="11991703" cy="979714"/>
              </a:xfrm>
            </p:spPr>
            <p:txBody>
              <a:bodyPr>
                <a:normAutofit/>
              </a:bodyPr>
              <a:lstStyle/>
              <a:p>
                <a:pPr algn="ctr"/>
                <a14:m>
                  <m:oMath xmlns:m="http://schemas.openxmlformats.org/officeDocument/2006/math">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m:t>
                        </m:r>
                        <m:r>
                          <a:rPr lang="es-MX" sz="2400" b="1" i="1" smtClean="0">
                            <a:latin typeface="Cambria Math" panose="02040503050406030204" pitchFamily="18" charset="0"/>
                          </a:rPr>
                          <m:t>𝒂</m:t>
                        </m:r>
                        <m:r>
                          <a:rPr lang="es-MX" sz="2400" b="1" i="1" smtClean="0">
                            <a:latin typeface="Cambria Math" panose="02040503050406030204" pitchFamily="18" charset="0"/>
                          </a:rPr>
                          <m:t>+</m:t>
                        </m:r>
                        <m:r>
                          <a:rPr lang="es-MX" sz="2400" b="1" i="1" smtClean="0">
                            <a:latin typeface="Cambria Math" panose="02040503050406030204" pitchFamily="18" charset="0"/>
                          </a:rPr>
                          <m:t>𝒃</m:t>
                        </m:r>
                        <m:r>
                          <a:rPr lang="es-MX" sz="2400" b="1" i="1" smtClean="0">
                            <a:latin typeface="Cambria Math" panose="02040503050406030204" pitchFamily="18" charset="0"/>
                          </a:rPr>
                          <m:t>+</m:t>
                        </m:r>
                        <m:r>
                          <a:rPr lang="es-MX" sz="2400" b="1" i="1" smtClean="0">
                            <a:latin typeface="Cambria Math" panose="02040503050406030204" pitchFamily="18" charset="0"/>
                          </a:rPr>
                          <m:t>𝒄</m:t>
                        </m:r>
                        <m:r>
                          <a:rPr lang="es-MX" sz="2400" b="1" i="1" smtClean="0">
                            <a:latin typeface="Cambria Math" panose="02040503050406030204" pitchFamily="18" charset="0"/>
                          </a:rPr>
                          <m:t>)</m:t>
                        </m:r>
                      </m:e>
                      <m:sup>
                        <m:r>
                          <a:rPr lang="es-MX" sz="2400" b="1" i="1" smtClean="0">
                            <a:latin typeface="Cambria Math" panose="02040503050406030204" pitchFamily="18" charset="0"/>
                          </a:rPr>
                          <m:t>𝟑</m:t>
                        </m:r>
                      </m:sup>
                    </m:sSup>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𝒂</m:t>
                        </m:r>
                      </m:e>
                      <m:sup>
                        <m:r>
                          <a:rPr lang="es-MX" sz="2400" b="1" i="1" smtClean="0">
                            <a:latin typeface="Cambria Math" panose="02040503050406030204" pitchFamily="18" charset="0"/>
                          </a:rPr>
                          <m:t>𝟑</m:t>
                        </m:r>
                      </m:sup>
                    </m:sSup>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𝒃</m:t>
                        </m:r>
                      </m:e>
                      <m:sup>
                        <m:r>
                          <a:rPr lang="es-MX" sz="2400" b="1" i="1" smtClean="0">
                            <a:latin typeface="Cambria Math" panose="02040503050406030204" pitchFamily="18" charset="0"/>
                          </a:rPr>
                          <m:t>𝟑</m:t>
                        </m:r>
                      </m:sup>
                    </m:sSup>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𝒄</m:t>
                        </m:r>
                      </m:e>
                      <m:sup>
                        <m:r>
                          <a:rPr lang="es-MX" sz="2400" b="1" i="1" smtClean="0">
                            <a:latin typeface="Cambria Math" panose="02040503050406030204" pitchFamily="18" charset="0"/>
                          </a:rPr>
                          <m:t>𝟑</m:t>
                        </m:r>
                      </m:sup>
                    </m:sSup>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𝟑</m:t>
                        </m:r>
                        <m:r>
                          <a:rPr lang="es-MX" sz="2400" b="1" i="1" smtClean="0">
                            <a:latin typeface="Cambria Math" panose="02040503050406030204" pitchFamily="18" charset="0"/>
                          </a:rPr>
                          <m:t>𝒂</m:t>
                        </m:r>
                      </m:e>
                      <m:sup>
                        <m:r>
                          <a:rPr lang="es-MX" sz="2400" b="1" i="1" smtClean="0">
                            <a:latin typeface="Cambria Math" panose="02040503050406030204" pitchFamily="18" charset="0"/>
                          </a:rPr>
                          <m:t>𝟐</m:t>
                        </m:r>
                      </m:sup>
                    </m:sSup>
                    <m:r>
                      <a:rPr lang="es-MX" sz="2400" b="1" i="1" smtClean="0">
                        <a:latin typeface="Cambria Math" panose="02040503050406030204" pitchFamily="18" charset="0"/>
                      </a:rPr>
                      <m:t>𝒃</m:t>
                    </m:r>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𝟑</m:t>
                        </m:r>
                        <m:r>
                          <a:rPr lang="es-MX" sz="2400" b="1" i="1" smtClean="0">
                            <a:latin typeface="Cambria Math" panose="02040503050406030204" pitchFamily="18" charset="0"/>
                          </a:rPr>
                          <m:t>𝒂𝒃</m:t>
                        </m:r>
                      </m:e>
                      <m:sup>
                        <m:r>
                          <a:rPr lang="es-MX" sz="2400" b="1" i="1" smtClean="0">
                            <a:latin typeface="Cambria Math" panose="02040503050406030204" pitchFamily="18" charset="0"/>
                          </a:rPr>
                          <m:t>𝟐</m:t>
                        </m:r>
                      </m:sup>
                    </m:sSup>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𝟑</m:t>
                        </m:r>
                        <m:r>
                          <a:rPr lang="es-MX" sz="2400" b="1" i="1" smtClean="0">
                            <a:latin typeface="Cambria Math" panose="02040503050406030204" pitchFamily="18" charset="0"/>
                          </a:rPr>
                          <m:t>𝒂</m:t>
                        </m:r>
                      </m:e>
                      <m:sup>
                        <m:r>
                          <a:rPr lang="es-MX" sz="2400" b="1" i="1" smtClean="0">
                            <a:latin typeface="Cambria Math" panose="02040503050406030204" pitchFamily="18" charset="0"/>
                          </a:rPr>
                          <m:t>𝟐</m:t>
                        </m:r>
                      </m:sup>
                    </m:sSup>
                    <m:r>
                      <a:rPr lang="es-MX" sz="2400" b="1" i="1" smtClean="0">
                        <a:latin typeface="Cambria Math" panose="02040503050406030204" pitchFamily="18" charset="0"/>
                      </a:rPr>
                      <m:t>𝒄</m:t>
                    </m:r>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𝟑</m:t>
                        </m:r>
                        <m:r>
                          <a:rPr lang="es-MX" sz="2400" b="1" i="1" smtClean="0">
                            <a:latin typeface="Cambria Math" panose="02040503050406030204" pitchFamily="18" charset="0"/>
                          </a:rPr>
                          <m:t>𝒂𝒄</m:t>
                        </m:r>
                      </m:e>
                      <m:sup>
                        <m:r>
                          <a:rPr lang="es-MX" sz="2400" b="1" i="1" smtClean="0">
                            <a:latin typeface="Cambria Math" panose="02040503050406030204" pitchFamily="18" charset="0"/>
                          </a:rPr>
                          <m:t>𝟐</m:t>
                        </m:r>
                      </m:sup>
                    </m:sSup>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𝟑</m:t>
                        </m:r>
                        <m:r>
                          <a:rPr lang="es-MX" sz="2400" b="1" i="1" smtClean="0">
                            <a:latin typeface="Cambria Math" panose="02040503050406030204" pitchFamily="18" charset="0"/>
                          </a:rPr>
                          <m:t>𝒃</m:t>
                        </m:r>
                      </m:e>
                      <m:sup>
                        <m:r>
                          <a:rPr lang="es-MX" sz="2400" b="1" i="1" smtClean="0">
                            <a:latin typeface="Cambria Math" panose="02040503050406030204" pitchFamily="18" charset="0"/>
                          </a:rPr>
                          <m:t>𝟐</m:t>
                        </m:r>
                      </m:sup>
                    </m:sSup>
                    <m:r>
                      <a:rPr lang="es-MX" sz="2400" b="1" i="1" smtClean="0">
                        <a:latin typeface="Cambria Math" panose="02040503050406030204" pitchFamily="18" charset="0"/>
                      </a:rPr>
                      <m:t>𝒄</m:t>
                    </m:r>
                    <m:r>
                      <a:rPr lang="es-MX" sz="2400" b="1" i="1" smtClean="0">
                        <a:latin typeface="Cambria Math" panose="02040503050406030204" pitchFamily="18" charset="0"/>
                      </a:rPr>
                      <m:t>+</m:t>
                    </m:r>
                    <m:sSup>
                      <m:sSupPr>
                        <m:ctrlPr>
                          <a:rPr lang="es-MX" sz="2400" b="1" i="1" smtClean="0">
                            <a:latin typeface="Cambria Math" panose="02040503050406030204" pitchFamily="18" charset="0"/>
                          </a:rPr>
                        </m:ctrlPr>
                      </m:sSupPr>
                      <m:e>
                        <m:r>
                          <a:rPr lang="es-MX" sz="2400" b="1" i="1" smtClean="0">
                            <a:latin typeface="Cambria Math" panose="02040503050406030204" pitchFamily="18" charset="0"/>
                          </a:rPr>
                          <m:t>𝟑</m:t>
                        </m:r>
                        <m:r>
                          <a:rPr lang="es-MX" sz="2400" b="1" i="1" smtClean="0">
                            <a:latin typeface="Cambria Math" panose="02040503050406030204" pitchFamily="18" charset="0"/>
                          </a:rPr>
                          <m:t>𝒃𝒄</m:t>
                        </m:r>
                      </m:e>
                      <m:sup>
                        <m:r>
                          <a:rPr lang="es-MX" sz="2400" b="1" i="1" smtClean="0">
                            <a:latin typeface="Cambria Math" panose="02040503050406030204" pitchFamily="18" charset="0"/>
                          </a:rPr>
                          <m:t>𝟐</m:t>
                        </m:r>
                      </m:sup>
                    </m:sSup>
                    <m:r>
                      <a:rPr lang="es-MX" sz="2400" b="1" i="1" smtClean="0">
                        <a:latin typeface="Cambria Math" panose="02040503050406030204" pitchFamily="18" charset="0"/>
                      </a:rPr>
                      <m:t>+</m:t>
                    </m:r>
                    <m:r>
                      <a:rPr lang="es-MX" sz="2400" b="1" i="1" smtClean="0">
                        <a:latin typeface="Cambria Math" panose="02040503050406030204" pitchFamily="18" charset="0"/>
                      </a:rPr>
                      <m:t>𝟔</m:t>
                    </m:r>
                    <m:r>
                      <a:rPr lang="es-MX" sz="2400" b="1" i="1" smtClean="0">
                        <a:latin typeface="Cambria Math" panose="02040503050406030204" pitchFamily="18" charset="0"/>
                      </a:rPr>
                      <m:t>𝒂𝒃𝒄</m:t>
                    </m:r>
                  </m:oMath>
                </a14:m>
                <a:endParaRPr lang="es-MX" sz="24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0" y="3657600"/>
                <a:ext cx="11991703" cy="979714"/>
              </a:xfr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69990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TÉRMINO</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lgn="just"/>
                <a:r>
                  <a:rPr lang="es-MX" sz="2800" dirty="0" smtClean="0"/>
                  <a:t>Es </a:t>
                </a:r>
                <a:r>
                  <a:rPr lang="es-MX" sz="2800" dirty="0"/>
                  <a:t>una expresión algebraica que consta de un solo </a:t>
                </a:r>
                <a:r>
                  <a:rPr lang="es-MX" sz="2800" dirty="0" smtClean="0"/>
                  <a:t>símbolo o </a:t>
                </a:r>
                <a:r>
                  <a:rPr lang="es-MX" sz="2800" dirty="0"/>
                  <a:t>de varios símbolos no </a:t>
                </a:r>
                <a:r>
                  <a:rPr lang="es-MX" sz="2800" dirty="0" smtClean="0"/>
                  <a:t>Separados </a:t>
                </a:r>
                <a:r>
                  <a:rPr lang="es-MX" sz="2800" dirty="0"/>
                  <a:t>entre sí por el signo + </a:t>
                </a:r>
                <a:r>
                  <a:rPr lang="es-MX" sz="2800" dirty="0" smtClean="0"/>
                  <a:t>(más) o – (menos).  Éstos signos representan la frontera de los términos.</a:t>
                </a:r>
              </a:p>
              <a:p>
                <a:r>
                  <a:rPr lang="es-MX" sz="2800" dirty="0" smtClean="0"/>
                  <a:t>Así: </a:t>
                </a:r>
              </a:p>
              <a:p>
                <a:pPr marL="0" indent="0" algn="ctr">
                  <a:buNone/>
                </a:pPr>
                <a:r>
                  <a:rPr lang="es-MX" sz="7200" b="1" dirty="0">
                    <a:solidFill>
                      <a:srgbClr val="FF0000"/>
                    </a:solidFill>
                  </a:rPr>
                  <a:t>a, </a:t>
                </a:r>
                <a:r>
                  <a:rPr lang="es-MX" sz="7200" b="1" dirty="0" smtClean="0">
                    <a:solidFill>
                      <a:srgbClr val="FF0000"/>
                    </a:solidFill>
                  </a:rPr>
                  <a:t>3b</a:t>
                </a:r>
                <a:r>
                  <a:rPr lang="es-MX" sz="7200" b="1" dirty="0">
                    <a:solidFill>
                      <a:srgbClr val="FF0000"/>
                    </a:solidFill>
                  </a:rPr>
                  <a:t>, </a:t>
                </a:r>
                <a:r>
                  <a:rPr lang="es-MX" sz="7200" b="1" dirty="0" smtClean="0">
                    <a:solidFill>
                      <a:srgbClr val="FF0000"/>
                    </a:solidFill>
                  </a:rPr>
                  <a:t>2xy</a:t>
                </a:r>
                <a:r>
                  <a:rPr lang="es-MX" sz="7200" b="1" dirty="0">
                    <a:solidFill>
                      <a:srgbClr val="FF0000"/>
                    </a:solidFill>
                  </a:rPr>
                  <a:t>, </a:t>
                </a:r>
                <a14:m>
                  <m:oMath xmlns:m="http://schemas.openxmlformats.org/officeDocument/2006/math">
                    <m:f>
                      <m:fPr>
                        <m:ctrlPr>
                          <a:rPr lang="es-MX" sz="7200" b="1" i="1">
                            <a:solidFill>
                              <a:srgbClr val="FF0000"/>
                            </a:solidFill>
                            <a:latin typeface="Cambria Math" panose="02040503050406030204" pitchFamily="18" charset="0"/>
                          </a:rPr>
                        </m:ctrlPr>
                      </m:fPr>
                      <m:num>
                        <m:r>
                          <a:rPr lang="es-MX" sz="7200" b="1" i="1">
                            <a:solidFill>
                              <a:srgbClr val="FF0000"/>
                            </a:solidFill>
                            <a:latin typeface="Cambria Math"/>
                          </a:rPr>
                          <m:t>𝟒</m:t>
                        </m:r>
                        <m:r>
                          <a:rPr lang="es-MX" sz="7200" b="1" i="1">
                            <a:solidFill>
                              <a:srgbClr val="FF0000"/>
                            </a:solidFill>
                            <a:latin typeface="Cambria Math"/>
                          </a:rPr>
                          <m:t>𝒂</m:t>
                        </m:r>
                      </m:num>
                      <m:den>
                        <m:r>
                          <a:rPr lang="es-MX" sz="7200" b="1" i="1">
                            <a:solidFill>
                              <a:srgbClr val="FF0000"/>
                            </a:solidFill>
                            <a:latin typeface="Cambria Math"/>
                          </a:rPr>
                          <m:t>𝟑</m:t>
                        </m:r>
                        <m:r>
                          <a:rPr lang="es-MX" sz="7200" b="1" i="1">
                            <a:solidFill>
                              <a:srgbClr val="FF0000"/>
                            </a:solidFill>
                            <a:latin typeface="Cambria Math"/>
                          </a:rPr>
                          <m:t>𝒙</m:t>
                        </m:r>
                      </m:den>
                    </m:f>
                  </m:oMath>
                </a14:m>
                <a:endParaRPr lang="es-MX" sz="7200" b="1" dirty="0">
                  <a:solidFill>
                    <a:srgbClr val="FF0000"/>
                  </a:solidFill>
                </a:endParaRPr>
              </a:p>
              <a:p>
                <a:pPr marL="0" indent="0" algn="ctr">
                  <a:buNone/>
                </a:pPr>
                <a:r>
                  <a:rPr lang="es-MX" sz="2800" dirty="0" smtClean="0"/>
                  <a:t>son </a:t>
                </a:r>
                <a:r>
                  <a:rPr lang="es-MX" sz="2800" dirty="0"/>
                  <a:t>términos.</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s-MX">
                    <a:noFill/>
                  </a:rPr>
                  <a:t> </a:t>
                </a:r>
              </a:p>
            </p:txBody>
          </p:sp>
        </mc:Fallback>
      </mc:AlternateContent>
    </p:spTree>
    <p:extLst>
      <p:ext uri="{BB962C8B-B14F-4D97-AF65-F5344CB8AC3E}">
        <p14:creationId xmlns:p14="http://schemas.microsoft.com/office/powerpoint/2010/main" val="22076319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Tema 3. Factorización</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21845554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3.1 Factor Común</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4858243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Factorización</a:t>
            </a:r>
            <a:endParaRPr lang="es-MX" dirty="0"/>
          </a:p>
        </p:txBody>
      </p:sp>
      <p:sp>
        <p:nvSpPr>
          <p:cNvPr id="3" name="Marcador de contenido 2"/>
          <p:cNvSpPr>
            <a:spLocks noGrp="1"/>
          </p:cNvSpPr>
          <p:nvPr>
            <p:ph idx="1"/>
          </p:nvPr>
        </p:nvSpPr>
        <p:spPr/>
        <p:txBody>
          <a:bodyPr/>
          <a:lstStyle/>
          <a:p>
            <a:pPr algn="ctr"/>
            <a:r>
              <a:rPr lang="es-MX" sz="4000" dirty="0"/>
              <a:t>La </a:t>
            </a:r>
            <a:r>
              <a:rPr lang="es-MX" sz="4000" b="1" dirty="0"/>
              <a:t>Factorización</a:t>
            </a:r>
            <a:r>
              <a:rPr lang="es-MX" sz="4000" dirty="0"/>
              <a:t> consiste en encontrar números o polinomios que multiplicados nos dan el número o polinomio original, respectivamente. A éstos números o polinomios se les llama </a:t>
            </a:r>
            <a:r>
              <a:rPr lang="es-MX" sz="4000" b="1" dirty="0"/>
              <a:t>factores</a:t>
            </a:r>
            <a:r>
              <a:rPr lang="es-MX" sz="4000" dirty="0"/>
              <a:t>. </a:t>
            </a:r>
          </a:p>
          <a:p>
            <a:endParaRPr lang="es-MX" dirty="0"/>
          </a:p>
        </p:txBody>
      </p:sp>
    </p:spTree>
    <p:extLst>
      <p:ext uri="{BB962C8B-B14F-4D97-AF65-F5344CB8AC3E}">
        <p14:creationId xmlns:p14="http://schemas.microsoft.com/office/powerpoint/2010/main" val="27526574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idx="1"/>
          </p:nvPr>
        </p:nvSpPr>
        <p:spPr>
          <a:xfrm>
            <a:off x="1024128" y="653143"/>
            <a:ext cx="9720073" cy="5656217"/>
          </a:xfrm>
        </p:spPr>
        <p:txBody>
          <a:bodyPr>
            <a:normAutofit/>
          </a:bodyPr>
          <a:lstStyle/>
          <a:p>
            <a:pPr algn="just"/>
            <a:r>
              <a:rPr lang="es-MX" sz="2400" dirty="0"/>
              <a:t>Por lo tanto 2 y 3 son </a:t>
            </a:r>
            <a:r>
              <a:rPr lang="es-MX" sz="2400" i="1" dirty="0"/>
              <a:t>factores</a:t>
            </a:r>
            <a:r>
              <a:rPr lang="es-MX" sz="2400" dirty="0"/>
              <a:t> de 6 porque el producto de 2 y 3 es 6. Del mismo modo, en un producto indicado como </a:t>
            </a:r>
            <a:r>
              <a:rPr lang="es-MX" sz="2400" i="1" dirty="0"/>
              <a:t>7ab</a:t>
            </a:r>
            <a:r>
              <a:rPr lang="es-MX" sz="2400" dirty="0"/>
              <a:t>, </a:t>
            </a:r>
            <a:r>
              <a:rPr lang="es-MX" sz="2400" i="1" dirty="0"/>
              <a:t>7</a:t>
            </a:r>
            <a:r>
              <a:rPr lang="es-MX" sz="2400" dirty="0"/>
              <a:t>, </a:t>
            </a:r>
            <a:r>
              <a:rPr lang="es-MX" sz="2400" i="1" dirty="0"/>
              <a:t>a</a:t>
            </a:r>
            <a:r>
              <a:rPr lang="es-MX" sz="2400" dirty="0"/>
              <a:t> y </a:t>
            </a:r>
            <a:r>
              <a:rPr lang="es-MX" sz="2400" i="1" dirty="0"/>
              <a:t>b</a:t>
            </a:r>
            <a:r>
              <a:rPr lang="es-MX" sz="2400" dirty="0"/>
              <a:t> se llaman factores del producto. </a:t>
            </a:r>
            <a:endParaRPr lang="es-MX" sz="2400" dirty="0" smtClean="0"/>
          </a:p>
          <a:p>
            <a:pPr algn="just"/>
            <a:r>
              <a:rPr lang="es-MX" sz="2400" dirty="0" smtClean="0"/>
              <a:t>Si </a:t>
            </a:r>
            <a:r>
              <a:rPr lang="es-MX" sz="2400" dirty="0"/>
              <a:t>un entero positivo mayor que 1 no tiene factores que sean enteros positivos distintos a él mismo y a 1, entonces se llama </a:t>
            </a:r>
            <a:r>
              <a:rPr lang="es-MX" sz="2400" b="1" dirty="0">
                <a:solidFill>
                  <a:srgbClr val="FF0000"/>
                </a:solidFill>
              </a:rPr>
              <a:t>número primo</a:t>
            </a:r>
            <a:r>
              <a:rPr lang="es-MX" sz="2400" dirty="0"/>
              <a:t>. </a:t>
            </a:r>
            <a:endParaRPr lang="es-MX" sz="2400" dirty="0" smtClean="0"/>
          </a:p>
          <a:p>
            <a:pPr algn="just"/>
            <a:r>
              <a:rPr lang="es-MX" sz="2400" dirty="0" smtClean="0"/>
              <a:t>Un </a:t>
            </a:r>
            <a:r>
              <a:rPr lang="es-MX" sz="2400" dirty="0"/>
              <a:t>entero positivo mayor que 1 que no es número primo, se llama </a:t>
            </a:r>
            <a:r>
              <a:rPr lang="es-MX" sz="2400" b="1" dirty="0">
                <a:solidFill>
                  <a:srgbClr val="FF0000"/>
                </a:solidFill>
              </a:rPr>
              <a:t>número compuesto</a:t>
            </a:r>
            <a:r>
              <a:rPr lang="es-MX" sz="2400" dirty="0"/>
              <a:t>. </a:t>
            </a:r>
            <a:endParaRPr lang="es-MX" sz="2400" dirty="0" smtClean="0"/>
          </a:p>
          <a:p>
            <a:pPr algn="just"/>
            <a:r>
              <a:rPr lang="es-MX" sz="2400" dirty="0" smtClean="0"/>
              <a:t>Todo </a:t>
            </a:r>
            <a:r>
              <a:rPr lang="es-MX" sz="2400" dirty="0"/>
              <a:t>número compuesto es el producto de números primos (es lo que en clase hemos conocido como Descomposición de un Número en sus Factores Primos o Descomposición Canónica).</a:t>
            </a:r>
          </a:p>
          <a:p>
            <a:endParaRPr lang="es-MX" sz="2400" dirty="0"/>
          </a:p>
        </p:txBody>
      </p:sp>
      <p:graphicFrame>
        <p:nvGraphicFramePr>
          <p:cNvPr id="10" name="Tabla 9"/>
          <p:cNvGraphicFramePr>
            <a:graphicFrameLocks noGrp="1"/>
          </p:cNvGraphicFramePr>
          <p:nvPr>
            <p:extLst/>
          </p:nvPr>
        </p:nvGraphicFramePr>
        <p:xfrm>
          <a:off x="3498419" y="4650060"/>
          <a:ext cx="4600552" cy="1189038"/>
        </p:xfrm>
        <a:graphic>
          <a:graphicData uri="http://schemas.openxmlformats.org/drawingml/2006/table">
            <a:tbl>
              <a:tblPr firstRow="1" firstCol="1" bandRow="1">
                <a:tableStyleId>{5C22544A-7EE6-4342-B048-85BDC9FD1C3A}</a:tableStyleId>
              </a:tblPr>
              <a:tblGrid>
                <a:gridCol w="2225295">
                  <a:extLst>
                    <a:ext uri="{9D8B030D-6E8A-4147-A177-3AD203B41FA5}">
                      <a16:colId xmlns:a16="http://schemas.microsoft.com/office/drawing/2014/main" val="515749059"/>
                    </a:ext>
                  </a:extLst>
                </a:gridCol>
                <a:gridCol w="2375257">
                  <a:extLst>
                    <a:ext uri="{9D8B030D-6E8A-4147-A177-3AD203B41FA5}">
                      <a16:colId xmlns:a16="http://schemas.microsoft.com/office/drawing/2014/main" val="657805546"/>
                    </a:ext>
                  </a:extLst>
                </a:gridCol>
              </a:tblGrid>
              <a:tr h="396346">
                <a:tc>
                  <a:txBody>
                    <a:bodyPr/>
                    <a:lstStyle/>
                    <a:p>
                      <a:pPr algn="ctr">
                        <a:spcAft>
                          <a:spcPts val="0"/>
                        </a:spcAft>
                      </a:pPr>
                      <a:r>
                        <a:rPr lang="es-MX" sz="2000">
                          <a:effectLst/>
                        </a:rPr>
                        <a:t>4 = 2 * 2</a:t>
                      </a:r>
                      <a:endParaRPr lang="es-MX"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s-MX" sz="2000">
                          <a:effectLst/>
                        </a:rPr>
                        <a:t>63 = 3 * 3 * 7</a:t>
                      </a:r>
                      <a:endParaRPr lang="es-MX"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1109973997"/>
                  </a:ext>
                </a:extLst>
              </a:tr>
              <a:tr h="396346">
                <a:tc>
                  <a:txBody>
                    <a:bodyPr/>
                    <a:lstStyle/>
                    <a:p>
                      <a:pPr algn="ctr">
                        <a:spcAft>
                          <a:spcPts val="0"/>
                        </a:spcAft>
                      </a:pPr>
                      <a:r>
                        <a:rPr lang="es-MX" sz="2000" dirty="0">
                          <a:effectLst/>
                        </a:rPr>
                        <a:t>12 = 2 * 2 * 3</a:t>
                      </a:r>
                      <a:endParaRPr lang="es-MX"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s-MX" sz="2000" b="1" kern="1200" dirty="0">
                          <a:solidFill>
                            <a:schemeClr val="lt1"/>
                          </a:solidFill>
                          <a:effectLst/>
                          <a:latin typeface="+mn-lt"/>
                          <a:ea typeface="+mn-ea"/>
                          <a:cs typeface="+mn-cs"/>
                        </a:rPr>
                        <a:t>121 = 11 * 11</a:t>
                      </a:r>
                    </a:p>
                  </a:txBody>
                  <a:tcPr marL="68580" marR="68580" marT="0" marB="0">
                    <a:solidFill>
                      <a:schemeClr val="accent2">
                        <a:lumMod val="75000"/>
                      </a:schemeClr>
                    </a:solidFill>
                  </a:tcPr>
                </a:tc>
                <a:extLst>
                  <a:ext uri="{0D108BD9-81ED-4DB2-BD59-A6C34878D82A}">
                    <a16:rowId xmlns:a16="http://schemas.microsoft.com/office/drawing/2014/main" val="4226337675"/>
                  </a:ext>
                </a:extLst>
              </a:tr>
              <a:tr h="396346">
                <a:tc>
                  <a:txBody>
                    <a:bodyPr/>
                    <a:lstStyle/>
                    <a:p>
                      <a:pPr algn="ctr">
                        <a:spcAft>
                          <a:spcPts val="0"/>
                        </a:spcAft>
                      </a:pPr>
                      <a:r>
                        <a:rPr lang="es-MX" sz="2000">
                          <a:effectLst/>
                        </a:rPr>
                        <a:t>35 = 5 * 7</a:t>
                      </a:r>
                      <a:endParaRPr lang="es-MX"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s-MX" sz="2000" dirty="0">
                          <a:effectLst/>
                        </a:rPr>
                        <a:t> </a:t>
                      </a:r>
                      <a:endParaRPr lang="es-MX"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214182893"/>
                  </a:ext>
                </a:extLst>
              </a:tr>
            </a:tbl>
          </a:graphicData>
        </a:graphic>
      </p:graphicFrame>
    </p:spTree>
    <p:extLst>
      <p:ext uri="{BB962C8B-B14F-4D97-AF65-F5344CB8AC3E}">
        <p14:creationId xmlns:p14="http://schemas.microsoft.com/office/powerpoint/2010/main" val="8772313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796834"/>
                <a:ext cx="9720073" cy="5512526"/>
              </a:xfrm>
            </p:spPr>
            <p:txBody>
              <a:bodyPr>
                <a:normAutofit lnSpcReduction="10000"/>
              </a:bodyPr>
              <a:lstStyle/>
              <a:p>
                <a:pPr algn="just"/>
                <a:r>
                  <a:rPr lang="es-MX" sz="2400" dirty="0"/>
                  <a:t>La </a:t>
                </a:r>
                <a:r>
                  <a:rPr lang="es-MX" sz="2400" b="1" dirty="0"/>
                  <a:t>factorización</a:t>
                </a:r>
                <a:r>
                  <a:rPr lang="es-MX" sz="2400" dirty="0"/>
                  <a:t> es el inverso de la multiplicación (</a:t>
                </a:r>
                <a:r>
                  <a:rPr lang="es-MX" sz="2400" dirty="0">
                    <a:solidFill>
                      <a:srgbClr val="FF0000"/>
                    </a:solidFill>
                  </a:rPr>
                  <a:t>y verán que algunas formas de factorización son el inverso de los Productos Notables que vimos en la unidad pasada</a:t>
                </a:r>
                <a:r>
                  <a:rPr lang="es-MX" sz="2400" dirty="0"/>
                  <a:t>). </a:t>
                </a:r>
              </a:p>
              <a:p>
                <a:pPr algn="just"/>
                <a:r>
                  <a:rPr lang="es-MX" sz="2400" dirty="0"/>
                  <a:t> </a:t>
                </a:r>
              </a:p>
              <a:p>
                <a:pPr algn="just"/>
                <a:r>
                  <a:rPr lang="es-MX" sz="2400" dirty="0"/>
                  <a:t>La utilización de la Propiedad Distributiva de la forma </a:t>
                </a:r>
                <a:r>
                  <a:rPr lang="es-MX" sz="2400" i="1" dirty="0"/>
                  <a:t>ab + </a:t>
                </a:r>
                <a:r>
                  <a:rPr lang="es-MX" sz="2400" i="1" dirty="0" err="1"/>
                  <a:t>ac</a:t>
                </a:r>
                <a:r>
                  <a:rPr lang="es-MX" sz="2400" i="1" dirty="0"/>
                  <a:t> = a(</a:t>
                </a:r>
                <a:r>
                  <a:rPr lang="es-MX" sz="2400" i="1" dirty="0" err="1"/>
                  <a:t>b+c</a:t>
                </a:r>
                <a:r>
                  <a:rPr lang="es-MX" sz="2400" i="1" dirty="0"/>
                  <a:t>)</a:t>
                </a:r>
                <a:r>
                  <a:rPr lang="es-MX" sz="2400" dirty="0"/>
                  <a:t> nos dará la base para factorizar un polinomio. Por ejemplo:</a:t>
                </a:r>
              </a:p>
              <a:p>
                <a:r>
                  <a:rPr lang="es-MX" dirty="0"/>
                  <a:t> </a:t>
                </a:r>
              </a:p>
              <a:p>
                <a:pPr algn="ctr"/>
                <a:r>
                  <a:rPr lang="es-MX" dirty="0"/>
                  <a:t>3x + 6 = 3(x) + 3(2) = 3(x+2)</a:t>
                </a:r>
              </a:p>
              <a:p>
                <a:pPr algn="ctr"/>
                <a:r>
                  <a:rPr lang="es-MX" dirty="0"/>
                  <a:t>10x – 5 = 5(2x) – 5(1) = 5(2x – 1)</a:t>
                </a:r>
              </a:p>
              <a:p>
                <a:pPr algn="ctr"/>
                <a14:m>
                  <m:oMath xmlns:m="http://schemas.openxmlformats.org/officeDocument/2006/math">
                    <m:sSup>
                      <m:sSupPr>
                        <m:ctrlPr>
                          <a:rPr lang="es-MX" i="1">
                            <a:latin typeface="Cambria Math" panose="02040503050406030204" pitchFamily="18" charset="0"/>
                          </a:rPr>
                        </m:ctrlPr>
                      </m:sSupPr>
                      <m:e>
                        <m:r>
                          <m:rPr>
                            <m:sty m:val="p"/>
                          </m:rPr>
                          <a:rPr lang="es-MX" i="0">
                            <a:latin typeface="Cambria Math" panose="02040503050406030204" pitchFamily="18" charset="0"/>
                          </a:rPr>
                          <m:t>x</m:t>
                        </m:r>
                      </m:e>
                      <m:sup>
                        <m:r>
                          <a:rPr lang="es-MX" i="0">
                            <a:latin typeface="Cambria Math" panose="02040503050406030204" pitchFamily="18" charset="0"/>
                          </a:rPr>
                          <m:t>3</m:t>
                        </m:r>
                      </m:sup>
                    </m:sSup>
                    <m:r>
                      <a:rPr lang="es-MX" i="0">
                        <a:latin typeface="Cambria Math" panose="02040503050406030204" pitchFamily="18" charset="0"/>
                      </a:rPr>
                      <m:t>+</m:t>
                    </m:r>
                    <m:sSup>
                      <m:sSupPr>
                        <m:ctrlPr>
                          <a:rPr lang="es-MX" i="1">
                            <a:latin typeface="Cambria Math" panose="02040503050406030204" pitchFamily="18" charset="0"/>
                          </a:rPr>
                        </m:ctrlPr>
                      </m:sSupPr>
                      <m:e>
                        <m:r>
                          <a:rPr lang="es-MX" i="0">
                            <a:latin typeface="Cambria Math" panose="02040503050406030204" pitchFamily="18" charset="0"/>
                          </a:rPr>
                          <m:t>6</m:t>
                        </m:r>
                        <m:r>
                          <m:rPr>
                            <m:sty m:val="p"/>
                          </m:rPr>
                          <a:rPr lang="es-MX" i="0">
                            <a:latin typeface="Cambria Math" panose="02040503050406030204" pitchFamily="18" charset="0"/>
                          </a:rPr>
                          <m:t>x</m:t>
                        </m:r>
                      </m:e>
                      <m:sup>
                        <m:r>
                          <a:rPr lang="es-MX" i="0">
                            <a:latin typeface="Cambria Math" panose="02040503050406030204" pitchFamily="18" charset="0"/>
                          </a:rPr>
                          <m:t>2</m:t>
                        </m:r>
                      </m:sup>
                    </m:sSup>
                    <m:r>
                      <a:rPr lang="es-MX" i="0">
                        <a:latin typeface="Cambria Math" panose="02040503050406030204" pitchFamily="18" charset="0"/>
                      </a:rPr>
                      <m:t>−4</m:t>
                    </m:r>
                    <m:r>
                      <m:rPr>
                        <m:sty m:val="p"/>
                      </m:rPr>
                      <a:rPr lang="es-MX" i="0">
                        <a:latin typeface="Cambria Math" panose="02040503050406030204" pitchFamily="18" charset="0"/>
                      </a:rPr>
                      <m:t>x</m:t>
                    </m:r>
                    <m:r>
                      <a:rPr lang="es-MX" i="0">
                        <a:latin typeface="Cambria Math" panose="02040503050406030204" pitchFamily="18" charset="0"/>
                      </a:rPr>
                      <m:t>=</m:t>
                    </m:r>
                    <m:r>
                      <m:rPr>
                        <m:sty m:val="p"/>
                      </m:rPr>
                      <a:rPr lang="es-MX" i="0">
                        <a:latin typeface="Cambria Math" panose="02040503050406030204" pitchFamily="18" charset="0"/>
                      </a:rPr>
                      <m:t>x</m:t>
                    </m:r>
                    <m:d>
                      <m:dPr>
                        <m:ctrlPr>
                          <a:rPr lang="es-MX" i="1">
                            <a:latin typeface="Cambria Math" panose="02040503050406030204" pitchFamily="18" charset="0"/>
                          </a:rPr>
                        </m:ctrlPr>
                      </m:dPr>
                      <m:e>
                        <m:sSup>
                          <m:sSupPr>
                            <m:ctrlPr>
                              <a:rPr lang="es-MX" i="1">
                                <a:latin typeface="Cambria Math" panose="02040503050406030204" pitchFamily="18" charset="0"/>
                              </a:rPr>
                            </m:ctrlPr>
                          </m:sSupPr>
                          <m:e>
                            <m:r>
                              <m:rPr>
                                <m:sty m:val="p"/>
                              </m:rPr>
                              <a:rPr lang="es-MX" i="0">
                                <a:latin typeface="Cambria Math" panose="02040503050406030204" pitchFamily="18" charset="0"/>
                              </a:rPr>
                              <m:t>x</m:t>
                            </m:r>
                          </m:e>
                          <m:sup>
                            <m:r>
                              <a:rPr lang="es-MX" i="0">
                                <a:latin typeface="Cambria Math" panose="02040503050406030204" pitchFamily="18" charset="0"/>
                              </a:rPr>
                              <m:t>2</m:t>
                            </m:r>
                          </m:sup>
                        </m:sSup>
                      </m:e>
                    </m:d>
                    <m:r>
                      <a:rPr lang="es-MX" i="0">
                        <a:latin typeface="Cambria Math" panose="02040503050406030204" pitchFamily="18" charset="0"/>
                      </a:rPr>
                      <m:t>+</m:t>
                    </m:r>
                    <m:r>
                      <m:rPr>
                        <m:sty m:val="p"/>
                      </m:rPr>
                      <a:rPr lang="es-MX" i="0">
                        <a:latin typeface="Cambria Math" panose="02040503050406030204" pitchFamily="18" charset="0"/>
                      </a:rPr>
                      <m:t>x</m:t>
                    </m:r>
                    <m:d>
                      <m:dPr>
                        <m:ctrlPr>
                          <a:rPr lang="es-MX" i="1">
                            <a:latin typeface="Cambria Math" panose="02040503050406030204" pitchFamily="18" charset="0"/>
                          </a:rPr>
                        </m:ctrlPr>
                      </m:dPr>
                      <m:e>
                        <m:r>
                          <a:rPr lang="es-MX" i="0">
                            <a:latin typeface="Cambria Math" panose="02040503050406030204" pitchFamily="18" charset="0"/>
                          </a:rPr>
                          <m:t>6</m:t>
                        </m:r>
                        <m:r>
                          <m:rPr>
                            <m:sty m:val="p"/>
                          </m:rPr>
                          <a:rPr lang="es-MX" i="0">
                            <a:latin typeface="Cambria Math" panose="02040503050406030204" pitchFamily="18" charset="0"/>
                          </a:rPr>
                          <m:t>x</m:t>
                        </m:r>
                      </m:e>
                    </m:d>
                    <m:r>
                      <a:rPr lang="es-MX" i="0">
                        <a:latin typeface="Cambria Math" panose="02040503050406030204" pitchFamily="18" charset="0"/>
                      </a:rPr>
                      <m:t>−</m:t>
                    </m:r>
                    <m:r>
                      <m:rPr>
                        <m:sty m:val="p"/>
                      </m:rPr>
                      <a:rPr lang="es-MX" i="0">
                        <a:latin typeface="Cambria Math" panose="02040503050406030204" pitchFamily="18" charset="0"/>
                      </a:rPr>
                      <m:t>x</m:t>
                    </m:r>
                    <m:d>
                      <m:dPr>
                        <m:ctrlPr>
                          <a:rPr lang="es-MX" i="1">
                            <a:latin typeface="Cambria Math" panose="02040503050406030204" pitchFamily="18" charset="0"/>
                          </a:rPr>
                        </m:ctrlPr>
                      </m:dPr>
                      <m:e>
                        <m:r>
                          <a:rPr lang="es-MX" i="0">
                            <a:latin typeface="Cambria Math" panose="02040503050406030204" pitchFamily="18" charset="0"/>
                          </a:rPr>
                          <m:t>4</m:t>
                        </m:r>
                      </m:e>
                    </m:d>
                    <m:r>
                      <a:rPr lang="es-MX" i="0">
                        <a:latin typeface="Cambria Math" panose="02040503050406030204" pitchFamily="18" charset="0"/>
                      </a:rPr>
                      <m:t>=</m:t>
                    </m:r>
                    <m:r>
                      <m:rPr>
                        <m:sty m:val="p"/>
                      </m:rPr>
                      <a:rPr lang="es-MX" i="0">
                        <a:latin typeface="Cambria Math" panose="02040503050406030204" pitchFamily="18" charset="0"/>
                      </a:rPr>
                      <m:t>x</m:t>
                    </m:r>
                    <m:r>
                      <a:rPr lang="es-MX" i="0">
                        <a:latin typeface="Cambria Math" panose="02040503050406030204" pitchFamily="18" charset="0"/>
                      </a:rPr>
                      <m:t>(</m:t>
                    </m:r>
                    <m:sSup>
                      <m:sSupPr>
                        <m:ctrlPr>
                          <a:rPr lang="es-MX" i="1">
                            <a:latin typeface="Cambria Math" panose="02040503050406030204" pitchFamily="18" charset="0"/>
                          </a:rPr>
                        </m:ctrlPr>
                      </m:sSupPr>
                      <m:e>
                        <m:r>
                          <m:rPr>
                            <m:sty m:val="p"/>
                          </m:rPr>
                          <a:rPr lang="es-MX" i="0">
                            <a:latin typeface="Cambria Math" panose="02040503050406030204" pitchFamily="18" charset="0"/>
                          </a:rPr>
                          <m:t>x</m:t>
                        </m:r>
                      </m:e>
                      <m:sup>
                        <m:r>
                          <a:rPr lang="es-MX" i="0">
                            <a:latin typeface="Cambria Math" panose="02040503050406030204" pitchFamily="18" charset="0"/>
                          </a:rPr>
                          <m:t>2</m:t>
                        </m:r>
                      </m:sup>
                    </m:sSup>
                    <m:r>
                      <a:rPr lang="es-MX" i="0">
                        <a:latin typeface="Cambria Math" panose="02040503050406030204" pitchFamily="18" charset="0"/>
                      </a:rPr>
                      <m:t>+6</m:t>
                    </m:r>
                    <m:r>
                      <m:rPr>
                        <m:sty m:val="p"/>
                      </m:rPr>
                      <a:rPr lang="es-MX" i="0">
                        <a:latin typeface="Cambria Math" panose="02040503050406030204" pitchFamily="18" charset="0"/>
                      </a:rPr>
                      <m:t>x</m:t>
                    </m:r>
                    <m:r>
                      <a:rPr lang="es-MX" i="0">
                        <a:latin typeface="Cambria Math" panose="02040503050406030204" pitchFamily="18" charset="0"/>
                      </a:rPr>
                      <m:t>−4)</m:t>
                    </m:r>
                  </m:oMath>
                </a14:m>
                <a:endParaRPr lang="es-MX" dirty="0"/>
              </a:p>
              <a:p>
                <a:pPr algn="ctr"/>
                <a:endParaRPr lang="es-MX" sz="1800" dirty="0" smtClean="0"/>
              </a:p>
              <a:p>
                <a:pPr algn="ctr"/>
                <a:endParaRPr lang="es-MX" sz="1800" dirty="0"/>
              </a:p>
              <a:p>
                <a:pPr algn="ctr"/>
                <a:r>
                  <a:rPr lang="es-MX" sz="2000" dirty="0" smtClean="0"/>
                  <a:t>Noten </a:t>
                </a:r>
                <a:r>
                  <a:rPr lang="es-MX" sz="2000" dirty="0"/>
                  <a:t>que en cada ejemplo un polinomio dado se factorizó en el producto de un monomio y un polinomio.</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796834"/>
                <a:ext cx="9720073" cy="5512526"/>
              </a:xfrm>
              <a:blipFill>
                <a:blip r:embed="rId2"/>
                <a:stretch>
                  <a:fillRect l="-502" t="-2102" r="-1379" b="-1549"/>
                </a:stretch>
              </a:blipFill>
            </p:spPr>
            <p:txBody>
              <a:bodyPr/>
              <a:lstStyle/>
              <a:p>
                <a:r>
                  <a:rPr lang="es-MX">
                    <a:noFill/>
                  </a:rPr>
                  <a:t> </a:t>
                </a:r>
              </a:p>
            </p:txBody>
          </p:sp>
        </mc:Fallback>
      </mc:AlternateContent>
    </p:spTree>
    <p:extLst>
      <p:ext uri="{BB962C8B-B14F-4D97-AF65-F5344CB8AC3E}">
        <p14:creationId xmlns:p14="http://schemas.microsoft.com/office/powerpoint/2010/main" val="20149285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757646"/>
                <a:ext cx="9720073" cy="5551714"/>
              </a:xfrm>
            </p:spPr>
            <p:txBody>
              <a:bodyPr>
                <a:normAutofit/>
              </a:bodyPr>
              <a:lstStyle/>
              <a:p>
                <a:r>
                  <a:rPr lang="es-MX" sz="2200" dirty="0"/>
                  <a:t>Un polinomio en </a:t>
                </a:r>
                <a:r>
                  <a:rPr lang="es-MX" sz="2200" b="1" u="sng" dirty="0"/>
                  <a:t>forma completamente factorizada</a:t>
                </a:r>
                <a:r>
                  <a:rPr lang="es-MX" sz="2200" dirty="0"/>
                  <a:t> cumple los siguientes puntos:</a:t>
                </a:r>
              </a:p>
              <a:p>
                <a:pPr lvl="0"/>
                <a:r>
                  <a:rPr lang="es-MX" sz="2200" dirty="0"/>
                  <a:t>Se expresa como un producto de polinomios con </a:t>
                </a:r>
                <a:r>
                  <a:rPr lang="es-MX" sz="2200" i="1" dirty="0"/>
                  <a:t>coeficientes enteros</a:t>
                </a:r>
                <a:r>
                  <a:rPr lang="es-MX" sz="2200" dirty="0"/>
                  <a:t>.</a:t>
                </a:r>
              </a:p>
              <a:p>
                <a:pPr lvl="0"/>
                <a:r>
                  <a:rPr lang="es-MX" sz="2200" dirty="0"/>
                  <a:t>Ningún polinomio, distinto a un monomio, dentro de la forma factorizada se puede factorizar aún más en polinomios con coeficientes enteros.</a:t>
                </a:r>
              </a:p>
              <a:p>
                <a:r>
                  <a:rPr lang="es-MX" sz="2200" dirty="0"/>
                  <a:t> </a:t>
                </a:r>
              </a:p>
              <a:p>
                <a:r>
                  <a:rPr lang="es-MX" sz="2200" dirty="0"/>
                  <a:t>Para explicar lo anterior, consideraremos los resultados posibles de la factorización de </a:t>
                </a:r>
                <a14:m>
                  <m:oMath xmlns:m="http://schemas.openxmlformats.org/officeDocument/2006/math">
                    <m:sSup>
                      <m:sSupPr>
                        <m:ctrlPr>
                          <a:rPr lang="es-MX" sz="2200" i="1">
                            <a:latin typeface="Cambria Math" panose="02040503050406030204" pitchFamily="18" charset="0"/>
                          </a:rPr>
                        </m:ctrlPr>
                      </m:sSupPr>
                      <m:e>
                        <m:r>
                          <a:rPr lang="es-MX" sz="2200" i="1">
                            <a:latin typeface="Cambria Math" panose="02040503050406030204" pitchFamily="18" charset="0"/>
                          </a:rPr>
                          <m:t>3</m:t>
                        </m:r>
                        <m:r>
                          <a:rPr lang="es-MX" sz="2200" i="1">
                            <a:latin typeface="Cambria Math" panose="02040503050406030204" pitchFamily="18" charset="0"/>
                          </a:rPr>
                          <m:t>𝑥</m:t>
                        </m:r>
                      </m:e>
                      <m:sup>
                        <m:r>
                          <a:rPr lang="es-MX" sz="2200" i="1">
                            <a:latin typeface="Cambria Math" panose="02040503050406030204" pitchFamily="18" charset="0"/>
                          </a:rPr>
                          <m:t>2</m:t>
                        </m:r>
                      </m:sup>
                    </m:sSup>
                    <m:r>
                      <a:rPr lang="es-MX" sz="2200" i="1">
                        <a:latin typeface="Cambria Math" panose="02040503050406030204" pitchFamily="18" charset="0"/>
                      </a:rPr>
                      <m:t>+12</m:t>
                    </m:r>
                    <m:r>
                      <a:rPr lang="es-MX" sz="2200" i="1">
                        <a:latin typeface="Cambria Math" panose="02040503050406030204" pitchFamily="18" charset="0"/>
                      </a:rPr>
                      <m:t>𝑥</m:t>
                    </m:r>
                  </m:oMath>
                </a14:m>
                <a:r>
                  <a:rPr lang="es-MX" sz="2200" dirty="0"/>
                  <a:t>:</a:t>
                </a:r>
              </a:p>
              <a:p>
                <a:endParaRPr lang="es-MX" sz="22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757646"/>
                <a:ext cx="9720073" cy="5551714"/>
              </a:xfrm>
              <a:blipFill>
                <a:blip r:embed="rId2"/>
                <a:stretch>
                  <a:fillRect l="-690" t="-1317" r="-75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nvPr>
            </p:nvGraphicFramePr>
            <p:xfrm>
              <a:off x="3825530" y="3849814"/>
              <a:ext cx="2941030" cy="2459546"/>
            </p:xfrm>
            <a:graphic>
              <a:graphicData uri="http://schemas.openxmlformats.org/drawingml/2006/table">
                <a:tbl>
                  <a:tblPr firstRow="1" firstCol="1" bandRow="1">
                    <a:tableStyleId>{5C22544A-7EE6-4342-B048-85BDC9FD1C3A}</a:tableStyleId>
                  </a:tblPr>
                  <a:tblGrid>
                    <a:gridCol w="2941030">
                      <a:extLst>
                        <a:ext uri="{9D8B030D-6E8A-4147-A177-3AD203B41FA5}">
                          <a16:colId xmlns:a16="http://schemas.microsoft.com/office/drawing/2014/main" val="769688091"/>
                        </a:ext>
                      </a:extLst>
                    </a:gridCol>
                  </a:tblGrid>
                  <a:tr h="423440">
                    <a:tc>
                      <a:txBody>
                        <a:bodyPr/>
                        <a:lstStyle/>
                        <a:p>
                          <a:pPr>
                            <a:spcAft>
                              <a:spcPts val="0"/>
                            </a:spcAft>
                          </a:pPr>
                          <a14:m>
                            <m:oMath xmlns:m="http://schemas.openxmlformats.org/officeDocument/2006/math">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𝟑</m:t>
                                  </m:r>
                                  <m:r>
                                    <a:rPr lang="es-MX" sz="1800">
                                      <a:effectLst/>
                                      <a:latin typeface="Cambria Math" panose="02040503050406030204" pitchFamily="18" charset="0"/>
                                    </a:rPr>
                                    <m:t>𝒙</m:t>
                                  </m:r>
                                </m:e>
                                <m:sup>
                                  <m:r>
                                    <a:rPr lang="es-MX" sz="1800">
                                      <a:effectLst/>
                                      <a:latin typeface="Cambria Math" panose="02040503050406030204" pitchFamily="18" charset="0"/>
                                    </a:rPr>
                                    <m:t>𝟐</m:t>
                                  </m:r>
                                </m:sup>
                              </m:sSup>
                              <m:r>
                                <a:rPr lang="es-MX" sz="1800">
                                  <a:effectLst/>
                                  <a:latin typeface="Cambria Math" panose="02040503050406030204" pitchFamily="18" charset="0"/>
                                </a:rPr>
                                <m:t>+</m:t>
                              </m:r>
                              <m:r>
                                <a:rPr lang="es-MX" sz="1800">
                                  <a:effectLst/>
                                  <a:latin typeface="Cambria Math" panose="02040503050406030204" pitchFamily="18" charset="0"/>
                                </a:rPr>
                                <m:t>𝟏𝟐</m:t>
                              </m:r>
                              <m:r>
                                <a:rPr lang="es-MX" sz="1800">
                                  <a:effectLst/>
                                  <a:latin typeface="Cambria Math" panose="02040503050406030204" pitchFamily="18" charset="0"/>
                                </a:rPr>
                                <m:t>𝒙</m:t>
                              </m:r>
                              <m:r>
                                <a:rPr lang="es-MX" sz="1800">
                                  <a:effectLst/>
                                  <a:latin typeface="Cambria Math" panose="02040503050406030204" pitchFamily="18" charset="0"/>
                                </a:rPr>
                                <m:t> </m:t>
                              </m:r>
                            </m:oMath>
                          </a14:m>
                          <a:r>
                            <a:rPr lang="es-MX" sz="1800" dirty="0">
                              <a:effectLst/>
                            </a:rPr>
                            <a:t> =</a:t>
                          </a:r>
                          <a:r>
                            <a:rPr lang="es-MX" sz="1800" baseline="0" dirty="0" smtClean="0">
                              <a:effectLst/>
                              <a:latin typeface="Times New Roman" panose="02020603050405020304" pitchFamily="18" charset="0"/>
                              <a:cs typeface="Times New Roman" panose="02020603050405020304" pitchFamily="18" charset="0"/>
                            </a:rPr>
                            <a:t> </a:t>
                          </a:r>
                          <a14:m>
                            <m:oMath xmlns:m="http://schemas.openxmlformats.org/officeDocument/2006/math">
                              <m:r>
                                <a:rPr lang="es-MX" sz="1800">
                                  <a:effectLst/>
                                  <a:latin typeface="Cambria Math" panose="02040503050406030204" pitchFamily="18" charset="0"/>
                                </a:rPr>
                                <m:t>𝟑</m:t>
                              </m:r>
                              <m:r>
                                <a:rPr lang="es-MX" sz="1800">
                                  <a:effectLst/>
                                  <a:latin typeface="Cambria Math" panose="02040503050406030204" pitchFamily="18" charset="0"/>
                                </a:rPr>
                                <m:t>𝒙</m:t>
                              </m:r>
                              <m:r>
                                <a:rPr lang="es-MX" sz="1800">
                                  <a:effectLst/>
                                  <a:latin typeface="Cambria Math" panose="02040503050406030204" pitchFamily="18" charset="0"/>
                                </a:rPr>
                                <m:t>(</m:t>
                              </m:r>
                              <m:r>
                                <a:rPr lang="es-MX" sz="1800">
                                  <a:effectLst/>
                                  <a:latin typeface="Cambria Math" panose="02040503050406030204" pitchFamily="18" charset="0"/>
                                </a:rPr>
                                <m:t>𝒙</m:t>
                              </m:r>
                              <m:r>
                                <a:rPr lang="es-MX" sz="1800">
                                  <a:effectLst/>
                                  <a:latin typeface="Cambria Math" panose="02040503050406030204" pitchFamily="18" charset="0"/>
                                </a:rPr>
                                <m:t>+</m:t>
                              </m:r>
                              <m:r>
                                <a:rPr lang="es-MX" sz="1800">
                                  <a:effectLst/>
                                  <a:latin typeface="Cambria Math" panose="02040503050406030204" pitchFamily="18" charset="0"/>
                                </a:rPr>
                                <m:t>𝟒</m:t>
                              </m:r>
                              <m:r>
                                <a:rPr lang="es-MX" sz="1800">
                                  <a:effectLst/>
                                  <a:latin typeface="Cambria Math" panose="02040503050406030204" pitchFamily="18" charset="0"/>
                                </a:rPr>
                                <m:t>)</m:t>
                              </m:r>
                            </m:oMath>
                          </a14:m>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807370037"/>
                      </a:ext>
                    </a:extLst>
                  </a:tr>
                  <a:tr h="837534">
                    <a:tc>
                      <a:txBody>
                        <a:bodyPr/>
                        <a:lstStyle/>
                        <a:p>
                          <a:pPr>
                            <a:spcAft>
                              <a:spcPts val="0"/>
                            </a:spcAft>
                          </a:pPr>
                          <a14:m>
                            <m:oMath xmlns:m="http://schemas.openxmlformats.org/officeDocument/2006/math">
                              <m:sSup>
                                <m:sSupPr>
                                  <m:ctrlPr>
                                    <a:rPr lang="es-MX" sz="1800" b="1" i="1" kern="1200">
                                      <a:solidFill>
                                        <a:schemeClr val="lt1"/>
                                      </a:solidFill>
                                      <a:effectLst/>
                                      <a:latin typeface="Cambria Math" panose="02040503050406030204" pitchFamily="18" charset="0"/>
                                      <a:ea typeface="+mn-ea"/>
                                      <a:cs typeface="+mn-cs"/>
                                    </a:rPr>
                                  </m:ctrlPr>
                                </m:sSupPr>
                                <m:e>
                                  <m:r>
                                    <a:rPr lang="es-MX" sz="1800" b="1" kern="1200">
                                      <a:solidFill>
                                        <a:schemeClr val="lt1"/>
                                      </a:solidFill>
                                      <a:effectLst/>
                                      <a:latin typeface="Cambria Math" panose="02040503050406030204" pitchFamily="18" charset="0"/>
                                      <a:ea typeface="+mn-ea"/>
                                      <a:cs typeface="+mn-cs"/>
                                    </a:rPr>
                                    <m:t>3</m:t>
                                  </m:r>
                                  <m:r>
                                    <a:rPr lang="es-MX" sz="1800" b="1" kern="1200">
                                      <a:solidFill>
                                        <a:schemeClr val="lt1"/>
                                      </a:solidFill>
                                      <a:effectLst/>
                                      <a:latin typeface="Cambria Math" panose="02040503050406030204" pitchFamily="18" charset="0"/>
                                      <a:ea typeface="+mn-ea"/>
                                      <a:cs typeface="+mn-cs"/>
                                    </a:rPr>
                                    <m:t>𝑥</m:t>
                                  </m:r>
                                </m:e>
                                <m:sup>
                                  <m:r>
                                    <a:rPr lang="es-MX" sz="1800" b="1" kern="1200">
                                      <a:solidFill>
                                        <a:schemeClr val="lt1"/>
                                      </a:solidFill>
                                      <a:effectLst/>
                                      <a:latin typeface="Cambria Math" panose="02040503050406030204" pitchFamily="18" charset="0"/>
                                      <a:ea typeface="+mn-ea"/>
                                      <a:cs typeface="+mn-cs"/>
                                    </a:rPr>
                                    <m:t>2</m:t>
                                  </m:r>
                                </m:sup>
                              </m:sSup>
                              <m:r>
                                <a:rPr lang="es-MX" sz="1800" b="1" kern="1200">
                                  <a:solidFill>
                                    <a:schemeClr val="lt1"/>
                                  </a:solidFill>
                                  <a:effectLst/>
                                  <a:latin typeface="Cambria Math" panose="02040503050406030204" pitchFamily="18" charset="0"/>
                                  <a:ea typeface="+mn-ea"/>
                                  <a:cs typeface="+mn-cs"/>
                                </a:rPr>
                                <m:t>+12</m:t>
                              </m:r>
                              <m:r>
                                <a:rPr lang="es-MX" sz="1800" b="1" kern="1200">
                                  <a:solidFill>
                                    <a:schemeClr val="lt1"/>
                                  </a:solidFill>
                                  <a:effectLst/>
                                  <a:latin typeface="Cambria Math" panose="02040503050406030204" pitchFamily="18" charset="0"/>
                                  <a:ea typeface="+mn-ea"/>
                                  <a:cs typeface="+mn-cs"/>
                                </a:rPr>
                                <m:t>𝑥</m:t>
                              </m:r>
                              <m:r>
                                <a:rPr lang="es-MX" sz="1800" b="1" kern="1200">
                                  <a:solidFill>
                                    <a:schemeClr val="lt1"/>
                                  </a:solidFill>
                                  <a:effectLst/>
                                  <a:latin typeface="Cambria Math" panose="02040503050406030204" pitchFamily="18" charset="0"/>
                                  <a:ea typeface="+mn-ea"/>
                                  <a:cs typeface="+mn-cs"/>
                                </a:rPr>
                                <m:t> </m:t>
                              </m:r>
                            </m:oMath>
                          </a14:m>
                          <a:r>
                            <a:rPr lang="es-MX" sz="1800" b="1" kern="1200" dirty="0">
                              <a:solidFill>
                                <a:schemeClr val="lt1"/>
                              </a:solidFill>
                              <a:effectLst/>
                              <a:latin typeface="+mn-lt"/>
                              <a:ea typeface="+mn-ea"/>
                              <a:cs typeface="+mn-cs"/>
                            </a:rPr>
                            <a:t> =</a:t>
                          </a:r>
                          <a:r>
                            <a:rPr lang="es-MX" sz="1800" b="1" kern="1200" baseline="0" dirty="0" smtClean="0">
                              <a:solidFill>
                                <a:schemeClr val="lt1"/>
                              </a:solidFill>
                              <a:effectLst/>
                              <a:latin typeface="+mn-lt"/>
                              <a:ea typeface="+mn-ea"/>
                              <a:cs typeface="+mn-cs"/>
                            </a:rPr>
                            <a:t>  </a:t>
                          </a:r>
                          <a14:m>
                            <m:oMath xmlns:m="http://schemas.openxmlformats.org/officeDocument/2006/math">
                              <m:r>
                                <a:rPr lang="es-MX" sz="1800" b="1" kern="1200">
                                  <a:solidFill>
                                    <a:schemeClr val="lt1"/>
                                  </a:solidFill>
                                  <a:effectLst/>
                                  <a:latin typeface="Cambria Math" panose="02040503050406030204" pitchFamily="18" charset="0"/>
                                  <a:ea typeface="+mn-ea"/>
                                  <a:cs typeface="+mn-cs"/>
                                </a:rPr>
                                <m:t>3(</m:t>
                              </m:r>
                              <m:sSup>
                                <m:sSupPr>
                                  <m:ctrlPr>
                                    <a:rPr lang="es-MX" sz="1800" b="1" i="1" kern="1200">
                                      <a:solidFill>
                                        <a:schemeClr val="lt1"/>
                                      </a:solidFill>
                                      <a:effectLst/>
                                      <a:latin typeface="Cambria Math" panose="02040503050406030204" pitchFamily="18" charset="0"/>
                                      <a:ea typeface="+mn-ea"/>
                                      <a:cs typeface="+mn-cs"/>
                                    </a:rPr>
                                  </m:ctrlPr>
                                </m:sSupPr>
                                <m:e>
                                  <m:r>
                                    <a:rPr lang="es-MX" sz="1800" b="1" kern="1200">
                                      <a:solidFill>
                                        <a:schemeClr val="lt1"/>
                                      </a:solidFill>
                                      <a:effectLst/>
                                      <a:latin typeface="Cambria Math" panose="02040503050406030204" pitchFamily="18" charset="0"/>
                                      <a:ea typeface="+mn-ea"/>
                                      <a:cs typeface="+mn-cs"/>
                                    </a:rPr>
                                    <m:t>𝑥</m:t>
                                  </m:r>
                                </m:e>
                                <m:sup>
                                  <m:r>
                                    <a:rPr lang="es-MX" sz="1800" b="1" kern="1200">
                                      <a:solidFill>
                                        <a:schemeClr val="lt1"/>
                                      </a:solidFill>
                                      <a:effectLst/>
                                      <a:latin typeface="Cambria Math" panose="02040503050406030204" pitchFamily="18" charset="0"/>
                                      <a:ea typeface="+mn-ea"/>
                                      <a:cs typeface="+mn-cs"/>
                                    </a:rPr>
                                    <m:t>2</m:t>
                                  </m:r>
                                </m:sup>
                              </m:sSup>
                              <m:r>
                                <a:rPr lang="es-MX" sz="1800" b="1" kern="1200">
                                  <a:solidFill>
                                    <a:schemeClr val="lt1"/>
                                  </a:solidFill>
                                  <a:effectLst/>
                                  <a:latin typeface="Cambria Math" panose="02040503050406030204" pitchFamily="18" charset="0"/>
                                  <a:ea typeface="+mn-ea"/>
                                  <a:cs typeface="+mn-cs"/>
                                </a:rPr>
                                <m:t>+4</m:t>
                              </m:r>
                              <m:r>
                                <a:rPr lang="es-MX" sz="1800" b="1" kern="1200">
                                  <a:solidFill>
                                    <a:schemeClr val="lt1"/>
                                  </a:solidFill>
                                  <a:effectLst/>
                                  <a:latin typeface="Cambria Math" panose="02040503050406030204" pitchFamily="18" charset="0"/>
                                  <a:ea typeface="+mn-ea"/>
                                  <a:cs typeface="+mn-cs"/>
                                </a:rPr>
                                <m:t>𝑥</m:t>
                              </m:r>
                              <m:r>
                                <a:rPr lang="es-MX" sz="1800" b="1" kern="1200">
                                  <a:solidFill>
                                    <a:schemeClr val="lt1"/>
                                  </a:solidFill>
                                  <a:effectLst/>
                                  <a:latin typeface="Cambria Math" panose="02040503050406030204" pitchFamily="18" charset="0"/>
                                  <a:ea typeface="+mn-ea"/>
                                  <a:cs typeface="+mn-cs"/>
                                </a:rPr>
                                <m:t>)</m:t>
                              </m:r>
                            </m:oMath>
                          </a14:m>
                          <a:endParaRPr lang="es-MX" sz="1800" b="1" kern="1200" dirty="0">
                            <a:solidFill>
                              <a:schemeClr val="lt1"/>
                            </a:solidFill>
                            <a:effectLst/>
                            <a:latin typeface="+mn-lt"/>
                            <a:ea typeface="+mn-ea"/>
                            <a:cs typeface="+mn-cs"/>
                          </a:endParaRPr>
                        </a:p>
                      </a:txBody>
                      <a:tcPr marL="68580" marR="68580" marT="0" marB="0">
                        <a:solidFill>
                          <a:srgbClr val="002060"/>
                        </a:solidFill>
                      </a:tcPr>
                    </a:tc>
                    <a:extLst>
                      <a:ext uri="{0D108BD9-81ED-4DB2-BD59-A6C34878D82A}">
                        <a16:rowId xmlns:a16="http://schemas.microsoft.com/office/drawing/2014/main" val="395582065"/>
                      </a:ext>
                    </a:extLst>
                  </a:tr>
                  <a:tr h="423440">
                    <a:tc>
                      <a:txBody>
                        <a:bodyPr/>
                        <a:lstStyle/>
                        <a:p>
                          <a:pPr>
                            <a:spcAft>
                              <a:spcPts val="0"/>
                            </a:spcAft>
                          </a:pPr>
                          <a14:m>
                            <m:oMath xmlns:m="http://schemas.openxmlformats.org/officeDocument/2006/math">
                              <m:sSup>
                                <m:sSupPr>
                                  <m:ctrlPr>
                                    <a:rPr lang="es-MX" sz="1800" b="1" i="1" kern="1200">
                                      <a:solidFill>
                                        <a:schemeClr val="lt1"/>
                                      </a:solidFill>
                                      <a:effectLst/>
                                      <a:latin typeface="Cambria Math" panose="02040503050406030204" pitchFamily="18" charset="0"/>
                                      <a:ea typeface="+mn-ea"/>
                                      <a:cs typeface="+mn-cs"/>
                                    </a:rPr>
                                  </m:ctrlPr>
                                </m:sSupPr>
                                <m:e>
                                  <m:r>
                                    <a:rPr lang="es-MX" sz="1800" b="1" kern="1200">
                                      <a:solidFill>
                                        <a:schemeClr val="lt1"/>
                                      </a:solidFill>
                                      <a:effectLst/>
                                      <a:latin typeface="Cambria Math" panose="02040503050406030204" pitchFamily="18" charset="0"/>
                                      <a:ea typeface="+mn-ea"/>
                                      <a:cs typeface="+mn-cs"/>
                                    </a:rPr>
                                    <m:t>3</m:t>
                                  </m:r>
                                  <m:r>
                                    <a:rPr lang="es-MX" sz="1800" b="1" kern="1200">
                                      <a:solidFill>
                                        <a:schemeClr val="lt1"/>
                                      </a:solidFill>
                                      <a:effectLst/>
                                      <a:latin typeface="Cambria Math" panose="02040503050406030204" pitchFamily="18" charset="0"/>
                                      <a:ea typeface="+mn-ea"/>
                                      <a:cs typeface="+mn-cs"/>
                                    </a:rPr>
                                    <m:t>𝑥</m:t>
                                  </m:r>
                                </m:e>
                                <m:sup>
                                  <m:r>
                                    <a:rPr lang="es-MX" sz="1800" b="1" kern="1200">
                                      <a:solidFill>
                                        <a:schemeClr val="lt1"/>
                                      </a:solidFill>
                                      <a:effectLst/>
                                      <a:latin typeface="Cambria Math" panose="02040503050406030204" pitchFamily="18" charset="0"/>
                                      <a:ea typeface="+mn-ea"/>
                                      <a:cs typeface="+mn-cs"/>
                                    </a:rPr>
                                    <m:t>2</m:t>
                                  </m:r>
                                </m:sup>
                              </m:sSup>
                              <m:r>
                                <a:rPr lang="es-MX" sz="1800" b="1" kern="1200">
                                  <a:solidFill>
                                    <a:schemeClr val="lt1"/>
                                  </a:solidFill>
                                  <a:effectLst/>
                                  <a:latin typeface="Cambria Math" panose="02040503050406030204" pitchFamily="18" charset="0"/>
                                  <a:ea typeface="+mn-ea"/>
                                  <a:cs typeface="+mn-cs"/>
                                </a:rPr>
                                <m:t>+12</m:t>
                              </m:r>
                              <m:r>
                                <a:rPr lang="es-MX" sz="1800" b="1" kern="1200">
                                  <a:solidFill>
                                    <a:schemeClr val="lt1"/>
                                  </a:solidFill>
                                  <a:effectLst/>
                                  <a:latin typeface="Cambria Math" panose="02040503050406030204" pitchFamily="18" charset="0"/>
                                  <a:ea typeface="+mn-ea"/>
                                  <a:cs typeface="+mn-cs"/>
                                </a:rPr>
                                <m:t>𝑥</m:t>
                              </m:r>
                              <m:r>
                                <a:rPr lang="es-MX" sz="1800" b="1" kern="1200">
                                  <a:solidFill>
                                    <a:schemeClr val="lt1"/>
                                  </a:solidFill>
                                  <a:effectLst/>
                                  <a:latin typeface="Cambria Math" panose="02040503050406030204" pitchFamily="18" charset="0"/>
                                  <a:ea typeface="+mn-ea"/>
                                  <a:cs typeface="+mn-cs"/>
                                </a:rPr>
                                <m:t>  </m:t>
                              </m:r>
                            </m:oMath>
                          </a14:m>
                          <a:r>
                            <a:rPr lang="es-MX" sz="1800" b="1" kern="1200" dirty="0">
                              <a:solidFill>
                                <a:schemeClr val="lt1"/>
                              </a:solidFill>
                              <a:effectLst/>
                              <a:latin typeface="+mn-lt"/>
                              <a:ea typeface="+mn-ea"/>
                              <a:cs typeface="+mn-cs"/>
                            </a:rPr>
                            <a:t>=</a:t>
                          </a:r>
                          <a:r>
                            <a:rPr lang="es-MX" sz="1800" b="1" kern="1200" baseline="0" dirty="0" smtClean="0">
                              <a:solidFill>
                                <a:schemeClr val="lt1"/>
                              </a:solidFill>
                              <a:effectLst/>
                              <a:latin typeface="+mn-lt"/>
                              <a:ea typeface="+mn-ea"/>
                              <a:cs typeface="+mn-cs"/>
                            </a:rPr>
                            <a:t>  </a:t>
                          </a:r>
                          <a14:m>
                            <m:oMath xmlns:m="http://schemas.openxmlformats.org/officeDocument/2006/math">
                              <m:r>
                                <a:rPr lang="es-MX" sz="1800" b="1" kern="1200">
                                  <a:solidFill>
                                    <a:schemeClr val="lt1"/>
                                  </a:solidFill>
                                  <a:effectLst/>
                                  <a:latin typeface="Cambria Math" panose="02040503050406030204" pitchFamily="18" charset="0"/>
                                  <a:ea typeface="+mn-ea"/>
                                  <a:cs typeface="+mn-cs"/>
                                </a:rPr>
                                <m:t>𝑥</m:t>
                              </m:r>
                              <m:r>
                                <a:rPr lang="es-MX" sz="1800" b="1" kern="1200">
                                  <a:solidFill>
                                    <a:schemeClr val="lt1"/>
                                  </a:solidFill>
                                  <a:effectLst/>
                                  <a:latin typeface="Cambria Math" panose="02040503050406030204" pitchFamily="18" charset="0"/>
                                  <a:ea typeface="+mn-ea"/>
                                  <a:cs typeface="+mn-cs"/>
                                </a:rPr>
                                <m:t>(3</m:t>
                              </m:r>
                              <m:r>
                                <a:rPr lang="es-MX" sz="1800" b="1" kern="1200">
                                  <a:solidFill>
                                    <a:schemeClr val="lt1"/>
                                  </a:solidFill>
                                  <a:effectLst/>
                                  <a:latin typeface="Cambria Math" panose="02040503050406030204" pitchFamily="18" charset="0"/>
                                  <a:ea typeface="+mn-ea"/>
                                  <a:cs typeface="+mn-cs"/>
                                </a:rPr>
                                <m:t>𝑥</m:t>
                              </m:r>
                              <m:r>
                                <a:rPr lang="es-MX" sz="1800" b="1" kern="1200">
                                  <a:solidFill>
                                    <a:schemeClr val="lt1"/>
                                  </a:solidFill>
                                  <a:effectLst/>
                                  <a:latin typeface="Cambria Math" panose="02040503050406030204" pitchFamily="18" charset="0"/>
                                  <a:ea typeface="+mn-ea"/>
                                  <a:cs typeface="+mn-cs"/>
                                </a:rPr>
                                <m:t>+12)</m:t>
                              </m:r>
                            </m:oMath>
                          </a14:m>
                          <a:endParaRPr lang="es-MX" sz="1800" b="1" kern="1200" dirty="0">
                            <a:solidFill>
                              <a:schemeClr val="lt1"/>
                            </a:solidFill>
                            <a:effectLst/>
                            <a:latin typeface="+mn-lt"/>
                            <a:ea typeface="+mn-ea"/>
                            <a:cs typeface="+mn-cs"/>
                          </a:endParaRPr>
                        </a:p>
                      </a:txBody>
                      <a:tcPr marL="68580" marR="68580" marT="0" marB="0">
                        <a:solidFill>
                          <a:srgbClr val="002060"/>
                        </a:solidFill>
                      </a:tcPr>
                    </a:tc>
                    <a:extLst>
                      <a:ext uri="{0D108BD9-81ED-4DB2-BD59-A6C34878D82A}">
                        <a16:rowId xmlns:a16="http://schemas.microsoft.com/office/drawing/2014/main" val="1402681608"/>
                      </a:ext>
                    </a:extLst>
                  </a:tr>
                  <a:tr h="775132">
                    <a:tc>
                      <a:txBody>
                        <a:bodyPr/>
                        <a:lstStyle/>
                        <a:p>
                          <a:pPr>
                            <a:spcAft>
                              <a:spcPts val="0"/>
                            </a:spcAft>
                          </a:pPr>
                          <a14:m>
                            <m:oMath xmlns:m="http://schemas.openxmlformats.org/officeDocument/2006/math">
                              <m:sSup>
                                <m:sSupPr>
                                  <m:ctrlPr>
                                    <a:rPr lang="es-MX" sz="1800" b="1" i="1" kern="1200">
                                      <a:solidFill>
                                        <a:schemeClr val="lt1"/>
                                      </a:solidFill>
                                      <a:effectLst/>
                                      <a:latin typeface="Cambria Math" panose="02040503050406030204" pitchFamily="18" charset="0"/>
                                      <a:ea typeface="+mn-ea"/>
                                      <a:cs typeface="+mn-cs"/>
                                    </a:rPr>
                                  </m:ctrlPr>
                                </m:sSupPr>
                                <m:e>
                                  <m:r>
                                    <a:rPr lang="es-MX" sz="1800" b="1" kern="1200">
                                      <a:solidFill>
                                        <a:schemeClr val="lt1"/>
                                      </a:solidFill>
                                      <a:effectLst/>
                                      <a:latin typeface="Cambria Math" panose="02040503050406030204" pitchFamily="18" charset="0"/>
                                      <a:ea typeface="+mn-ea"/>
                                      <a:cs typeface="+mn-cs"/>
                                    </a:rPr>
                                    <m:t>3</m:t>
                                  </m:r>
                                  <m:r>
                                    <a:rPr lang="es-MX" sz="1800" b="1" kern="1200">
                                      <a:solidFill>
                                        <a:schemeClr val="lt1"/>
                                      </a:solidFill>
                                      <a:effectLst/>
                                      <a:latin typeface="Cambria Math" panose="02040503050406030204" pitchFamily="18" charset="0"/>
                                      <a:ea typeface="+mn-ea"/>
                                      <a:cs typeface="+mn-cs"/>
                                    </a:rPr>
                                    <m:t>𝑥</m:t>
                                  </m:r>
                                </m:e>
                                <m:sup>
                                  <m:r>
                                    <a:rPr lang="es-MX" sz="1800" b="1" kern="1200">
                                      <a:solidFill>
                                        <a:schemeClr val="lt1"/>
                                      </a:solidFill>
                                      <a:effectLst/>
                                      <a:latin typeface="Cambria Math" panose="02040503050406030204" pitchFamily="18" charset="0"/>
                                      <a:ea typeface="+mn-ea"/>
                                      <a:cs typeface="+mn-cs"/>
                                    </a:rPr>
                                    <m:t>2</m:t>
                                  </m:r>
                                </m:sup>
                              </m:sSup>
                              <m:r>
                                <a:rPr lang="es-MX" sz="1800" b="1" kern="1200">
                                  <a:solidFill>
                                    <a:schemeClr val="lt1"/>
                                  </a:solidFill>
                                  <a:effectLst/>
                                  <a:latin typeface="Cambria Math" panose="02040503050406030204" pitchFamily="18" charset="0"/>
                                  <a:ea typeface="+mn-ea"/>
                                  <a:cs typeface="+mn-cs"/>
                                </a:rPr>
                                <m:t>+12</m:t>
                              </m:r>
                              <m:r>
                                <a:rPr lang="es-MX" sz="1800" b="1" kern="1200">
                                  <a:solidFill>
                                    <a:schemeClr val="lt1"/>
                                  </a:solidFill>
                                  <a:effectLst/>
                                  <a:latin typeface="Cambria Math" panose="02040503050406030204" pitchFamily="18" charset="0"/>
                                  <a:ea typeface="+mn-ea"/>
                                  <a:cs typeface="+mn-cs"/>
                                </a:rPr>
                                <m:t>𝑥</m:t>
                              </m:r>
                              <m:r>
                                <a:rPr lang="es-MX" sz="1800" b="1" kern="1200">
                                  <a:solidFill>
                                    <a:schemeClr val="lt1"/>
                                  </a:solidFill>
                                  <a:effectLst/>
                                  <a:latin typeface="Cambria Math" panose="02040503050406030204" pitchFamily="18" charset="0"/>
                                  <a:ea typeface="+mn-ea"/>
                                  <a:cs typeface="+mn-cs"/>
                                </a:rPr>
                                <m:t>  </m:t>
                              </m:r>
                            </m:oMath>
                          </a14:m>
                          <a:r>
                            <a:rPr lang="es-MX" sz="1800" b="1" kern="1200" dirty="0" smtClean="0">
                              <a:solidFill>
                                <a:schemeClr val="lt1"/>
                              </a:solidFill>
                              <a:effectLst/>
                              <a:latin typeface="+mn-lt"/>
                              <a:ea typeface="+mn-ea"/>
                              <a:cs typeface="+mn-cs"/>
                            </a:rPr>
                            <a:t>=</a:t>
                          </a:r>
                          <a:r>
                            <a:rPr lang="es-MX" sz="1800" b="1" kern="1200" baseline="0" dirty="0" smtClean="0">
                              <a:solidFill>
                                <a:schemeClr val="lt1"/>
                              </a:solidFill>
                              <a:effectLst/>
                              <a:latin typeface="+mn-lt"/>
                              <a:ea typeface="+mn-ea"/>
                              <a:cs typeface="+mn-cs"/>
                            </a:rPr>
                            <a:t>  </a:t>
                          </a:r>
                          <a14:m>
                            <m:oMath xmlns:m="http://schemas.openxmlformats.org/officeDocument/2006/math">
                              <m:f>
                                <m:fPr>
                                  <m:ctrlPr>
                                    <a:rPr lang="es-MX" sz="1800" b="1" i="1" kern="1200">
                                      <a:solidFill>
                                        <a:schemeClr val="lt1"/>
                                      </a:solidFill>
                                      <a:effectLst/>
                                      <a:latin typeface="Cambria Math" panose="02040503050406030204" pitchFamily="18" charset="0"/>
                                      <a:ea typeface="+mn-ea"/>
                                      <a:cs typeface="+mn-cs"/>
                                    </a:rPr>
                                  </m:ctrlPr>
                                </m:fPr>
                                <m:num>
                                  <m:r>
                                    <a:rPr lang="es-MX" sz="1800" b="1" kern="1200">
                                      <a:solidFill>
                                        <a:schemeClr val="lt1"/>
                                      </a:solidFill>
                                      <a:effectLst/>
                                      <a:latin typeface="Cambria Math" panose="02040503050406030204" pitchFamily="18" charset="0"/>
                                      <a:ea typeface="+mn-ea"/>
                                      <a:cs typeface="+mn-cs"/>
                                    </a:rPr>
                                    <m:t>1</m:t>
                                  </m:r>
                                </m:num>
                                <m:den>
                                  <m:r>
                                    <a:rPr lang="es-MX" sz="1800" b="1" kern="1200">
                                      <a:solidFill>
                                        <a:schemeClr val="lt1"/>
                                      </a:solidFill>
                                      <a:effectLst/>
                                      <a:latin typeface="Cambria Math" panose="02040503050406030204" pitchFamily="18" charset="0"/>
                                      <a:ea typeface="+mn-ea"/>
                                      <a:cs typeface="+mn-cs"/>
                                    </a:rPr>
                                    <m:t>2</m:t>
                                  </m:r>
                                </m:den>
                              </m:f>
                              <m:r>
                                <a:rPr lang="es-MX" sz="1800" b="1" kern="1200">
                                  <a:solidFill>
                                    <a:schemeClr val="lt1"/>
                                  </a:solidFill>
                                  <a:effectLst/>
                                  <a:latin typeface="Cambria Math" panose="02040503050406030204" pitchFamily="18" charset="0"/>
                                  <a:ea typeface="+mn-ea"/>
                                  <a:cs typeface="+mn-cs"/>
                                </a:rPr>
                                <m:t>(</m:t>
                              </m:r>
                              <m:sSup>
                                <m:sSupPr>
                                  <m:ctrlPr>
                                    <a:rPr lang="es-MX" sz="1800" b="1" i="1" kern="1200">
                                      <a:solidFill>
                                        <a:schemeClr val="lt1"/>
                                      </a:solidFill>
                                      <a:effectLst/>
                                      <a:latin typeface="Cambria Math" panose="02040503050406030204" pitchFamily="18" charset="0"/>
                                      <a:ea typeface="+mn-ea"/>
                                      <a:cs typeface="+mn-cs"/>
                                    </a:rPr>
                                  </m:ctrlPr>
                                </m:sSupPr>
                                <m:e>
                                  <m:r>
                                    <a:rPr lang="es-MX" sz="1800" b="1" kern="1200">
                                      <a:solidFill>
                                        <a:schemeClr val="lt1"/>
                                      </a:solidFill>
                                      <a:effectLst/>
                                      <a:latin typeface="Cambria Math" panose="02040503050406030204" pitchFamily="18" charset="0"/>
                                      <a:ea typeface="+mn-ea"/>
                                      <a:cs typeface="+mn-cs"/>
                                    </a:rPr>
                                    <m:t>6</m:t>
                                  </m:r>
                                  <m:r>
                                    <a:rPr lang="es-MX" sz="1800" b="1" kern="1200">
                                      <a:solidFill>
                                        <a:schemeClr val="lt1"/>
                                      </a:solidFill>
                                      <a:effectLst/>
                                      <a:latin typeface="Cambria Math" panose="02040503050406030204" pitchFamily="18" charset="0"/>
                                      <a:ea typeface="+mn-ea"/>
                                      <a:cs typeface="+mn-cs"/>
                                    </a:rPr>
                                    <m:t>𝑥</m:t>
                                  </m:r>
                                </m:e>
                                <m:sup>
                                  <m:r>
                                    <a:rPr lang="es-MX" sz="1800" b="1" kern="1200">
                                      <a:solidFill>
                                        <a:schemeClr val="lt1"/>
                                      </a:solidFill>
                                      <a:effectLst/>
                                      <a:latin typeface="Cambria Math" panose="02040503050406030204" pitchFamily="18" charset="0"/>
                                      <a:ea typeface="+mn-ea"/>
                                      <a:cs typeface="+mn-cs"/>
                                    </a:rPr>
                                    <m:t>2</m:t>
                                  </m:r>
                                </m:sup>
                              </m:sSup>
                              <m:r>
                                <a:rPr lang="es-MX" sz="1800" b="1" kern="1200">
                                  <a:solidFill>
                                    <a:schemeClr val="lt1"/>
                                  </a:solidFill>
                                  <a:effectLst/>
                                  <a:latin typeface="Cambria Math" panose="02040503050406030204" pitchFamily="18" charset="0"/>
                                  <a:ea typeface="+mn-ea"/>
                                  <a:cs typeface="+mn-cs"/>
                                </a:rPr>
                                <m:t>+24</m:t>
                              </m:r>
                              <m:r>
                                <a:rPr lang="es-MX" sz="1800" b="1" kern="1200">
                                  <a:solidFill>
                                    <a:schemeClr val="lt1"/>
                                  </a:solidFill>
                                  <a:effectLst/>
                                  <a:latin typeface="Cambria Math" panose="02040503050406030204" pitchFamily="18" charset="0"/>
                                  <a:ea typeface="+mn-ea"/>
                                  <a:cs typeface="+mn-cs"/>
                                </a:rPr>
                                <m:t>𝑥</m:t>
                              </m:r>
                              <m:r>
                                <a:rPr lang="es-MX" sz="1800" b="1" kern="1200">
                                  <a:solidFill>
                                    <a:schemeClr val="lt1"/>
                                  </a:solidFill>
                                  <a:effectLst/>
                                  <a:latin typeface="Cambria Math" panose="02040503050406030204" pitchFamily="18" charset="0"/>
                                  <a:ea typeface="+mn-ea"/>
                                  <a:cs typeface="+mn-cs"/>
                                </a:rPr>
                                <m:t>)</m:t>
                              </m:r>
                            </m:oMath>
                          </a14:m>
                          <a:endParaRPr lang="es-MX" sz="1800" b="1" kern="1200" dirty="0">
                            <a:solidFill>
                              <a:schemeClr val="lt1"/>
                            </a:solidFill>
                            <a:effectLst/>
                            <a:latin typeface="+mn-lt"/>
                            <a:ea typeface="+mn-ea"/>
                            <a:cs typeface="+mn-cs"/>
                          </a:endParaRPr>
                        </a:p>
                      </a:txBody>
                      <a:tcPr marL="68580" marR="68580" marT="0" marB="0">
                        <a:solidFill>
                          <a:srgbClr val="002060"/>
                        </a:solidFill>
                      </a:tcPr>
                    </a:tc>
                    <a:extLst>
                      <a:ext uri="{0D108BD9-81ED-4DB2-BD59-A6C34878D82A}">
                        <a16:rowId xmlns:a16="http://schemas.microsoft.com/office/drawing/2014/main" val="3263471272"/>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164718907"/>
                  </p:ext>
                </p:extLst>
              </p:nvPr>
            </p:nvGraphicFramePr>
            <p:xfrm>
              <a:off x="3825530" y="3849814"/>
              <a:ext cx="2941030" cy="2459546"/>
            </p:xfrm>
            <a:graphic>
              <a:graphicData uri="http://schemas.openxmlformats.org/drawingml/2006/table">
                <a:tbl>
                  <a:tblPr firstRow="1" firstCol="1" bandRow="1">
                    <a:tableStyleId>{5C22544A-7EE6-4342-B048-85BDC9FD1C3A}</a:tableStyleId>
                  </a:tblPr>
                  <a:tblGrid>
                    <a:gridCol w="2941030">
                      <a:extLst>
                        <a:ext uri="{9D8B030D-6E8A-4147-A177-3AD203B41FA5}">
                          <a16:colId xmlns:a16="http://schemas.microsoft.com/office/drawing/2014/main" val="769688091"/>
                        </a:ext>
                      </a:extLst>
                    </a:gridCol>
                  </a:tblGrid>
                  <a:tr h="423440">
                    <a:tc>
                      <a:txBody>
                        <a:bodyPr/>
                        <a:lstStyle/>
                        <a:p>
                          <a:endParaRPr lang="es-MX"/>
                        </a:p>
                      </a:txBody>
                      <a:tcPr marL="68580" marR="68580" marT="0" marB="0">
                        <a:blipFill>
                          <a:blip r:embed="rId3"/>
                          <a:stretch>
                            <a:fillRect l="-207" t="-14286" r="-1035" b="-481429"/>
                          </a:stretch>
                        </a:blipFill>
                      </a:tcPr>
                    </a:tc>
                    <a:extLst>
                      <a:ext uri="{0D108BD9-81ED-4DB2-BD59-A6C34878D82A}">
                        <a16:rowId xmlns:a16="http://schemas.microsoft.com/office/drawing/2014/main" val="1807370037"/>
                      </a:ext>
                    </a:extLst>
                  </a:tr>
                  <a:tr h="837534">
                    <a:tc>
                      <a:txBody>
                        <a:bodyPr/>
                        <a:lstStyle/>
                        <a:p>
                          <a:endParaRPr lang="es-MX"/>
                        </a:p>
                      </a:txBody>
                      <a:tcPr marL="68580" marR="68580" marT="0" marB="0">
                        <a:blipFill>
                          <a:blip r:embed="rId3"/>
                          <a:stretch>
                            <a:fillRect l="-207" t="-58394" r="-1035" b="-145985"/>
                          </a:stretch>
                        </a:blipFill>
                      </a:tcPr>
                    </a:tc>
                    <a:extLst>
                      <a:ext uri="{0D108BD9-81ED-4DB2-BD59-A6C34878D82A}">
                        <a16:rowId xmlns:a16="http://schemas.microsoft.com/office/drawing/2014/main" val="395582065"/>
                      </a:ext>
                    </a:extLst>
                  </a:tr>
                  <a:tr h="423440">
                    <a:tc>
                      <a:txBody>
                        <a:bodyPr/>
                        <a:lstStyle/>
                        <a:p>
                          <a:endParaRPr lang="es-MX"/>
                        </a:p>
                      </a:txBody>
                      <a:tcPr marL="68580" marR="68580" marT="0" marB="0">
                        <a:blipFill>
                          <a:blip r:embed="rId3"/>
                          <a:stretch>
                            <a:fillRect l="-207" t="-310000" r="-1035" b="-185714"/>
                          </a:stretch>
                        </a:blipFill>
                      </a:tcPr>
                    </a:tc>
                    <a:extLst>
                      <a:ext uri="{0D108BD9-81ED-4DB2-BD59-A6C34878D82A}">
                        <a16:rowId xmlns:a16="http://schemas.microsoft.com/office/drawing/2014/main" val="1402681608"/>
                      </a:ext>
                    </a:extLst>
                  </a:tr>
                  <a:tr h="775132">
                    <a:tc>
                      <a:txBody>
                        <a:bodyPr/>
                        <a:lstStyle/>
                        <a:p>
                          <a:endParaRPr lang="es-MX"/>
                        </a:p>
                      </a:txBody>
                      <a:tcPr marL="68580" marR="68580" marT="0" marB="0">
                        <a:blipFill>
                          <a:blip r:embed="rId3"/>
                          <a:stretch>
                            <a:fillRect l="-207" t="-225984" r="-1035" b="-2362"/>
                          </a:stretch>
                        </a:blipFill>
                      </a:tcPr>
                    </a:tc>
                    <a:extLst>
                      <a:ext uri="{0D108BD9-81ED-4DB2-BD59-A6C34878D82A}">
                        <a16:rowId xmlns:a16="http://schemas.microsoft.com/office/drawing/2014/main" val="3263471272"/>
                      </a:ext>
                    </a:extLst>
                  </a:tr>
                </a:tbl>
              </a:graphicData>
            </a:graphic>
          </p:graphicFrame>
        </mc:Fallback>
      </mc:AlternateContent>
      <p:sp>
        <p:nvSpPr>
          <p:cNvPr id="6" name="Explosión 2 5"/>
          <p:cNvSpPr/>
          <p:nvPr/>
        </p:nvSpPr>
        <p:spPr>
          <a:xfrm>
            <a:off x="6766560" y="3278777"/>
            <a:ext cx="5277394" cy="363147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Para factorizar expresiones algebraicas de cualquier índole, es necesario clasificarlas en diferentes casos. </a:t>
            </a:r>
          </a:p>
          <a:p>
            <a:pPr algn="ctr"/>
            <a:endParaRPr lang="es-MX" dirty="0"/>
          </a:p>
        </p:txBody>
      </p:sp>
    </p:spTree>
    <p:extLst>
      <p:ext uri="{BB962C8B-B14F-4D97-AF65-F5344CB8AC3E}">
        <p14:creationId xmlns:p14="http://schemas.microsoft.com/office/powerpoint/2010/main" val="39288937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FACTORIZACIÓN POR FACTOR COMÚN</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024128" y="1593669"/>
                <a:ext cx="9720073" cy="5120640"/>
              </a:xfrm>
            </p:spPr>
            <p:txBody>
              <a:bodyPr>
                <a:normAutofit fontScale="77500" lnSpcReduction="20000"/>
              </a:bodyPr>
              <a:lstStyle/>
              <a:p>
                <a:pPr algn="ctr"/>
                <a:r>
                  <a:rPr lang="es-MX" sz="3600" b="1" dirty="0">
                    <a:solidFill>
                      <a:srgbClr val="FF0000"/>
                    </a:solidFill>
                  </a:rPr>
                  <a:t>LA FACTORIZACIÓN POR </a:t>
                </a:r>
                <a:r>
                  <a:rPr lang="es-MX" sz="3600" b="1" u="sng" dirty="0">
                    <a:solidFill>
                      <a:srgbClr val="FF0000"/>
                    </a:solidFill>
                  </a:rPr>
                  <a:t>FACTOR COMÚN</a:t>
                </a:r>
                <a:r>
                  <a:rPr lang="es-MX" sz="3600" b="1" dirty="0">
                    <a:solidFill>
                      <a:srgbClr val="FF0000"/>
                    </a:solidFill>
                  </a:rPr>
                  <a:t>, ES LA TÉCNICA QUE EN PRIMERA INSTANCIA DEBIERAN APLICAR EN CUALQUIER PROBLEMA A FACTORIZAR.</a:t>
                </a:r>
                <a:endParaRPr lang="es-MX" sz="3600" dirty="0">
                  <a:solidFill>
                    <a:srgbClr val="FF0000"/>
                  </a:solidFill>
                </a:endParaRPr>
              </a:p>
              <a:p>
                <a:pPr algn="just"/>
                <a:endParaRPr lang="es-MX" dirty="0" smtClean="0"/>
              </a:p>
              <a:p>
                <a:pPr algn="just"/>
                <a:endParaRPr lang="es-MX" dirty="0"/>
              </a:p>
              <a:p>
                <a:pPr algn="just"/>
                <a:r>
                  <a:rPr lang="es-MX" sz="2900" dirty="0" smtClean="0"/>
                  <a:t>La </a:t>
                </a:r>
                <a:r>
                  <a:rPr lang="es-MX" sz="2900" dirty="0"/>
                  <a:t>idea clave en éste proceso es reconocer el </a:t>
                </a:r>
                <a:r>
                  <a:rPr lang="es-MX" sz="2900" b="1" i="1" dirty="0">
                    <a:solidFill>
                      <a:srgbClr val="FF0000"/>
                    </a:solidFill>
                  </a:rPr>
                  <a:t>factor </a:t>
                </a:r>
                <a:r>
                  <a:rPr lang="es-MX" sz="2900" b="1" i="1" dirty="0" err="1">
                    <a:solidFill>
                      <a:srgbClr val="FF0000"/>
                    </a:solidFill>
                  </a:rPr>
                  <a:t>monomial</a:t>
                </a:r>
                <a:r>
                  <a:rPr lang="es-MX" sz="2900" b="1" i="1" dirty="0">
                    <a:solidFill>
                      <a:srgbClr val="FF0000"/>
                    </a:solidFill>
                  </a:rPr>
                  <a:t> común</a:t>
                </a:r>
                <a:r>
                  <a:rPr lang="es-MX" sz="2900" dirty="0"/>
                  <a:t> más alto. Por ejemplo, observen que cada término del polinomio </a:t>
                </a:r>
                <a14:m>
                  <m:oMath xmlns:m="http://schemas.openxmlformats.org/officeDocument/2006/math">
                    <m:sSup>
                      <m:sSupPr>
                        <m:ctrlPr>
                          <a:rPr lang="es-MX" sz="2900" i="1">
                            <a:latin typeface="Cambria Math" panose="02040503050406030204" pitchFamily="18" charset="0"/>
                          </a:rPr>
                        </m:ctrlPr>
                      </m:sSupPr>
                      <m:e>
                        <m:r>
                          <a:rPr lang="es-MX" sz="2900" i="1">
                            <a:latin typeface="Cambria Math" panose="02040503050406030204" pitchFamily="18" charset="0"/>
                          </a:rPr>
                          <m:t>2</m:t>
                        </m:r>
                        <m:r>
                          <a:rPr lang="es-MX" sz="2900" i="1">
                            <a:latin typeface="Cambria Math" panose="02040503050406030204" pitchFamily="18" charset="0"/>
                          </a:rPr>
                          <m:t>𝑥</m:t>
                        </m:r>
                      </m:e>
                      <m:sup>
                        <m:r>
                          <a:rPr lang="es-MX" sz="2900" i="1">
                            <a:latin typeface="Cambria Math" panose="02040503050406030204" pitchFamily="18" charset="0"/>
                          </a:rPr>
                          <m:t>3</m:t>
                        </m:r>
                      </m:sup>
                    </m:sSup>
                    <m:r>
                      <a:rPr lang="es-MX" sz="2900" i="1">
                        <a:latin typeface="Cambria Math" panose="02040503050406030204" pitchFamily="18" charset="0"/>
                      </a:rPr>
                      <m:t>+</m:t>
                    </m:r>
                    <m:sSup>
                      <m:sSupPr>
                        <m:ctrlPr>
                          <a:rPr lang="es-MX" sz="2900" i="1">
                            <a:latin typeface="Cambria Math" panose="02040503050406030204" pitchFamily="18" charset="0"/>
                          </a:rPr>
                        </m:ctrlPr>
                      </m:sSupPr>
                      <m:e>
                        <m:r>
                          <a:rPr lang="es-MX" sz="2900" i="1">
                            <a:latin typeface="Cambria Math" panose="02040503050406030204" pitchFamily="18" charset="0"/>
                          </a:rPr>
                          <m:t>4</m:t>
                        </m:r>
                        <m:r>
                          <a:rPr lang="es-MX" sz="2900" i="1">
                            <a:latin typeface="Cambria Math" panose="02040503050406030204" pitchFamily="18" charset="0"/>
                          </a:rPr>
                          <m:t>𝑥</m:t>
                        </m:r>
                      </m:e>
                      <m:sup>
                        <m:r>
                          <a:rPr lang="es-MX" sz="2900" i="1">
                            <a:latin typeface="Cambria Math" panose="02040503050406030204" pitchFamily="18" charset="0"/>
                          </a:rPr>
                          <m:t>2</m:t>
                        </m:r>
                      </m:sup>
                    </m:sSup>
                    <m:r>
                      <a:rPr lang="es-MX" sz="2900" i="1">
                        <a:latin typeface="Cambria Math" panose="02040503050406030204" pitchFamily="18" charset="0"/>
                      </a:rPr>
                      <m:t>+6</m:t>
                    </m:r>
                    <m:r>
                      <a:rPr lang="es-MX" sz="2900" i="1">
                        <a:latin typeface="Cambria Math" panose="02040503050406030204" pitchFamily="18" charset="0"/>
                      </a:rPr>
                      <m:t>𝑥</m:t>
                    </m:r>
                  </m:oMath>
                </a14:m>
                <a:r>
                  <a:rPr lang="es-MX" sz="2900" dirty="0"/>
                  <a:t> tiene un factor de </a:t>
                </a:r>
                <a:r>
                  <a:rPr lang="es-MX" sz="2900" i="1" dirty="0"/>
                  <a:t>2x</a:t>
                </a:r>
                <a:r>
                  <a:rPr lang="es-MX" sz="2900" dirty="0"/>
                  <a:t>. Por tanto, se escribe</a:t>
                </a:r>
              </a:p>
              <a:p>
                <a:pPr marL="0" indent="0">
                  <a:buNone/>
                </a:pPr>
                <a:r>
                  <a:rPr lang="es-MX" sz="2900" dirty="0"/>
                  <a:t> </a:t>
                </a:r>
              </a:p>
              <a:p>
                <a:pPr marL="0" indent="0" algn="just">
                  <a:buNone/>
                </a:pPr>
                <a14:m>
                  <m:oMathPara xmlns:m="http://schemas.openxmlformats.org/officeDocument/2006/math">
                    <m:oMathParaPr>
                      <m:jc m:val="center"/>
                    </m:oMathParaPr>
                    <m:oMath xmlns:m="http://schemas.openxmlformats.org/officeDocument/2006/math">
                      <m:sSup>
                        <m:sSupPr>
                          <m:ctrlPr>
                            <a:rPr lang="es-MX" sz="2900" i="1">
                              <a:latin typeface="Cambria Math" panose="02040503050406030204" pitchFamily="18" charset="0"/>
                            </a:rPr>
                          </m:ctrlPr>
                        </m:sSupPr>
                        <m:e>
                          <m:r>
                            <a:rPr lang="es-MX" sz="2900" i="1">
                              <a:latin typeface="Cambria Math" panose="02040503050406030204" pitchFamily="18" charset="0"/>
                            </a:rPr>
                            <m:t>2</m:t>
                          </m:r>
                          <m:r>
                            <a:rPr lang="es-MX" sz="2900" i="1">
                              <a:latin typeface="Cambria Math" panose="02040503050406030204" pitchFamily="18" charset="0"/>
                            </a:rPr>
                            <m:t>𝑥</m:t>
                          </m:r>
                        </m:e>
                        <m:sup>
                          <m:r>
                            <a:rPr lang="es-MX" sz="2900" i="1">
                              <a:latin typeface="Cambria Math" panose="02040503050406030204" pitchFamily="18" charset="0"/>
                            </a:rPr>
                            <m:t>3</m:t>
                          </m:r>
                        </m:sup>
                      </m:sSup>
                      <m:r>
                        <a:rPr lang="es-MX" sz="2900" i="1">
                          <a:latin typeface="Cambria Math" panose="02040503050406030204" pitchFamily="18" charset="0"/>
                        </a:rPr>
                        <m:t>+</m:t>
                      </m:r>
                      <m:sSup>
                        <m:sSupPr>
                          <m:ctrlPr>
                            <a:rPr lang="es-MX" sz="2900" i="1">
                              <a:latin typeface="Cambria Math" panose="02040503050406030204" pitchFamily="18" charset="0"/>
                            </a:rPr>
                          </m:ctrlPr>
                        </m:sSupPr>
                        <m:e>
                          <m:r>
                            <a:rPr lang="es-MX" sz="2900" i="1">
                              <a:latin typeface="Cambria Math" panose="02040503050406030204" pitchFamily="18" charset="0"/>
                            </a:rPr>
                            <m:t>4</m:t>
                          </m:r>
                          <m:r>
                            <a:rPr lang="es-MX" sz="2900" i="1">
                              <a:latin typeface="Cambria Math" panose="02040503050406030204" pitchFamily="18" charset="0"/>
                            </a:rPr>
                            <m:t>𝑥</m:t>
                          </m:r>
                        </m:e>
                        <m:sup>
                          <m:r>
                            <a:rPr lang="es-MX" sz="2900" i="1">
                              <a:latin typeface="Cambria Math" panose="02040503050406030204" pitchFamily="18" charset="0"/>
                            </a:rPr>
                            <m:t>2</m:t>
                          </m:r>
                        </m:sup>
                      </m:sSup>
                      <m:r>
                        <a:rPr lang="es-MX" sz="2900" i="1">
                          <a:latin typeface="Cambria Math" panose="02040503050406030204" pitchFamily="18" charset="0"/>
                        </a:rPr>
                        <m:t>+6</m:t>
                      </m:r>
                      <m:r>
                        <a:rPr lang="es-MX" sz="2900" i="1">
                          <a:latin typeface="Cambria Math" panose="02040503050406030204" pitchFamily="18" charset="0"/>
                        </a:rPr>
                        <m:t>𝑥</m:t>
                      </m:r>
                      <m:r>
                        <a:rPr lang="es-MX" sz="2900" i="1">
                          <a:latin typeface="Cambria Math" panose="02040503050406030204" pitchFamily="18" charset="0"/>
                        </a:rPr>
                        <m:t>=2</m:t>
                      </m:r>
                      <m:r>
                        <a:rPr lang="es-MX" sz="2900" i="1">
                          <a:latin typeface="Cambria Math" panose="02040503050406030204" pitchFamily="18" charset="0"/>
                        </a:rPr>
                        <m:t>𝑥</m:t>
                      </m:r>
                      <m:r>
                        <a:rPr lang="es-MX" sz="2900" i="1">
                          <a:latin typeface="Cambria Math" panose="02040503050406030204" pitchFamily="18" charset="0"/>
                        </a:rPr>
                        <m:t>(                )</m:t>
                      </m:r>
                    </m:oMath>
                  </m:oMathPara>
                </a14:m>
                <a:endParaRPr lang="es-MX" sz="2900" dirty="0"/>
              </a:p>
              <a:p>
                <a:pPr marL="0" indent="0" algn="just">
                  <a:buNone/>
                </a:pPr>
                <a:r>
                  <a:rPr lang="es-MX" sz="2900" dirty="0"/>
                  <a:t> </a:t>
                </a:r>
                <a:r>
                  <a:rPr lang="es-MX" sz="2900" dirty="0" smtClean="0"/>
                  <a:t>y </a:t>
                </a:r>
                <a:r>
                  <a:rPr lang="es-MX" sz="2900" dirty="0"/>
                  <a:t>dentro del paréntesis se inserta el </a:t>
                </a:r>
                <a:r>
                  <a:rPr lang="es-MX" sz="2900" b="1" i="1" dirty="0">
                    <a:solidFill>
                      <a:srgbClr val="FF0000"/>
                    </a:solidFill>
                  </a:rPr>
                  <a:t>factor </a:t>
                </a:r>
                <a:r>
                  <a:rPr lang="es-MX" sz="2900" b="1" i="1" dirty="0" err="1">
                    <a:solidFill>
                      <a:srgbClr val="FF0000"/>
                    </a:solidFill>
                  </a:rPr>
                  <a:t>polinomial</a:t>
                </a:r>
                <a:r>
                  <a:rPr lang="es-MX" sz="2900" dirty="0"/>
                  <a:t> adecuado. Los términos del factor </a:t>
                </a:r>
                <a:r>
                  <a:rPr lang="es-MX" sz="2900" dirty="0" err="1"/>
                  <a:t>polinomial</a:t>
                </a:r>
                <a:r>
                  <a:rPr lang="es-MX" sz="2900" dirty="0"/>
                  <a:t> se determinan al dividir cada término del polinomio original por el factor de </a:t>
                </a:r>
                <a:r>
                  <a:rPr lang="es-MX" sz="2900" i="1" dirty="0"/>
                  <a:t>2x</a:t>
                </a:r>
                <a:r>
                  <a:rPr lang="es-MX" sz="2900" dirty="0"/>
                  <a:t>. La forma final completamente factorizada es </a:t>
                </a:r>
              </a:p>
              <a:p>
                <a:pPr marL="0" indent="0">
                  <a:buNone/>
                </a:pPr>
                <a:r>
                  <a:rPr lang="es-MX" sz="2900" dirty="0"/>
                  <a:t> </a:t>
                </a:r>
              </a:p>
              <a:p>
                <a:pPr marL="0" indent="0">
                  <a:buNone/>
                </a:pPr>
                <a14:m>
                  <m:oMathPara xmlns:m="http://schemas.openxmlformats.org/officeDocument/2006/math">
                    <m:oMathParaPr>
                      <m:jc m:val="centerGroup"/>
                    </m:oMathParaPr>
                    <m:oMath xmlns:m="http://schemas.openxmlformats.org/officeDocument/2006/math">
                      <m:sSup>
                        <m:sSupPr>
                          <m:ctrlPr>
                            <a:rPr lang="es-MX" sz="2900" i="1">
                              <a:latin typeface="Cambria Math" panose="02040503050406030204" pitchFamily="18" charset="0"/>
                            </a:rPr>
                          </m:ctrlPr>
                        </m:sSupPr>
                        <m:e>
                          <m:r>
                            <a:rPr lang="es-MX" sz="2900" i="1">
                              <a:latin typeface="Cambria Math" panose="02040503050406030204" pitchFamily="18" charset="0"/>
                            </a:rPr>
                            <m:t>2</m:t>
                          </m:r>
                          <m:r>
                            <a:rPr lang="es-MX" sz="2900" i="1">
                              <a:latin typeface="Cambria Math" panose="02040503050406030204" pitchFamily="18" charset="0"/>
                            </a:rPr>
                            <m:t>𝑥</m:t>
                          </m:r>
                        </m:e>
                        <m:sup>
                          <m:r>
                            <a:rPr lang="es-MX" sz="2900" i="1">
                              <a:latin typeface="Cambria Math" panose="02040503050406030204" pitchFamily="18" charset="0"/>
                            </a:rPr>
                            <m:t>3</m:t>
                          </m:r>
                        </m:sup>
                      </m:sSup>
                      <m:r>
                        <a:rPr lang="es-MX" sz="2900" i="1">
                          <a:latin typeface="Cambria Math" panose="02040503050406030204" pitchFamily="18" charset="0"/>
                        </a:rPr>
                        <m:t>+</m:t>
                      </m:r>
                      <m:sSup>
                        <m:sSupPr>
                          <m:ctrlPr>
                            <a:rPr lang="es-MX" sz="2900" i="1">
                              <a:latin typeface="Cambria Math" panose="02040503050406030204" pitchFamily="18" charset="0"/>
                            </a:rPr>
                          </m:ctrlPr>
                        </m:sSupPr>
                        <m:e>
                          <m:r>
                            <a:rPr lang="es-MX" sz="2900" i="1">
                              <a:latin typeface="Cambria Math" panose="02040503050406030204" pitchFamily="18" charset="0"/>
                            </a:rPr>
                            <m:t>4</m:t>
                          </m:r>
                          <m:r>
                            <a:rPr lang="es-MX" sz="2900" i="1">
                              <a:latin typeface="Cambria Math" panose="02040503050406030204" pitchFamily="18" charset="0"/>
                            </a:rPr>
                            <m:t>𝑥</m:t>
                          </m:r>
                        </m:e>
                        <m:sup>
                          <m:r>
                            <a:rPr lang="es-MX" sz="2900" i="1">
                              <a:latin typeface="Cambria Math" panose="02040503050406030204" pitchFamily="18" charset="0"/>
                            </a:rPr>
                            <m:t>2</m:t>
                          </m:r>
                        </m:sup>
                      </m:sSup>
                      <m:r>
                        <a:rPr lang="es-MX" sz="2900" i="1">
                          <a:latin typeface="Cambria Math" panose="02040503050406030204" pitchFamily="18" charset="0"/>
                        </a:rPr>
                        <m:t>+6</m:t>
                      </m:r>
                      <m:r>
                        <a:rPr lang="es-MX" sz="2900" i="1">
                          <a:latin typeface="Cambria Math" panose="02040503050406030204" pitchFamily="18" charset="0"/>
                        </a:rPr>
                        <m:t>𝑥</m:t>
                      </m:r>
                      <m:r>
                        <a:rPr lang="es-MX" sz="2900" i="1">
                          <a:latin typeface="Cambria Math" panose="02040503050406030204" pitchFamily="18" charset="0"/>
                        </a:rPr>
                        <m:t>=2</m:t>
                      </m:r>
                      <m:r>
                        <a:rPr lang="es-MX" sz="2900" i="1">
                          <a:latin typeface="Cambria Math" panose="02040503050406030204" pitchFamily="18" charset="0"/>
                        </a:rPr>
                        <m:t>𝑥</m:t>
                      </m:r>
                      <m:r>
                        <a:rPr lang="es-MX" sz="2900" i="1">
                          <a:latin typeface="Cambria Math" panose="02040503050406030204" pitchFamily="18" charset="0"/>
                        </a:rPr>
                        <m:t>(</m:t>
                      </m:r>
                      <m:sSup>
                        <m:sSupPr>
                          <m:ctrlPr>
                            <a:rPr lang="es-MX" sz="2900" i="1">
                              <a:latin typeface="Cambria Math" panose="02040503050406030204" pitchFamily="18" charset="0"/>
                            </a:rPr>
                          </m:ctrlPr>
                        </m:sSupPr>
                        <m:e>
                          <m:r>
                            <a:rPr lang="es-MX" sz="2900" i="1">
                              <a:latin typeface="Cambria Math" panose="02040503050406030204" pitchFamily="18" charset="0"/>
                            </a:rPr>
                            <m:t>𝑥</m:t>
                          </m:r>
                        </m:e>
                        <m:sup>
                          <m:r>
                            <a:rPr lang="es-MX" sz="2900" i="1">
                              <a:latin typeface="Cambria Math" panose="02040503050406030204" pitchFamily="18" charset="0"/>
                            </a:rPr>
                            <m:t>2</m:t>
                          </m:r>
                        </m:sup>
                      </m:sSup>
                      <m:r>
                        <a:rPr lang="es-MX" sz="2900" i="1">
                          <a:latin typeface="Cambria Math" panose="02040503050406030204" pitchFamily="18" charset="0"/>
                        </a:rPr>
                        <m:t>+2</m:t>
                      </m:r>
                      <m:r>
                        <a:rPr lang="es-MX" sz="2900" i="1">
                          <a:latin typeface="Cambria Math" panose="02040503050406030204" pitchFamily="18" charset="0"/>
                        </a:rPr>
                        <m:t>𝑥</m:t>
                      </m:r>
                      <m:r>
                        <a:rPr lang="es-MX" sz="2900" i="1">
                          <a:latin typeface="Cambria Math" panose="02040503050406030204" pitchFamily="18" charset="0"/>
                        </a:rPr>
                        <m:t>+3)</m:t>
                      </m:r>
                    </m:oMath>
                  </m:oMathPara>
                </a14:m>
                <a:endParaRPr lang="es-MX" sz="2900" dirty="0"/>
              </a:p>
              <a:p>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024128" y="1593669"/>
                <a:ext cx="9720073" cy="5120640"/>
              </a:xfrm>
              <a:blipFill>
                <a:blip r:embed="rId2"/>
                <a:stretch>
                  <a:fillRect l="-815" t="-3214" r="-1003"/>
                </a:stretch>
              </a:blipFill>
            </p:spPr>
            <p:txBody>
              <a:bodyPr/>
              <a:lstStyle/>
              <a:p>
                <a:r>
                  <a:rPr lang="es-MX">
                    <a:noFill/>
                  </a:rPr>
                  <a:t> </a:t>
                </a:r>
              </a:p>
            </p:txBody>
          </p:sp>
        </mc:Fallback>
      </mc:AlternateContent>
    </p:spTree>
    <p:extLst>
      <p:ext uri="{BB962C8B-B14F-4D97-AF65-F5344CB8AC3E}">
        <p14:creationId xmlns:p14="http://schemas.microsoft.com/office/powerpoint/2010/main" val="25136639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1402951" y="2325189"/>
            <a:ext cx="9720073" cy="4023360"/>
          </a:xfrm>
        </p:spPr>
        <p:txBody>
          <a:bodyPr/>
          <a:lstStyle/>
          <a:p>
            <a:r>
              <a:rPr lang="es-MX" dirty="0"/>
              <a:t>Los siguientes ejemplos demuestran aún más este proceso de factorización del factor </a:t>
            </a:r>
            <a:r>
              <a:rPr lang="es-MX" dirty="0" err="1"/>
              <a:t>monomial</a:t>
            </a:r>
            <a:r>
              <a:rPr lang="es-MX" dirty="0"/>
              <a:t> común más alto.</a:t>
            </a:r>
          </a:p>
          <a:p>
            <a:endParaRPr lang="es-MX" dirty="0"/>
          </a:p>
        </p:txBody>
      </p:sp>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nvPr>
            </p:nvGraphicFramePr>
            <p:xfrm>
              <a:off x="1959427" y="3670662"/>
              <a:ext cx="8438606" cy="2220688"/>
            </p:xfrm>
            <a:graphic>
              <a:graphicData uri="http://schemas.openxmlformats.org/drawingml/2006/table">
                <a:tbl>
                  <a:tblPr firstRow="1" firstCol="1" bandRow="1">
                    <a:tableStyleId>{5C22544A-7EE6-4342-B048-85BDC9FD1C3A}</a:tableStyleId>
                  </a:tblPr>
                  <a:tblGrid>
                    <a:gridCol w="4219303">
                      <a:extLst>
                        <a:ext uri="{9D8B030D-6E8A-4147-A177-3AD203B41FA5}">
                          <a16:colId xmlns:a16="http://schemas.microsoft.com/office/drawing/2014/main" val="515246939"/>
                        </a:ext>
                      </a:extLst>
                    </a:gridCol>
                    <a:gridCol w="4219303">
                      <a:extLst>
                        <a:ext uri="{9D8B030D-6E8A-4147-A177-3AD203B41FA5}">
                          <a16:colId xmlns:a16="http://schemas.microsoft.com/office/drawing/2014/main" val="1480982315"/>
                        </a:ext>
                      </a:extLst>
                    </a:gridCol>
                  </a:tblGrid>
                  <a:tr h="858294">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12</m:t>
                                    </m:r>
                                    <m:r>
                                      <a:rPr lang="es-MX" sz="1800">
                                        <a:effectLst/>
                                        <a:latin typeface="Cambria Math" panose="02040503050406030204" pitchFamily="18" charset="0"/>
                                      </a:rPr>
                                      <m:t>𝑥</m:t>
                                    </m:r>
                                  </m:e>
                                  <m:sup>
                                    <m:r>
                                      <a:rPr lang="es-MX" sz="1800">
                                        <a:effectLst/>
                                        <a:latin typeface="Cambria Math" panose="02040503050406030204" pitchFamily="18" charset="0"/>
                                      </a:rPr>
                                      <m:t>3</m:t>
                                    </m:r>
                                  </m:sup>
                                </m:sSup>
                                <m:r>
                                  <a:rPr lang="es-MX" sz="1800">
                                    <a:effectLst/>
                                    <a:latin typeface="Cambria Math" panose="02040503050406030204" pitchFamily="18" charset="0"/>
                                  </a:rPr>
                                  <m:t>+</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16</m:t>
                                    </m:r>
                                    <m:r>
                                      <a:rPr lang="es-MX" sz="1800">
                                        <a:effectLst/>
                                        <a:latin typeface="Cambria Math" panose="02040503050406030204" pitchFamily="18" charset="0"/>
                                      </a:rPr>
                                      <m:t>𝑥</m:t>
                                    </m:r>
                                  </m:e>
                                  <m:sup>
                                    <m:r>
                                      <a:rPr lang="es-MX" sz="1800">
                                        <a:effectLst/>
                                        <a:latin typeface="Cambria Math" panose="02040503050406030204" pitchFamily="18" charset="0"/>
                                      </a:rPr>
                                      <m:t>2</m:t>
                                    </m:r>
                                  </m:sup>
                                </m:sSup>
                                <m:r>
                                  <a:rPr lang="es-MX" sz="1800">
                                    <a:effectLst/>
                                    <a:latin typeface="Cambria Math" panose="02040503050406030204" pitchFamily="18" charset="0"/>
                                  </a:rPr>
                                  <m:t>=</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4</m:t>
                                    </m:r>
                                    <m:r>
                                      <a:rPr lang="es-MX" sz="1800">
                                        <a:effectLst/>
                                        <a:latin typeface="Cambria Math" panose="02040503050406030204" pitchFamily="18" charset="0"/>
                                      </a:rPr>
                                      <m:t>𝑥</m:t>
                                    </m:r>
                                  </m:e>
                                  <m:sup>
                                    <m:r>
                                      <a:rPr lang="es-MX" sz="1800">
                                        <a:effectLst/>
                                        <a:latin typeface="Cambria Math" panose="02040503050406030204" pitchFamily="18" charset="0"/>
                                      </a:rPr>
                                      <m:t>2</m:t>
                                    </m:r>
                                  </m:sup>
                                </m:sSup>
                                <m:r>
                                  <a:rPr lang="es-MX" sz="1800">
                                    <a:effectLst/>
                                    <a:latin typeface="Cambria Math" panose="02040503050406030204" pitchFamily="18" charset="0"/>
                                  </a:rPr>
                                  <m:t>(3</m:t>
                                </m:r>
                                <m:r>
                                  <a:rPr lang="es-MX" sz="1800">
                                    <a:effectLst/>
                                    <a:latin typeface="Cambria Math" panose="02040503050406030204" pitchFamily="18" charset="0"/>
                                  </a:rPr>
                                  <m:t>𝑥</m:t>
                                </m:r>
                                <m:r>
                                  <a:rPr lang="es-MX" sz="1800">
                                    <a:effectLst/>
                                    <a:latin typeface="Cambria Math" panose="02040503050406030204" pitchFamily="18" charset="0"/>
                                  </a:rPr>
                                  <m:t>+4)</m:t>
                                </m:r>
                              </m:oMath>
                            </m:oMathPara>
                          </a14:m>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6</m:t>
                                    </m:r>
                                    <m:r>
                                      <a:rPr lang="es-MX" sz="1800">
                                        <a:effectLst/>
                                        <a:latin typeface="Cambria Math" panose="02040503050406030204" pitchFamily="18" charset="0"/>
                                      </a:rPr>
                                      <m:t>𝑥</m:t>
                                    </m:r>
                                  </m:e>
                                  <m:sup>
                                    <m:r>
                                      <a:rPr lang="es-MX" sz="1800">
                                        <a:effectLst/>
                                        <a:latin typeface="Cambria Math" panose="02040503050406030204" pitchFamily="18" charset="0"/>
                                      </a:rPr>
                                      <m:t>2</m:t>
                                    </m:r>
                                  </m:sup>
                                </m:sSup>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𝑦</m:t>
                                    </m:r>
                                  </m:e>
                                  <m:sup>
                                    <m:r>
                                      <a:rPr lang="es-MX" sz="1800">
                                        <a:effectLst/>
                                        <a:latin typeface="Cambria Math" panose="02040503050406030204" pitchFamily="18" charset="0"/>
                                      </a:rPr>
                                      <m:t>3</m:t>
                                    </m:r>
                                  </m:sup>
                                </m:sSup>
                                <m:r>
                                  <a:rPr lang="es-MX" sz="1800">
                                    <a:effectLst/>
                                    <a:latin typeface="Cambria Math" panose="02040503050406030204" pitchFamily="18" charset="0"/>
                                  </a:rPr>
                                  <m:t>+27</m:t>
                                </m:r>
                                <m:r>
                                  <a:rPr lang="es-MX" sz="1800">
                                    <a:effectLst/>
                                    <a:latin typeface="Cambria Math" panose="02040503050406030204" pitchFamily="18" charset="0"/>
                                  </a:rPr>
                                  <m:t>𝑥</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𝑦</m:t>
                                    </m:r>
                                  </m:e>
                                  <m:sup>
                                    <m:r>
                                      <a:rPr lang="es-MX" sz="1800">
                                        <a:effectLst/>
                                        <a:latin typeface="Cambria Math" panose="02040503050406030204" pitchFamily="18" charset="0"/>
                                      </a:rPr>
                                      <m:t>4</m:t>
                                    </m:r>
                                  </m:sup>
                                </m:sSup>
                                <m:r>
                                  <a:rPr lang="es-MX" sz="1800">
                                    <a:effectLst/>
                                    <a:latin typeface="Cambria Math" panose="02040503050406030204" pitchFamily="18" charset="0"/>
                                  </a:rPr>
                                  <m:t>=3</m:t>
                                </m:r>
                                <m:r>
                                  <a:rPr lang="es-MX" sz="1800">
                                    <a:effectLst/>
                                    <a:latin typeface="Cambria Math" panose="02040503050406030204" pitchFamily="18" charset="0"/>
                                  </a:rPr>
                                  <m:t>𝑥</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𝑦</m:t>
                                    </m:r>
                                  </m:e>
                                  <m:sup>
                                    <m:r>
                                      <a:rPr lang="es-MX" sz="1800">
                                        <a:effectLst/>
                                        <a:latin typeface="Cambria Math" panose="02040503050406030204" pitchFamily="18" charset="0"/>
                                      </a:rPr>
                                      <m:t>3</m:t>
                                    </m:r>
                                  </m:sup>
                                </m:sSup>
                                <m:r>
                                  <a:rPr lang="es-MX" sz="1800">
                                    <a:effectLst/>
                                    <a:latin typeface="Cambria Math" panose="02040503050406030204" pitchFamily="18" charset="0"/>
                                  </a:rPr>
                                  <m:t>(2</m:t>
                                </m:r>
                                <m:r>
                                  <a:rPr lang="es-MX" sz="1800">
                                    <a:effectLst/>
                                    <a:latin typeface="Cambria Math" panose="02040503050406030204" pitchFamily="18" charset="0"/>
                                  </a:rPr>
                                  <m:t>𝑥</m:t>
                                </m:r>
                                <m:r>
                                  <a:rPr lang="es-MX" sz="1800">
                                    <a:effectLst/>
                                    <a:latin typeface="Cambria Math" panose="02040503050406030204" pitchFamily="18" charset="0"/>
                                  </a:rPr>
                                  <m:t>+9</m:t>
                                </m:r>
                                <m:r>
                                  <a:rPr lang="es-MX" sz="1800">
                                    <a:effectLst/>
                                    <a:latin typeface="Cambria Math" panose="02040503050406030204" pitchFamily="18" charset="0"/>
                                  </a:rPr>
                                  <m:t>𝑦</m:t>
                                </m:r>
                                <m:r>
                                  <a:rPr lang="es-MX" sz="1800">
                                    <a:effectLst/>
                                    <a:latin typeface="Cambria Math" panose="02040503050406030204" pitchFamily="18" charset="0"/>
                                  </a:rPr>
                                  <m:t>)</m:t>
                                </m:r>
                              </m:oMath>
                            </m:oMathPara>
                          </a14:m>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2814133224"/>
                      </a:ext>
                    </a:extLst>
                  </a:tr>
                  <a:tr h="676261">
                    <a:tc>
                      <a:txBody>
                        <a:bodyPr/>
                        <a:lstStyle/>
                        <a:p>
                          <a:pPr>
                            <a:spcAft>
                              <a:spcPts val="0"/>
                            </a:spcAft>
                          </a:pPr>
                          <a14:m>
                            <m:oMathPara xmlns:m="http://schemas.openxmlformats.org/officeDocument/2006/math">
                              <m:oMathParaPr>
                                <m:jc m:val="centerGroup"/>
                              </m:oMathParaPr>
                              <m:oMath xmlns:m="http://schemas.openxmlformats.org/officeDocument/2006/math">
                                <m:r>
                                  <a:rPr lang="es-MX" sz="1800">
                                    <a:effectLst/>
                                    <a:latin typeface="Cambria Math" panose="02040503050406030204" pitchFamily="18" charset="0"/>
                                  </a:rPr>
                                  <m:t>8</m:t>
                                </m:r>
                                <m:r>
                                  <a:rPr lang="es-MX" sz="1800">
                                    <a:effectLst/>
                                    <a:latin typeface="Cambria Math" panose="02040503050406030204" pitchFamily="18" charset="0"/>
                                  </a:rPr>
                                  <m:t>𝑎𝑏</m:t>
                                </m:r>
                                <m:r>
                                  <a:rPr lang="es-MX" sz="1800">
                                    <a:effectLst/>
                                    <a:latin typeface="Cambria Math" panose="02040503050406030204" pitchFamily="18" charset="0"/>
                                  </a:rPr>
                                  <m:t>−18</m:t>
                                </m:r>
                                <m:r>
                                  <a:rPr lang="es-MX" sz="1800">
                                    <a:effectLst/>
                                    <a:latin typeface="Cambria Math" panose="02040503050406030204" pitchFamily="18" charset="0"/>
                                  </a:rPr>
                                  <m:t>𝑏</m:t>
                                </m:r>
                                <m:r>
                                  <a:rPr lang="es-MX" sz="1800">
                                    <a:effectLst/>
                                    <a:latin typeface="Cambria Math" panose="02040503050406030204" pitchFamily="18" charset="0"/>
                                  </a:rPr>
                                  <m:t>=2</m:t>
                                </m:r>
                                <m:r>
                                  <a:rPr lang="es-MX" sz="1800">
                                    <a:effectLst/>
                                    <a:latin typeface="Cambria Math" panose="02040503050406030204" pitchFamily="18" charset="0"/>
                                  </a:rPr>
                                  <m:t>𝑏</m:t>
                                </m:r>
                                <m:r>
                                  <a:rPr lang="es-MX" sz="1800">
                                    <a:effectLst/>
                                    <a:latin typeface="Cambria Math" panose="02040503050406030204" pitchFamily="18" charset="0"/>
                                  </a:rPr>
                                  <m:t>(4</m:t>
                                </m:r>
                                <m:r>
                                  <a:rPr lang="es-MX" sz="1800">
                                    <a:effectLst/>
                                    <a:latin typeface="Cambria Math" panose="02040503050406030204" pitchFamily="18" charset="0"/>
                                  </a:rPr>
                                  <m:t>𝑎</m:t>
                                </m:r>
                                <m:r>
                                  <a:rPr lang="es-MX" sz="1800">
                                    <a:effectLst/>
                                    <a:latin typeface="Cambria Math" panose="02040503050406030204" pitchFamily="18" charset="0"/>
                                  </a:rPr>
                                  <m:t>−9)</m:t>
                                </m:r>
                              </m:oMath>
                            </m:oMathPara>
                          </a14:m>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s-MX" sz="1800" b="1" i="1" kern="1200">
                                        <a:solidFill>
                                          <a:schemeClr val="lt1"/>
                                        </a:solidFill>
                                        <a:effectLst/>
                                        <a:latin typeface="Cambria Math" panose="02040503050406030204" pitchFamily="18" charset="0"/>
                                        <a:ea typeface="+mn-ea"/>
                                        <a:cs typeface="+mn-cs"/>
                                      </a:rPr>
                                    </m:ctrlPr>
                                  </m:sSupPr>
                                  <m:e>
                                    <m:r>
                                      <a:rPr lang="es-MX" sz="1800" b="1" kern="1200">
                                        <a:solidFill>
                                          <a:schemeClr val="lt1"/>
                                        </a:solidFill>
                                        <a:effectLst/>
                                        <a:latin typeface="Cambria Math" panose="02040503050406030204" pitchFamily="18" charset="0"/>
                                        <a:ea typeface="+mn-ea"/>
                                        <a:cs typeface="+mn-cs"/>
                                      </a:rPr>
                                      <m:t>8</m:t>
                                    </m:r>
                                    <m:r>
                                      <a:rPr lang="es-MX" sz="1800" b="1" kern="1200">
                                        <a:solidFill>
                                          <a:schemeClr val="lt1"/>
                                        </a:solidFill>
                                        <a:effectLst/>
                                        <a:latin typeface="Cambria Math" panose="02040503050406030204" pitchFamily="18" charset="0"/>
                                        <a:ea typeface="+mn-ea"/>
                                        <a:cs typeface="+mn-cs"/>
                                      </a:rPr>
                                      <m:t>𝑦</m:t>
                                    </m:r>
                                  </m:e>
                                  <m:sup>
                                    <m:r>
                                      <a:rPr lang="es-MX" sz="1800" b="1" kern="1200">
                                        <a:solidFill>
                                          <a:schemeClr val="lt1"/>
                                        </a:solidFill>
                                        <a:effectLst/>
                                        <a:latin typeface="Cambria Math" panose="02040503050406030204" pitchFamily="18" charset="0"/>
                                        <a:ea typeface="+mn-ea"/>
                                        <a:cs typeface="+mn-cs"/>
                                      </a:rPr>
                                      <m:t>3</m:t>
                                    </m:r>
                                  </m:sup>
                                </m:sSup>
                                <m:r>
                                  <a:rPr lang="es-MX" sz="1800" b="1" kern="1200">
                                    <a:solidFill>
                                      <a:schemeClr val="lt1"/>
                                    </a:solidFill>
                                    <a:effectLst/>
                                    <a:latin typeface="Cambria Math" panose="02040503050406030204" pitchFamily="18" charset="0"/>
                                    <a:ea typeface="+mn-ea"/>
                                    <a:cs typeface="+mn-cs"/>
                                  </a:rPr>
                                  <m:t>+</m:t>
                                </m:r>
                                <m:sSup>
                                  <m:sSupPr>
                                    <m:ctrlPr>
                                      <a:rPr lang="es-MX" sz="1800" b="1" i="1" kern="1200">
                                        <a:solidFill>
                                          <a:schemeClr val="lt1"/>
                                        </a:solidFill>
                                        <a:effectLst/>
                                        <a:latin typeface="Cambria Math" panose="02040503050406030204" pitchFamily="18" charset="0"/>
                                        <a:ea typeface="+mn-ea"/>
                                        <a:cs typeface="+mn-cs"/>
                                      </a:rPr>
                                    </m:ctrlPr>
                                  </m:sSupPr>
                                  <m:e>
                                    <m:r>
                                      <a:rPr lang="es-MX" sz="1800" b="1" kern="1200">
                                        <a:solidFill>
                                          <a:schemeClr val="lt1"/>
                                        </a:solidFill>
                                        <a:effectLst/>
                                        <a:latin typeface="Cambria Math" panose="02040503050406030204" pitchFamily="18" charset="0"/>
                                        <a:ea typeface="+mn-ea"/>
                                        <a:cs typeface="+mn-cs"/>
                                      </a:rPr>
                                      <m:t>4</m:t>
                                    </m:r>
                                    <m:r>
                                      <a:rPr lang="es-MX" sz="1800" b="1" kern="1200">
                                        <a:solidFill>
                                          <a:schemeClr val="lt1"/>
                                        </a:solidFill>
                                        <a:effectLst/>
                                        <a:latin typeface="Cambria Math" panose="02040503050406030204" pitchFamily="18" charset="0"/>
                                        <a:ea typeface="+mn-ea"/>
                                        <a:cs typeface="+mn-cs"/>
                                      </a:rPr>
                                      <m:t>𝑦</m:t>
                                    </m:r>
                                  </m:e>
                                  <m:sup>
                                    <m:r>
                                      <a:rPr lang="es-MX" sz="1800" b="1" kern="1200">
                                        <a:solidFill>
                                          <a:schemeClr val="lt1"/>
                                        </a:solidFill>
                                        <a:effectLst/>
                                        <a:latin typeface="Cambria Math" panose="02040503050406030204" pitchFamily="18" charset="0"/>
                                        <a:ea typeface="+mn-ea"/>
                                        <a:cs typeface="+mn-cs"/>
                                      </a:rPr>
                                      <m:t>2</m:t>
                                    </m:r>
                                  </m:sup>
                                </m:sSup>
                                <m:r>
                                  <a:rPr lang="es-MX" sz="1800" b="1" kern="1200">
                                    <a:solidFill>
                                      <a:schemeClr val="lt1"/>
                                    </a:solidFill>
                                    <a:effectLst/>
                                    <a:latin typeface="Cambria Math" panose="02040503050406030204" pitchFamily="18" charset="0"/>
                                    <a:ea typeface="+mn-ea"/>
                                    <a:cs typeface="+mn-cs"/>
                                  </a:rPr>
                                  <m:t>=</m:t>
                                </m:r>
                                <m:sSup>
                                  <m:sSupPr>
                                    <m:ctrlPr>
                                      <a:rPr lang="es-MX" sz="1800" b="1" i="1" kern="1200">
                                        <a:solidFill>
                                          <a:schemeClr val="lt1"/>
                                        </a:solidFill>
                                        <a:effectLst/>
                                        <a:latin typeface="Cambria Math" panose="02040503050406030204" pitchFamily="18" charset="0"/>
                                        <a:ea typeface="+mn-ea"/>
                                        <a:cs typeface="+mn-cs"/>
                                      </a:rPr>
                                    </m:ctrlPr>
                                  </m:sSupPr>
                                  <m:e>
                                    <m:r>
                                      <a:rPr lang="es-MX" sz="1800" b="1" kern="1200">
                                        <a:solidFill>
                                          <a:schemeClr val="lt1"/>
                                        </a:solidFill>
                                        <a:effectLst/>
                                        <a:latin typeface="Cambria Math" panose="02040503050406030204" pitchFamily="18" charset="0"/>
                                        <a:ea typeface="+mn-ea"/>
                                        <a:cs typeface="+mn-cs"/>
                                      </a:rPr>
                                      <m:t>4</m:t>
                                    </m:r>
                                    <m:r>
                                      <a:rPr lang="es-MX" sz="1800" b="1" kern="1200">
                                        <a:solidFill>
                                          <a:schemeClr val="lt1"/>
                                        </a:solidFill>
                                        <a:effectLst/>
                                        <a:latin typeface="Cambria Math" panose="02040503050406030204" pitchFamily="18" charset="0"/>
                                        <a:ea typeface="+mn-ea"/>
                                        <a:cs typeface="+mn-cs"/>
                                      </a:rPr>
                                      <m:t>𝑦</m:t>
                                    </m:r>
                                  </m:e>
                                  <m:sup>
                                    <m:r>
                                      <a:rPr lang="es-MX" sz="1800" b="1" kern="1200">
                                        <a:solidFill>
                                          <a:schemeClr val="lt1"/>
                                        </a:solidFill>
                                        <a:effectLst/>
                                        <a:latin typeface="Cambria Math" panose="02040503050406030204" pitchFamily="18" charset="0"/>
                                        <a:ea typeface="+mn-ea"/>
                                        <a:cs typeface="+mn-cs"/>
                                      </a:rPr>
                                      <m:t>2</m:t>
                                    </m:r>
                                  </m:sup>
                                </m:sSup>
                                <m:r>
                                  <a:rPr lang="es-MX" sz="1800" b="1" kern="1200">
                                    <a:solidFill>
                                      <a:schemeClr val="lt1"/>
                                    </a:solidFill>
                                    <a:effectLst/>
                                    <a:latin typeface="Cambria Math" panose="02040503050406030204" pitchFamily="18" charset="0"/>
                                    <a:ea typeface="+mn-ea"/>
                                    <a:cs typeface="+mn-cs"/>
                                  </a:rPr>
                                  <m:t>(2</m:t>
                                </m:r>
                                <m:r>
                                  <a:rPr lang="es-MX" sz="1800" b="1" kern="1200">
                                    <a:solidFill>
                                      <a:schemeClr val="lt1"/>
                                    </a:solidFill>
                                    <a:effectLst/>
                                    <a:latin typeface="Cambria Math" panose="02040503050406030204" pitchFamily="18" charset="0"/>
                                    <a:ea typeface="+mn-ea"/>
                                    <a:cs typeface="+mn-cs"/>
                                  </a:rPr>
                                  <m:t>𝑦</m:t>
                                </m:r>
                                <m:r>
                                  <a:rPr lang="es-MX" sz="1800" b="1" kern="1200">
                                    <a:solidFill>
                                      <a:schemeClr val="lt1"/>
                                    </a:solidFill>
                                    <a:effectLst/>
                                    <a:latin typeface="Cambria Math" panose="02040503050406030204" pitchFamily="18" charset="0"/>
                                    <a:ea typeface="+mn-ea"/>
                                    <a:cs typeface="+mn-cs"/>
                                  </a:rPr>
                                  <m:t>+1)</m:t>
                                </m:r>
                              </m:oMath>
                            </m:oMathPara>
                          </a14:m>
                          <a:endParaRPr lang="es-MX" sz="1800" b="1" kern="1200" dirty="0">
                            <a:solidFill>
                              <a:schemeClr val="lt1"/>
                            </a:solidFill>
                            <a:effectLst/>
                            <a:latin typeface="+mn-lt"/>
                            <a:ea typeface="+mn-ea"/>
                            <a:cs typeface="+mn-cs"/>
                          </a:endParaRPr>
                        </a:p>
                      </a:txBody>
                      <a:tcPr marL="68580" marR="68580" marT="0" marB="0">
                        <a:solidFill>
                          <a:srgbClr val="002060"/>
                        </a:solidFill>
                      </a:tcPr>
                    </a:tc>
                    <a:extLst>
                      <a:ext uri="{0D108BD9-81ED-4DB2-BD59-A6C34878D82A}">
                        <a16:rowId xmlns:a16="http://schemas.microsoft.com/office/drawing/2014/main" val="1268195817"/>
                      </a:ext>
                    </a:extLst>
                  </a:tr>
                  <a:tr h="686133">
                    <a:tc gridSpan="2">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30</m:t>
                                    </m:r>
                                    <m:r>
                                      <a:rPr lang="es-MX" sz="1800">
                                        <a:effectLst/>
                                        <a:latin typeface="Cambria Math" panose="02040503050406030204" pitchFamily="18" charset="0"/>
                                      </a:rPr>
                                      <m:t>𝑥</m:t>
                                    </m:r>
                                  </m:e>
                                  <m:sup>
                                    <m:r>
                                      <a:rPr lang="es-MX" sz="1800">
                                        <a:effectLst/>
                                        <a:latin typeface="Cambria Math" panose="02040503050406030204" pitchFamily="18" charset="0"/>
                                      </a:rPr>
                                      <m:t>3</m:t>
                                    </m:r>
                                  </m:sup>
                                </m:sSup>
                                <m:r>
                                  <a:rPr lang="es-MX" sz="1800">
                                    <a:effectLst/>
                                    <a:latin typeface="Cambria Math" panose="02040503050406030204" pitchFamily="18" charset="0"/>
                                  </a:rPr>
                                  <m:t>+</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42</m:t>
                                    </m:r>
                                    <m:r>
                                      <a:rPr lang="es-MX" sz="1800">
                                        <a:effectLst/>
                                        <a:latin typeface="Cambria Math" panose="02040503050406030204" pitchFamily="18" charset="0"/>
                                      </a:rPr>
                                      <m:t>𝑥</m:t>
                                    </m:r>
                                  </m:e>
                                  <m:sup>
                                    <m:r>
                                      <a:rPr lang="es-MX" sz="1800">
                                        <a:effectLst/>
                                        <a:latin typeface="Cambria Math" panose="02040503050406030204" pitchFamily="18" charset="0"/>
                                      </a:rPr>
                                      <m:t>4</m:t>
                                    </m:r>
                                  </m:sup>
                                </m:sSup>
                                <m:r>
                                  <a:rPr lang="es-MX" sz="1800">
                                    <a:effectLst/>
                                    <a:latin typeface="Cambria Math" panose="02040503050406030204" pitchFamily="18" charset="0"/>
                                  </a:rPr>
                                  <m:t>−</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24</m:t>
                                    </m:r>
                                    <m:r>
                                      <a:rPr lang="es-MX" sz="1800">
                                        <a:effectLst/>
                                        <a:latin typeface="Cambria Math" panose="02040503050406030204" pitchFamily="18" charset="0"/>
                                      </a:rPr>
                                      <m:t>𝑥</m:t>
                                    </m:r>
                                  </m:e>
                                  <m:sup>
                                    <m:r>
                                      <a:rPr lang="es-MX" sz="1800">
                                        <a:effectLst/>
                                        <a:latin typeface="Cambria Math" panose="02040503050406030204" pitchFamily="18" charset="0"/>
                                      </a:rPr>
                                      <m:t>5</m:t>
                                    </m:r>
                                  </m:sup>
                                </m:sSup>
                                <m:r>
                                  <a:rPr lang="es-MX" sz="1800">
                                    <a:effectLst/>
                                    <a:latin typeface="Cambria Math" panose="02040503050406030204" pitchFamily="18" charset="0"/>
                                  </a:rPr>
                                  <m:t>=</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6</m:t>
                                    </m:r>
                                    <m:r>
                                      <a:rPr lang="es-MX" sz="1800">
                                        <a:effectLst/>
                                        <a:latin typeface="Cambria Math" panose="02040503050406030204" pitchFamily="18" charset="0"/>
                                      </a:rPr>
                                      <m:t>𝑥</m:t>
                                    </m:r>
                                  </m:e>
                                  <m:sup>
                                    <m:r>
                                      <a:rPr lang="es-MX" sz="1800">
                                        <a:effectLst/>
                                        <a:latin typeface="Cambria Math" panose="02040503050406030204" pitchFamily="18" charset="0"/>
                                      </a:rPr>
                                      <m:t>3</m:t>
                                    </m:r>
                                  </m:sup>
                                </m:sSup>
                                <m:r>
                                  <a:rPr lang="es-MX" sz="1800">
                                    <a:effectLst/>
                                    <a:latin typeface="Cambria Math" panose="02040503050406030204" pitchFamily="18" charset="0"/>
                                  </a:rPr>
                                  <m:t>(5+7</m:t>
                                </m:r>
                                <m:r>
                                  <a:rPr lang="es-MX" sz="1800">
                                    <a:effectLst/>
                                    <a:latin typeface="Cambria Math" panose="02040503050406030204" pitchFamily="18" charset="0"/>
                                  </a:rPr>
                                  <m:t>𝑥</m:t>
                                </m:r>
                                <m:r>
                                  <a:rPr lang="es-MX" sz="1800">
                                    <a:effectLst/>
                                    <a:latin typeface="Cambria Math" panose="02040503050406030204" pitchFamily="18" charset="0"/>
                                  </a:rPr>
                                  <m:t>−</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4</m:t>
                                    </m:r>
                                    <m:r>
                                      <a:rPr lang="es-MX" sz="1800">
                                        <a:effectLst/>
                                        <a:latin typeface="Cambria Math" panose="02040503050406030204" pitchFamily="18" charset="0"/>
                                      </a:rPr>
                                      <m:t>𝑥</m:t>
                                    </m:r>
                                  </m:e>
                                  <m:sup>
                                    <m:r>
                                      <a:rPr lang="es-MX" sz="1800">
                                        <a:effectLst/>
                                        <a:latin typeface="Cambria Math" panose="02040503050406030204" pitchFamily="18" charset="0"/>
                                      </a:rPr>
                                      <m:t>2</m:t>
                                    </m:r>
                                  </m:sup>
                                </m:sSup>
                                <m:r>
                                  <a:rPr lang="es-MX" sz="1800">
                                    <a:effectLst/>
                                    <a:latin typeface="Cambria Math" panose="02040503050406030204" pitchFamily="18" charset="0"/>
                                  </a:rPr>
                                  <m:t>)</m:t>
                                </m:r>
                              </m:oMath>
                            </m:oMathPara>
                          </a14:m>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2060"/>
                        </a:solidFill>
                      </a:tcPr>
                    </a:tc>
                    <a:tc hMerge="1">
                      <a:txBody>
                        <a:bodyPr/>
                        <a:lstStyle/>
                        <a:p>
                          <a:endParaRPr lang="es-MX"/>
                        </a:p>
                      </a:txBody>
                      <a:tcPr/>
                    </a:tc>
                    <a:extLst>
                      <a:ext uri="{0D108BD9-81ED-4DB2-BD59-A6C34878D82A}">
                        <a16:rowId xmlns:a16="http://schemas.microsoft.com/office/drawing/2014/main" val="1234991195"/>
                      </a:ext>
                    </a:extLst>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1422781517"/>
                  </p:ext>
                </p:extLst>
              </p:nvPr>
            </p:nvGraphicFramePr>
            <p:xfrm>
              <a:off x="1959427" y="3670662"/>
              <a:ext cx="8438606" cy="2220688"/>
            </p:xfrm>
            <a:graphic>
              <a:graphicData uri="http://schemas.openxmlformats.org/drawingml/2006/table">
                <a:tbl>
                  <a:tblPr firstRow="1" firstCol="1" bandRow="1">
                    <a:tableStyleId>{5C22544A-7EE6-4342-B048-85BDC9FD1C3A}</a:tableStyleId>
                  </a:tblPr>
                  <a:tblGrid>
                    <a:gridCol w="4219303">
                      <a:extLst>
                        <a:ext uri="{9D8B030D-6E8A-4147-A177-3AD203B41FA5}">
                          <a16:colId xmlns:a16="http://schemas.microsoft.com/office/drawing/2014/main" val="515246939"/>
                        </a:ext>
                      </a:extLst>
                    </a:gridCol>
                    <a:gridCol w="4219303">
                      <a:extLst>
                        <a:ext uri="{9D8B030D-6E8A-4147-A177-3AD203B41FA5}">
                          <a16:colId xmlns:a16="http://schemas.microsoft.com/office/drawing/2014/main" val="1480982315"/>
                        </a:ext>
                      </a:extLst>
                    </a:gridCol>
                  </a:tblGrid>
                  <a:tr h="858294">
                    <a:tc>
                      <a:txBody>
                        <a:bodyPr/>
                        <a:lstStyle/>
                        <a:p>
                          <a:endParaRPr lang="es-MX"/>
                        </a:p>
                      </a:txBody>
                      <a:tcPr marL="68580" marR="68580" marT="0" marB="0">
                        <a:blipFill>
                          <a:blip r:embed="rId2"/>
                          <a:stretch>
                            <a:fillRect l="-144" t="-709" r="-100433" b="-160284"/>
                          </a:stretch>
                        </a:blipFill>
                      </a:tcPr>
                    </a:tc>
                    <a:tc>
                      <a:txBody>
                        <a:bodyPr/>
                        <a:lstStyle/>
                        <a:p>
                          <a:endParaRPr lang="es-MX"/>
                        </a:p>
                      </a:txBody>
                      <a:tcPr marL="68580" marR="68580" marT="0" marB="0">
                        <a:blipFill>
                          <a:blip r:embed="rId2"/>
                          <a:stretch>
                            <a:fillRect l="-100289" t="-709" r="-578" b="-160284"/>
                          </a:stretch>
                        </a:blipFill>
                      </a:tcPr>
                    </a:tc>
                    <a:extLst>
                      <a:ext uri="{0D108BD9-81ED-4DB2-BD59-A6C34878D82A}">
                        <a16:rowId xmlns:a16="http://schemas.microsoft.com/office/drawing/2014/main" val="2814133224"/>
                      </a:ext>
                    </a:extLst>
                  </a:tr>
                  <a:tr h="676261">
                    <a:tc>
                      <a:txBody>
                        <a:bodyPr/>
                        <a:lstStyle/>
                        <a:p>
                          <a:endParaRPr lang="es-MX"/>
                        </a:p>
                      </a:txBody>
                      <a:tcPr marL="68580" marR="68580" marT="0" marB="0">
                        <a:blipFill>
                          <a:blip r:embed="rId2"/>
                          <a:stretch>
                            <a:fillRect l="-144" t="-127928" r="-100433" b="-103604"/>
                          </a:stretch>
                        </a:blipFill>
                      </a:tcPr>
                    </a:tc>
                    <a:tc>
                      <a:txBody>
                        <a:bodyPr/>
                        <a:lstStyle/>
                        <a:p>
                          <a:endParaRPr lang="es-MX"/>
                        </a:p>
                      </a:txBody>
                      <a:tcPr marL="68580" marR="68580" marT="0" marB="0">
                        <a:blipFill>
                          <a:blip r:embed="rId2"/>
                          <a:stretch>
                            <a:fillRect l="-100289" t="-127928" r="-578" b="-103604"/>
                          </a:stretch>
                        </a:blipFill>
                      </a:tcPr>
                    </a:tc>
                    <a:extLst>
                      <a:ext uri="{0D108BD9-81ED-4DB2-BD59-A6C34878D82A}">
                        <a16:rowId xmlns:a16="http://schemas.microsoft.com/office/drawing/2014/main" val="1268195817"/>
                      </a:ext>
                    </a:extLst>
                  </a:tr>
                  <a:tr h="686133">
                    <a:tc gridSpan="2">
                      <a:txBody>
                        <a:bodyPr/>
                        <a:lstStyle/>
                        <a:p>
                          <a:endParaRPr lang="es-MX"/>
                        </a:p>
                      </a:txBody>
                      <a:tcPr marL="68580" marR="68580" marT="0" marB="0">
                        <a:blipFill>
                          <a:blip r:embed="rId2"/>
                          <a:stretch>
                            <a:fillRect l="-72" t="-223894" r="-289" b="-1770"/>
                          </a:stretch>
                        </a:blipFill>
                      </a:tcPr>
                    </a:tc>
                    <a:tc hMerge="1">
                      <a:txBody>
                        <a:bodyPr/>
                        <a:lstStyle/>
                        <a:p>
                          <a:endParaRPr lang="es-MX"/>
                        </a:p>
                      </a:txBody>
                      <a:tcPr/>
                    </a:tc>
                    <a:extLst>
                      <a:ext uri="{0D108BD9-81ED-4DB2-BD59-A6C34878D82A}">
                        <a16:rowId xmlns:a16="http://schemas.microsoft.com/office/drawing/2014/main" val="1234991195"/>
                      </a:ext>
                    </a:extLst>
                  </a:tr>
                </a:tbl>
              </a:graphicData>
            </a:graphic>
          </p:graphicFrame>
        </mc:Fallback>
      </mc:AlternateContent>
    </p:spTree>
    <p:extLst>
      <p:ext uri="{BB962C8B-B14F-4D97-AF65-F5344CB8AC3E}">
        <p14:creationId xmlns:p14="http://schemas.microsoft.com/office/powerpoint/2010/main" val="24765249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4128" y="352697"/>
                <a:ext cx="9720073" cy="5956663"/>
              </a:xfrm>
            </p:spPr>
            <p:txBody>
              <a:bodyPr/>
              <a:lstStyle/>
              <a:p>
                <a:pPr algn="just"/>
                <a:r>
                  <a:rPr lang="es-MX" dirty="0" smtClean="0"/>
                  <a:t>Otra forma para identificar el </a:t>
                </a:r>
                <a:r>
                  <a:rPr lang="es-MX" i="1" dirty="0"/>
                  <a:t>factor </a:t>
                </a:r>
                <a:r>
                  <a:rPr lang="es-MX" i="1" dirty="0" err="1"/>
                  <a:t>monomial</a:t>
                </a:r>
                <a:r>
                  <a:rPr lang="es-MX" i="1" dirty="0"/>
                  <a:t> común</a:t>
                </a:r>
                <a:r>
                  <a:rPr lang="es-MX" dirty="0"/>
                  <a:t>, </a:t>
                </a:r>
              </a:p>
              <a:p>
                <a:pPr marL="457200" lvl="0" indent="-457200" algn="just">
                  <a:buFont typeface="+mj-lt"/>
                  <a:buAutoNum type="arabicPeriod"/>
                </a:pPr>
                <a:r>
                  <a:rPr lang="es-MX" dirty="0"/>
                  <a:t>Descomponer cada uno de los coeficientes del polinomio. Todos aquellos que se repitan  en número y cantidad, serán los que compongan el factor común.</a:t>
                </a:r>
              </a:p>
              <a:p>
                <a:pPr marL="457200" lvl="0" indent="-457200" algn="just">
                  <a:buFont typeface="+mj-lt"/>
                  <a:buAutoNum type="arabicPeriod"/>
                </a:pPr>
                <a:r>
                  <a:rPr lang="es-MX" dirty="0"/>
                  <a:t>Se tomarán en cuenta las literales siempre y cuando se presenten en TODOS los términos del polinomio y será aquel o aquellos con exponente menor. Se dividirá la literal del factor </a:t>
                </a:r>
                <a:r>
                  <a:rPr lang="es-MX" dirty="0" err="1"/>
                  <a:t>monomial</a:t>
                </a:r>
                <a:r>
                  <a:rPr lang="es-MX" dirty="0"/>
                  <a:t> entre las mismas literales del polinomio inicial.</a:t>
                </a:r>
              </a:p>
              <a:p>
                <a:r>
                  <a:rPr lang="es-MX" dirty="0"/>
                  <a:t>Por ejemplo:</a:t>
                </a:r>
              </a:p>
              <a:p>
                <a:pPr algn="ctr"/>
                <a14:m>
                  <m:oMath xmlns:m="http://schemas.openxmlformats.org/officeDocument/2006/math">
                    <m:sSup>
                      <m:sSupPr>
                        <m:ctrlPr>
                          <a:rPr lang="es-MX" i="1">
                            <a:latin typeface="Cambria Math" panose="02040503050406030204" pitchFamily="18" charset="0"/>
                          </a:rPr>
                        </m:ctrlPr>
                      </m:sSupPr>
                      <m:e>
                        <m:r>
                          <a:rPr lang="es-MX" i="1">
                            <a:latin typeface="Cambria Math" panose="02040503050406030204" pitchFamily="18" charset="0"/>
                          </a:rPr>
                          <m:t>2</m:t>
                        </m:r>
                        <m:r>
                          <a:rPr lang="es-MX" i="1">
                            <a:latin typeface="Cambria Math" panose="02040503050406030204" pitchFamily="18" charset="0"/>
                          </a:rPr>
                          <m:t>𝑥</m:t>
                        </m:r>
                      </m:e>
                      <m:sup>
                        <m:r>
                          <a:rPr lang="es-MX" i="1">
                            <a:latin typeface="Cambria Math" panose="02040503050406030204" pitchFamily="18" charset="0"/>
                          </a:rPr>
                          <m:t>3</m:t>
                        </m:r>
                      </m:sup>
                    </m:sSup>
                    <m:r>
                      <a:rPr lang="es-MX" i="1">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4</m:t>
                        </m:r>
                        <m:r>
                          <a:rPr lang="es-MX" i="1">
                            <a:latin typeface="Cambria Math" panose="02040503050406030204" pitchFamily="18" charset="0"/>
                          </a:rPr>
                          <m:t>𝑥</m:t>
                        </m:r>
                      </m:e>
                      <m:sup>
                        <m:r>
                          <a:rPr lang="es-MX" i="1">
                            <a:latin typeface="Cambria Math" panose="02040503050406030204" pitchFamily="18" charset="0"/>
                          </a:rPr>
                          <m:t>2</m:t>
                        </m:r>
                      </m:sup>
                    </m:sSup>
                    <m:r>
                      <a:rPr lang="es-MX" i="1">
                        <a:latin typeface="Cambria Math" panose="02040503050406030204" pitchFamily="18" charset="0"/>
                      </a:rPr>
                      <m:t>+6</m:t>
                    </m:r>
                    <m:r>
                      <a:rPr lang="es-MX" i="1">
                        <a:latin typeface="Cambria Math" panose="02040503050406030204" pitchFamily="18" charset="0"/>
                      </a:rPr>
                      <m:t>𝑥</m:t>
                    </m:r>
                    <m:r>
                      <a:rPr lang="es-MX" i="1">
                        <a:latin typeface="Cambria Math" panose="02040503050406030204" pitchFamily="18" charset="0"/>
                      </a:rPr>
                      <m:t>=</m:t>
                    </m:r>
                  </m:oMath>
                </a14:m>
                <a:endParaRPr lang="es-MX" dirty="0"/>
              </a:p>
              <a:p>
                <a:pPr algn="ctr"/>
                <a:r>
                  <a:rPr lang="es-MX" dirty="0" smtClean="0"/>
                  <a:t>(</a:t>
                </a:r>
                <a14:m>
                  <m:oMath xmlns:m="http://schemas.openxmlformats.org/officeDocument/2006/math">
                    <m:r>
                      <a:rPr lang="es-MX" i="1" smtClean="0">
                        <a:solidFill>
                          <a:srgbClr val="FF0000"/>
                        </a:solidFill>
                        <a:latin typeface="Cambria Math" panose="02040503050406030204" pitchFamily="18" charset="0"/>
                      </a:rPr>
                      <m:t>2</m:t>
                    </m:r>
                    <m:r>
                      <a:rPr lang="es-MX" i="1">
                        <a:latin typeface="Cambria Math" panose="02040503050406030204" pitchFamily="18" charset="0"/>
                      </a:rPr>
                      <m:t>∗</m:t>
                    </m:r>
                    <m:r>
                      <a:rPr lang="es-MX" i="1" smtClean="0">
                        <a:solidFill>
                          <a:srgbClr val="FF0000"/>
                        </a:solidFill>
                        <a:latin typeface="Cambria Math" panose="02040503050406030204" pitchFamily="18" charset="0"/>
                      </a:rPr>
                      <m:t>𝑥</m:t>
                    </m:r>
                    <m:r>
                      <a:rPr lang="es-MX" i="1">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1">
                            <a:latin typeface="Cambria Math" panose="02040503050406030204" pitchFamily="18" charset="0"/>
                          </a:rPr>
                          <m:t>2</m:t>
                        </m:r>
                      </m:sup>
                    </m:sSup>
                    <m:r>
                      <a:rPr lang="es-MX" b="0" i="1" smtClean="0">
                        <a:latin typeface="Cambria Math" panose="02040503050406030204" pitchFamily="18" charset="0"/>
                      </a:rPr>
                      <m:t>)</m:t>
                    </m:r>
                    <m:r>
                      <a:rPr lang="es-MX" i="1">
                        <a:latin typeface="Cambria Math" panose="02040503050406030204" pitchFamily="18" charset="0"/>
                      </a:rPr>
                      <m:t>+</m:t>
                    </m:r>
                    <m:r>
                      <a:rPr lang="es-MX" b="0" i="1" smtClean="0">
                        <a:latin typeface="Cambria Math" panose="02040503050406030204" pitchFamily="18" charset="0"/>
                      </a:rPr>
                      <m:t>(</m:t>
                    </m:r>
                    <m:r>
                      <a:rPr lang="es-MX" i="1" smtClean="0">
                        <a:solidFill>
                          <a:srgbClr val="FF0000"/>
                        </a:solidFill>
                        <a:latin typeface="Cambria Math" panose="02040503050406030204" pitchFamily="18" charset="0"/>
                      </a:rPr>
                      <m:t>2</m:t>
                    </m:r>
                    <m:r>
                      <a:rPr lang="es-MX" i="1">
                        <a:latin typeface="Cambria Math" panose="02040503050406030204" pitchFamily="18" charset="0"/>
                      </a:rPr>
                      <m:t>∗2∗</m:t>
                    </m:r>
                    <m:r>
                      <a:rPr lang="es-MX" i="1" smtClean="0">
                        <a:solidFill>
                          <a:srgbClr val="FF0000"/>
                        </a:solidFill>
                        <a:latin typeface="Cambria Math" panose="02040503050406030204" pitchFamily="18" charset="0"/>
                      </a:rPr>
                      <m:t>𝑥</m:t>
                    </m:r>
                    <m:r>
                      <a:rPr lang="es-MX" i="1">
                        <a:latin typeface="Cambria Math" panose="02040503050406030204" pitchFamily="18" charset="0"/>
                      </a:rPr>
                      <m:t>∗</m:t>
                    </m:r>
                    <m:r>
                      <a:rPr lang="es-MX" i="1">
                        <a:latin typeface="Cambria Math" panose="02040503050406030204" pitchFamily="18" charset="0"/>
                      </a:rPr>
                      <m:t>𝑥</m:t>
                    </m:r>
                    <m:r>
                      <a:rPr lang="es-MX" b="0" i="1" smtClean="0">
                        <a:latin typeface="Cambria Math" panose="02040503050406030204" pitchFamily="18" charset="0"/>
                      </a:rPr>
                      <m:t>)</m:t>
                    </m:r>
                    <m:r>
                      <a:rPr lang="es-MX" i="1">
                        <a:latin typeface="Cambria Math" panose="02040503050406030204" pitchFamily="18" charset="0"/>
                      </a:rPr>
                      <m:t>+</m:t>
                    </m:r>
                    <m:r>
                      <a:rPr lang="es-MX" b="0" i="1" smtClean="0">
                        <a:latin typeface="Cambria Math" panose="02040503050406030204" pitchFamily="18" charset="0"/>
                      </a:rPr>
                      <m:t>(</m:t>
                    </m:r>
                    <m:r>
                      <a:rPr lang="es-MX" i="1" smtClean="0">
                        <a:solidFill>
                          <a:srgbClr val="FF0000"/>
                        </a:solidFill>
                        <a:latin typeface="Cambria Math" panose="02040503050406030204" pitchFamily="18" charset="0"/>
                      </a:rPr>
                      <m:t>2</m:t>
                    </m:r>
                    <m:r>
                      <a:rPr lang="es-MX" i="1">
                        <a:latin typeface="Cambria Math" panose="02040503050406030204" pitchFamily="18" charset="0"/>
                      </a:rPr>
                      <m:t>∗3∗</m:t>
                    </m:r>
                    <m:r>
                      <a:rPr lang="es-MX" i="1" smtClean="0">
                        <a:solidFill>
                          <a:srgbClr val="FF0000"/>
                        </a:solidFill>
                        <a:latin typeface="Cambria Math" panose="02040503050406030204" pitchFamily="18" charset="0"/>
                      </a:rPr>
                      <m:t>𝑥</m:t>
                    </m:r>
                    <m:r>
                      <a:rPr lang="es-MX" b="0" i="1" smtClean="0">
                        <a:solidFill>
                          <a:schemeClr val="tx1"/>
                        </a:solidFill>
                        <a:latin typeface="Cambria Math" panose="02040503050406030204" pitchFamily="18" charset="0"/>
                      </a:rPr>
                      <m:t>)</m:t>
                    </m:r>
                    <m:r>
                      <a:rPr lang="es-MX" i="1">
                        <a:latin typeface="Cambria Math" panose="02040503050406030204" pitchFamily="18" charset="0"/>
                      </a:rPr>
                      <m:t>=</m:t>
                    </m:r>
                    <m:r>
                      <a:rPr lang="es-MX" i="1" smtClean="0">
                        <a:solidFill>
                          <a:srgbClr val="FF0000"/>
                        </a:solidFill>
                        <a:latin typeface="Cambria Math" panose="02040503050406030204" pitchFamily="18" charset="0"/>
                      </a:rPr>
                      <m:t>2</m:t>
                    </m:r>
                    <m:r>
                      <a:rPr lang="es-MX" i="1" smtClean="0">
                        <a:solidFill>
                          <a:srgbClr val="FF0000"/>
                        </a:solidFill>
                        <a:latin typeface="Cambria Math" panose="02040503050406030204" pitchFamily="18" charset="0"/>
                      </a:rPr>
                      <m:t>𝑥</m:t>
                    </m:r>
                    <m:r>
                      <a:rPr lang="es-MX" i="1">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𝑥</m:t>
                        </m:r>
                      </m:e>
                      <m:sup>
                        <m:r>
                          <a:rPr lang="es-MX" i="1">
                            <a:latin typeface="Cambria Math" panose="02040503050406030204" pitchFamily="18" charset="0"/>
                          </a:rPr>
                          <m:t>2</m:t>
                        </m:r>
                      </m:sup>
                    </m:sSup>
                    <m:r>
                      <a:rPr lang="es-MX" i="1">
                        <a:latin typeface="Cambria Math" panose="02040503050406030204" pitchFamily="18" charset="0"/>
                      </a:rPr>
                      <m:t>+2</m:t>
                    </m:r>
                    <m:r>
                      <a:rPr lang="es-MX" i="1">
                        <a:latin typeface="Cambria Math" panose="02040503050406030204" pitchFamily="18" charset="0"/>
                      </a:rPr>
                      <m:t>𝑥</m:t>
                    </m:r>
                    <m:r>
                      <a:rPr lang="es-MX" i="1">
                        <a:latin typeface="Cambria Math" panose="02040503050406030204" pitchFamily="18" charset="0"/>
                      </a:rPr>
                      <m:t>+3)</m:t>
                    </m:r>
                  </m:oMath>
                </a14:m>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4128" y="352697"/>
                <a:ext cx="9720073" cy="5956663"/>
              </a:xfrm>
              <a:blipFill>
                <a:blip r:embed="rId2"/>
                <a:stretch>
                  <a:fillRect l="-1129" t="-1228" r="-1191"/>
                </a:stretch>
              </a:blipFill>
            </p:spPr>
            <p:txBody>
              <a:bodyPr/>
              <a:lstStyle/>
              <a:p>
                <a:r>
                  <a:rPr lang="es-MX">
                    <a:noFill/>
                  </a:rPr>
                  <a:t> </a:t>
                </a:r>
              </a:p>
            </p:txBody>
          </p:sp>
        </mc:Fallback>
      </mc:AlternateContent>
      <p:sp>
        <p:nvSpPr>
          <p:cNvPr id="9" name="Flecha curvada hacia arriba 8"/>
          <p:cNvSpPr/>
          <p:nvPr/>
        </p:nvSpPr>
        <p:spPr>
          <a:xfrm>
            <a:off x="2628853" y="5280841"/>
            <a:ext cx="6144085" cy="3454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 name="Flecha curvada hacia arriba 9"/>
          <p:cNvSpPr/>
          <p:nvPr/>
        </p:nvSpPr>
        <p:spPr>
          <a:xfrm>
            <a:off x="4289492" y="5280841"/>
            <a:ext cx="5310881" cy="407035"/>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 name="Flecha curvada hacia arriba 10"/>
          <p:cNvSpPr/>
          <p:nvPr/>
        </p:nvSpPr>
        <p:spPr>
          <a:xfrm>
            <a:off x="6817987" y="5287759"/>
            <a:ext cx="3559676" cy="407035"/>
          </a:xfrm>
          <a:prstGeom prst="curvedUpArrow">
            <a:avLst/>
          </a:prstGeom>
          <a:solidFill>
            <a:schemeClr val="accent6"/>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29952183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MX" dirty="0" smtClean="0"/>
                  <a:t>FACTORIZACIÓN DE TRINOMIOS DE LA FORMA </a:t>
                </a:r>
                <a14:m>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𝑎𝑥</m:t>
                        </m:r>
                      </m:e>
                      <m:sup>
                        <m:r>
                          <a:rPr lang="es-MX" b="0" i="1" smtClean="0">
                            <a:latin typeface="Cambria Math" panose="02040503050406030204" pitchFamily="18" charset="0"/>
                          </a:rPr>
                          <m:t>2</m:t>
                        </m:r>
                      </m:sup>
                    </m:sSup>
                    <m:r>
                      <a:rPr lang="es-MX" b="0" i="1" smtClean="0">
                        <a:latin typeface="Cambria Math" panose="02040503050406030204" pitchFamily="18" charset="0"/>
                      </a:rPr>
                      <m:t>+</m:t>
                    </m:r>
                    <m:r>
                      <a:rPr lang="es-MX" b="0" i="1" smtClean="0">
                        <a:latin typeface="Cambria Math" panose="02040503050406030204" pitchFamily="18" charset="0"/>
                      </a:rPr>
                      <m:t>𝑏𝑥</m:t>
                    </m:r>
                    <m:r>
                      <a:rPr lang="es-MX" b="0" i="1" smtClean="0">
                        <a:latin typeface="Cambria Math" panose="02040503050406030204" pitchFamily="18" charset="0"/>
                      </a:rPr>
                      <m:t>+</m:t>
                    </m:r>
                    <m:r>
                      <a:rPr lang="es-MX" b="0" i="1" smtClean="0">
                        <a:latin typeface="Cambria Math" panose="02040503050406030204" pitchFamily="18" charset="0"/>
                      </a:rPr>
                      <m:t>𝑐</m:t>
                    </m:r>
                  </m:oMath>
                </a14:m>
                <a:endParaRPr lang="es-MX"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l="-3009" t="-12602"/>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algn="just"/>
                <a:r>
                  <a:rPr lang="es-MX" dirty="0"/>
                  <a:t>Los trinomios de ésta forma, tienen la característica que el coeficiente del término cuadrado (primer término) </a:t>
                </a:r>
                <a:r>
                  <a:rPr lang="es-MX" b="1" dirty="0">
                    <a:solidFill>
                      <a:srgbClr val="FF0000"/>
                    </a:solidFill>
                  </a:rPr>
                  <a:t>no es </a:t>
                </a:r>
                <a:r>
                  <a:rPr lang="es-MX" b="1" dirty="0" smtClean="0">
                    <a:solidFill>
                      <a:srgbClr val="FF0000"/>
                    </a:solidFill>
                  </a:rPr>
                  <a:t>1 </a:t>
                </a:r>
                <a:r>
                  <a:rPr lang="es-MX" b="1" dirty="0">
                    <a:solidFill>
                      <a:srgbClr val="FF0000"/>
                    </a:solidFill>
                  </a:rPr>
                  <a:t>y no importa si tiene raíz cuadrada exacta</a:t>
                </a:r>
                <a:r>
                  <a:rPr lang="es-MX" dirty="0"/>
                  <a:t>.</a:t>
                </a:r>
              </a:p>
              <a:p>
                <a:endParaRPr lang="es-MX" dirty="0"/>
              </a:p>
              <a:p>
                <a:r>
                  <a:rPr lang="es-MX" dirty="0" smtClean="0"/>
                  <a:t>Por ejemplo:</a:t>
                </a:r>
              </a:p>
              <a:p>
                <a:endParaRPr lang="es-MX" dirty="0"/>
              </a:p>
              <a:p>
                <a:r>
                  <a:rPr lang="es-MX" dirty="0"/>
                  <a:t>Factorizar:  </a:t>
                </a:r>
                <a14:m>
                  <m:oMath xmlns:m="http://schemas.openxmlformats.org/officeDocument/2006/math">
                    <m:sSup>
                      <m:sSupPr>
                        <m:ctrlPr>
                          <a:rPr lang="es-MX" b="1" i="1">
                            <a:latin typeface="Cambria Math" panose="02040503050406030204" pitchFamily="18" charset="0"/>
                          </a:rPr>
                        </m:ctrlPr>
                      </m:sSupPr>
                      <m:e>
                        <m:r>
                          <a:rPr lang="es-MX" b="1" i="1">
                            <a:latin typeface="Cambria Math" panose="02040503050406030204" pitchFamily="18" charset="0"/>
                          </a:rPr>
                          <m:t>𝟔</m:t>
                        </m:r>
                        <m:r>
                          <a:rPr lang="es-MX" b="1" i="1">
                            <a:latin typeface="Cambria Math" panose="02040503050406030204" pitchFamily="18" charset="0"/>
                          </a:rPr>
                          <m:t>𝒙</m:t>
                        </m:r>
                      </m:e>
                      <m:sup>
                        <m:r>
                          <a:rPr lang="es-MX" b="1" i="1">
                            <a:latin typeface="Cambria Math" panose="02040503050406030204" pitchFamily="18" charset="0"/>
                          </a:rPr>
                          <m:t>𝟐</m:t>
                        </m:r>
                      </m:sup>
                    </m:sSup>
                    <m:r>
                      <a:rPr lang="es-MX" b="1" i="1">
                        <a:latin typeface="Cambria Math" panose="02040503050406030204" pitchFamily="18" charset="0"/>
                      </a:rPr>
                      <m:t>−</m:t>
                    </m:r>
                    <m:r>
                      <a:rPr lang="es-MX" b="1" i="1">
                        <a:latin typeface="Cambria Math" panose="02040503050406030204" pitchFamily="18" charset="0"/>
                      </a:rPr>
                      <m:t>𝟏𝟏</m:t>
                    </m:r>
                    <m:r>
                      <a:rPr lang="es-MX" b="1" i="1">
                        <a:latin typeface="Cambria Math" panose="02040503050406030204" pitchFamily="18" charset="0"/>
                      </a:rPr>
                      <m:t>𝒙</m:t>
                    </m:r>
                    <m:r>
                      <a:rPr lang="es-MX" b="1" i="1">
                        <a:latin typeface="Cambria Math" panose="02040503050406030204" pitchFamily="18" charset="0"/>
                      </a:rPr>
                      <m:t>−</m:t>
                    </m:r>
                    <m:r>
                      <a:rPr lang="es-MX" b="1" i="1">
                        <a:latin typeface="Cambria Math" panose="02040503050406030204" pitchFamily="18" charset="0"/>
                      </a:rPr>
                      <m:t>𝟏𝟎</m:t>
                    </m:r>
                  </m:oMath>
                </a14:m>
                <a:endParaRPr lang="es-MX" b="1" dirty="0"/>
              </a:p>
              <a:p>
                <a:r>
                  <a:rPr lang="es-MX" dirty="0"/>
                  <a:t> </a:t>
                </a:r>
              </a:p>
              <a:p>
                <a:r>
                  <a:rPr lang="es-MX" dirty="0" smtClean="0"/>
                  <a:t>(Nótese </a:t>
                </a:r>
                <a:r>
                  <a:rPr lang="es-MX" dirty="0"/>
                  <a:t>que el coeficiente del primer término no es </a:t>
                </a:r>
                <a:r>
                  <a:rPr lang="es-MX" dirty="0" smtClean="0"/>
                  <a:t>1)</a:t>
                </a:r>
                <a:endParaRPr lang="es-MX" dirty="0"/>
              </a:p>
              <a:p>
                <a:endParaRPr lang="es-MX" dirty="0" smtClean="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3"/>
                <a:stretch>
                  <a:fillRect l="-1043" t="-2241" r="-1159" b="-3221"/>
                </a:stretch>
              </a:blipFill>
            </p:spPr>
            <p:txBody>
              <a:bodyPr/>
              <a:lstStyle/>
              <a:p>
                <a:r>
                  <a:rPr lang="es-MX">
                    <a:noFill/>
                  </a:rPr>
                  <a:t> </a:t>
                </a:r>
              </a:p>
            </p:txBody>
          </p:sp>
        </mc:Fallback>
      </mc:AlternateContent>
    </p:spTree>
    <p:extLst>
      <p:ext uri="{BB962C8B-B14F-4D97-AF65-F5344CB8AC3E}">
        <p14:creationId xmlns:p14="http://schemas.microsoft.com/office/powerpoint/2010/main" val="177459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Elementos de un Término</a:t>
            </a:r>
            <a:endParaRPr lang="es-MX" dirty="0"/>
          </a:p>
        </p:txBody>
      </p:sp>
      <p:sp>
        <p:nvSpPr>
          <p:cNvPr id="3" name="2 Marcador de contenido"/>
          <p:cNvSpPr>
            <a:spLocks noGrp="1"/>
          </p:cNvSpPr>
          <p:nvPr>
            <p:ph idx="1"/>
          </p:nvPr>
        </p:nvSpPr>
        <p:spPr/>
        <p:txBody>
          <a:bodyPr>
            <a:normAutofit/>
          </a:bodyPr>
          <a:lstStyle/>
          <a:p>
            <a:r>
              <a:rPr lang="es-MX" sz="3200" dirty="0"/>
              <a:t>Los elementos de un término son cuatro : </a:t>
            </a:r>
            <a:endParaRPr lang="es-MX" sz="3200" dirty="0" smtClean="0"/>
          </a:p>
          <a:p>
            <a:endParaRPr lang="es-MX" sz="3200" dirty="0" smtClean="0"/>
          </a:p>
          <a:p>
            <a:pPr lvl="1">
              <a:buFont typeface="Wingdings" panose="05000000000000000000" pitchFamily="2" charset="2"/>
              <a:buChar char="Ø"/>
            </a:pPr>
            <a:r>
              <a:rPr lang="es-MX" sz="2800" b="1" dirty="0" smtClean="0"/>
              <a:t>El signo </a:t>
            </a:r>
          </a:p>
          <a:p>
            <a:pPr lvl="1">
              <a:buFont typeface="Wingdings" panose="05000000000000000000" pitchFamily="2" charset="2"/>
              <a:buChar char="Ø"/>
            </a:pPr>
            <a:r>
              <a:rPr lang="es-MX" sz="2800" b="1" dirty="0" smtClean="0"/>
              <a:t>El coeficiente </a:t>
            </a:r>
          </a:p>
          <a:p>
            <a:pPr lvl="1">
              <a:buFont typeface="Wingdings" panose="05000000000000000000" pitchFamily="2" charset="2"/>
              <a:buChar char="Ø"/>
            </a:pPr>
            <a:r>
              <a:rPr lang="es-MX" sz="2800" b="1" dirty="0" smtClean="0"/>
              <a:t>La parte literal </a:t>
            </a:r>
          </a:p>
          <a:p>
            <a:pPr lvl="1">
              <a:buFont typeface="Wingdings" panose="05000000000000000000" pitchFamily="2" charset="2"/>
              <a:buChar char="Ø"/>
            </a:pPr>
            <a:r>
              <a:rPr lang="es-MX" sz="2800" b="1" dirty="0" smtClean="0"/>
              <a:t>El grado o exponente</a:t>
            </a:r>
            <a:endParaRPr lang="es-MX" sz="2800" b="1" dirty="0"/>
          </a:p>
        </p:txBody>
      </p:sp>
    </p:spTree>
    <p:extLst>
      <p:ext uri="{BB962C8B-B14F-4D97-AF65-F5344CB8AC3E}">
        <p14:creationId xmlns:p14="http://schemas.microsoft.com/office/powerpoint/2010/main" val="33913409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p>
                        <m:sSupPr>
                          <m:ctrlPr>
                            <a:rPr lang="es-MX" b="1" i="1">
                              <a:latin typeface="Cambria Math" panose="02040503050406030204" pitchFamily="18" charset="0"/>
                            </a:rPr>
                          </m:ctrlPr>
                        </m:sSupPr>
                        <m:e>
                          <m:r>
                            <a:rPr lang="es-MX" b="1" i="1">
                              <a:latin typeface="Cambria Math" panose="02040503050406030204" pitchFamily="18" charset="0"/>
                            </a:rPr>
                            <m:t>𝟔</m:t>
                          </m:r>
                          <m:r>
                            <a:rPr lang="es-MX" b="1" i="1">
                              <a:latin typeface="Cambria Math" panose="02040503050406030204" pitchFamily="18" charset="0"/>
                            </a:rPr>
                            <m:t>𝒙</m:t>
                          </m:r>
                        </m:e>
                        <m:sup>
                          <m:r>
                            <a:rPr lang="es-MX" b="1" i="1">
                              <a:latin typeface="Cambria Math" panose="02040503050406030204" pitchFamily="18" charset="0"/>
                            </a:rPr>
                            <m:t>𝟐</m:t>
                          </m:r>
                        </m:sup>
                      </m:sSup>
                      <m:r>
                        <a:rPr lang="es-MX" b="1" i="1">
                          <a:latin typeface="Cambria Math" panose="02040503050406030204" pitchFamily="18" charset="0"/>
                        </a:rPr>
                        <m:t>−</m:t>
                      </m:r>
                      <m:r>
                        <a:rPr lang="es-MX" b="1" i="1">
                          <a:latin typeface="Cambria Math" panose="02040503050406030204" pitchFamily="18" charset="0"/>
                        </a:rPr>
                        <m:t>𝟏𝟏</m:t>
                      </m:r>
                      <m:r>
                        <a:rPr lang="es-MX" b="1" i="1">
                          <a:latin typeface="Cambria Math" panose="02040503050406030204" pitchFamily="18" charset="0"/>
                        </a:rPr>
                        <m:t>𝒙</m:t>
                      </m:r>
                      <m:r>
                        <a:rPr lang="es-MX" b="1" i="1">
                          <a:latin typeface="Cambria Math" panose="02040503050406030204" pitchFamily="18" charset="0"/>
                        </a:rPr>
                        <m:t>−</m:t>
                      </m:r>
                      <m:r>
                        <a:rPr lang="es-MX" b="1" i="1">
                          <a:latin typeface="Cambria Math" panose="02040503050406030204" pitchFamily="18" charset="0"/>
                        </a:rPr>
                        <m:t>𝟏𝟎</m:t>
                      </m:r>
                    </m:oMath>
                  </m:oMathPara>
                </a14:m>
                <a:r>
                  <a:rPr lang="es-MX" b="1" dirty="0"/>
                  <a:t/>
                </a:r>
                <a:br>
                  <a:rPr lang="es-MX" b="1" dirty="0"/>
                </a:br>
                <a:endParaRPr lang="es-MX"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MX" b="1" dirty="0">
                    <a:solidFill>
                      <a:srgbClr val="FF0000"/>
                    </a:solidFill>
                  </a:rPr>
                  <a:t>Paso 1</a:t>
                </a:r>
                <a:r>
                  <a:rPr lang="es-MX" dirty="0"/>
                  <a:t>. Multiplica el coeficiente del </a:t>
                </a:r>
                <a:r>
                  <a:rPr lang="es-MX" dirty="0" smtClean="0"/>
                  <a:t>primer término, </a:t>
                </a:r>
                <a:r>
                  <a:rPr lang="es-MX" dirty="0" smtClean="0">
                    <a:solidFill>
                      <a:srgbClr val="FF0000"/>
                    </a:solidFill>
                  </a:rPr>
                  <a:t>(+6</a:t>
                </a:r>
                <a:r>
                  <a:rPr lang="es-MX" dirty="0" smtClean="0"/>
                  <a:t>) </a:t>
                </a:r>
                <a:r>
                  <a:rPr lang="es-MX" dirty="0"/>
                  <a:t>y el coeficiente del tercer término </a:t>
                </a:r>
                <a:r>
                  <a:rPr lang="es-MX" dirty="0" smtClean="0">
                    <a:solidFill>
                      <a:srgbClr val="FF0000"/>
                    </a:solidFill>
                  </a:rPr>
                  <a:t>(-10</a:t>
                </a:r>
                <a:r>
                  <a:rPr lang="es-MX" dirty="0" smtClean="0"/>
                  <a:t>).</a:t>
                </a:r>
                <a:endParaRPr lang="es-MX" dirty="0"/>
              </a:p>
              <a:p>
                <a:r>
                  <a:rPr lang="es-MX" dirty="0"/>
                  <a:t> </a:t>
                </a:r>
              </a:p>
              <a:p>
                <a14:m>
                  <m:oMath xmlns:m="http://schemas.openxmlformats.org/officeDocument/2006/math">
                    <m:d>
                      <m:dPr>
                        <m:ctrlPr>
                          <a:rPr lang="es-MX" i="1">
                            <a:latin typeface="Cambria Math" panose="02040503050406030204" pitchFamily="18" charset="0"/>
                          </a:rPr>
                        </m:ctrlPr>
                      </m:dPr>
                      <m:e>
                        <m:r>
                          <a:rPr lang="es-MX" i="1">
                            <a:latin typeface="Cambria Math" panose="02040503050406030204" pitchFamily="18" charset="0"/>
                          </a:rPr>
                          <m:t>6</m:t>
                        </m:r>
                      </m:e>
                    </m:d>
                    <m:d>
                      <m:dPr>
                        <m:ctrlPr>
                          <a:rPr lang="es-MX" i="1">
                            <a:latin typeface="Cambria Math" panose="02040503050406030204" pitchFamily="18" charset="0"/>
                          </a:rPr>
                        </m:ctrlPr>
                      </m:dPr>
                      <m:e>
                        <m:r>
                          <a:rPr lang="es-MX" i="1">
                            <a:latin typeface="Cambria Math" panose="02040503050406030204" pitchFamily="18" charset="0"/>
                          </a:rPr>
                          <m:t>−10</m:t>
                        </m:r>
                      </m:e>
                    </m:d>
                    <m:r>
                      <a:rPr lang="es-MX" i="1">
                        <a:latin typeface="Cambria Math" panose="02040503050406030204" pitchFamily="18" charset="0"/>
                      </a:rPr>
                      <m:t>=−60</m:t>
                    </m:r>
                  </m:oMath>
                </a14:m>
                <a:endParaRPr lang="es-MX" dirty="0"/>
              </a:p>
              <a:p>
                <a:r>
                  <a:rPr lang="es-MX" dirty="0"/>
                  <a:t> </a:t>
                </a:r>
              </a:p>
              <a:p>
                <a:pPr algn="just"/>
                <a:r>
                  <a:rPr lang="es-MX" b="1" dirty="0">
                    <a:solidFill>
                      <a:srgbClr val="FF0000"/>
                    </a:solidFill>
                  </a:rPr>
                  <a:t>Paso 2</a:t>
                </a:r>
                <a:r>
                  <a:rPr lang="es-MX" dirty="0"/>
                  <a:t>. Ahora encuentra dos enteros cuya suma sea </a:t>
                </a:r>
                <a:r>
                  <a:rPr lang="es-MX" dirty="0">
                    <a:solidFill>
                      <a:srgbClr val="FF0000"/>
                    </a:solidFill>
                  </a:rPr>
                  <a:t>-11 </a:t>
                </a:r>
                <a:r>
                  <a:rPr lang="es-MX" dirty="0"/>
                  <a:t>y cuyo producto sea </a:t>
                </a:r>
                <a:r>
                  <a:rPr lang="es-MX" dirty="0">
                    <a:solidFill>
                      <a:srgbClr val="FF0000"/>
                    </a:solidFill>
                  </a:rPr>
                  <a:t>-60</a:t>
                </a:r>
                <a:r>
                  <a:rPr lang="es-MX" dirty="0"/>
                  <a:t>. Los enteros 4 y -15 satisfacen las condiciones (la forma de encontrarlos es la misma que en la forma de factorización anteriormente vista).</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3"/>
                <a:stretch>
                  <a:fillRect l="-313" t="-1818" r="-1191"/>
                </a:stretch>
              </a:blipFill>
            </p:spPr>
            <p:txBody>
              <a:bodyPr/>
              <a:lstStyle/>
              <a:p>
                <a:r>
                  <a:rPr lang="es-MX">
                    <a:noFill/>
                  </a:rPr>
                  <a:t> </a:t>
                </a:r>
              </a:p>
            </p:txBody>
          </p:sp>
        </mc:Fallback>
      </mc:AlternateContent>
    </p:spTree>
    <p:extLst>
      <p:ext uri="{BB962C8B-B14F-4D97-AF65-F5344CB8AC3E}">
        <p14:creationId xmlns:p14="http://schemas.microsoft.com/office/powerpoint/2010/main" val="8126981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92500" lnSpcReduction="10000"/>
              </a:bodyPr>
              <a:lstStyle/>
              <a:p>
                <a:pPr algn="just"/>
                <a:r>
                  <a:rPr lang="es-MX" b="1" dirty="0">
                    <a:solidFill>
                      <a:srgbClr val="FF0000"/>
                    </a:solidFill>
                  </a:rPr>
                  <a:t>Paso 3</a:t>
                </a:r>
                <a:r>
                  <a:rPr lang="es-MX" dirty="0"/>
                  <a:t>. Reescribe el problema original y expresa el término medio (segundo) como la suma de términos que acabas de encontrar como sus coeficientes.</a:t>
                </a:r>
              </a:p>
              <a:p>
                <a:r>
                  <a:rPr lang="es-MX" dirty="0"/>
                  <a:t> </a:t>
                </a:r>
              </a:p>
              <a:p>
                <a:pPr marL="0" indent="0">
                  <a:buNone/>
                </a:pPr>
                <a14:m>
                  <m:oMathPara xmlns:m="http://schemas.openxmlformats.org/officeDocument/2006/math">
                    <m:oMathParaPr>
                      <m:jc m:val="centerGroup"/>
                    </m:oMathParaPr>
                    <m:oMath xmlns:m="http://schemas.openxmlformats.org/officeDocument/2006/math">
                      <m:sSup>
                        <m:sSupPr>
                          <m:ctrlPr>
                            <a:rPr lang="es-MX" i="1">
                              <a:latin typeface="Cambria Math" panose="02040503050406030204" pitchFamily="18" charset="0"/>
                            </a:rPr>
                          </m:ctrlPr>
                        </m:sSupPr>
                        <m:e>
                          <m:r>
                            <a:rPr lang="es-MX" i="1">
                              <a:latin typeface="Cambria Math" panose="02040503050406030204" pitchFamily="18" charset="0"/>
                            </a:rPr>
                            <m:t>6</m:t>
                          </m:r>
                          <m:r>
                            <a:rPr lang="es-MX" i="1">
                              <a:latin typeface="Cambria Math" panose="02040503050406030204" pitchFamily="18" charset="0"/>
                            </a:rPr>
                            <m:t>𝑥</m:t>
                          </m:r>
                        </m:e>
                        <m:sup>
                          <m:r>
                            <a:rPr lang="es-MX" i="1">
                              <a:latin typeface="Cambria Math" panose="02040503050406030204" pitchFamily="18" charset="0"/>
                            </a:rPr>
                            <m:t>2</m:t>
                          </m:r>
                        </m:sup>
                      </m:sSup>
                      <m:r>
                        <a:rPr lang="es-MX" i="1">
                          <a:latin typeface="Cambria Math" panose="02040503050406030204" pitchFamily="18" charset="0"/>
                        </a:rPr>
                        <m:t>−11</m:t>
                      </m:r>
                      <m:r>
                        <a:rPr lang="es-MX" i="1">
                          <a:latin typeface="Cambria Math" panose="02040503050406030204" pitchFamily="18" charset="0"/>
                        </a:rPr>
                        <m:t>𝑥</m:t>
                      </m:r>
                      <m:r>
                        <a:rPr lang="es-MX" i="1">
                          <a:latin typeface="Cambria Math" panose="02040503050406030204" pitchFamily="18" charset="0"/>
                        </a:rPr>
                        <m:t>−10=</m:t>
                      </m:r>
                      <m:sSup>
                        <m:sSupPr>
                          <m:ctrlPr>
                            <a:rPr lang="es-MX" i="1">
                              <a:latin typeface="Cambria Math" panose="02040503050406030204" pitchFamily="18" charset="0"/>
                            </a:rPr>
                          </m:ctrlPr>
                        </m:sSupPr>
                        <m:e>
                          <m:r>
                            <a:rPr lang="es-MX" i="1">
                              <a:latin typeface="Cambria Math" panose="02040503050406030204" pitchFamily="18" charset="0"/>
                            </a:rPr>
                            <m:t>6</m:t>
                          </m:r>
                          <m:r>
                            <a:rPr lang="es-MX" i="1">
                              <a:latin typeface="Cambria Math" panose="02040503050406030204" pitchFamily="18" charset="0"/>
                            </a:rPr>
                            <m:t>𝑥</m:t>
                          </m:r>
                        </m:e>
                        <m:sup>
                          <m:r>
                            <a:rPr lang="es-MX" i="1">
                              <a:latin typeface="Cambria Math" panose="02040503050406030204" pitchFamily="18" charset="0"/>
                            </a:rPr>
                            <m:t>2</m:t>
                          </m:r>
                        </m:sup>
                      </m:sSup>
                      <m:r>
                        <a:rPr lang="es-MX" b="1" i="1" smtClean="0">
                          <a:solidFill>
                            <a:srgbClr val="FF0000"/>
                          </a:solidFill>
                          <a:latin typeface="Cambria Math" panose="02040503050406030204" pitchFamily="18" charset="0"/>
                        </a:rPr>
                        <m:t>+</m:t>
                      </m:r>
                      <m:r>
                        <a:rPr lang="es-MX" b="1" i="1" smtClean="0">
                          <a:solidFill>
                            <a:srgbClr val="FF0000"/>
                          </a:solidFill>
                          <a:latin typeface="Cambria Math" panose="02040503050406030204" pitchFamily="18" charset="0"/>
                        </a:rPr>
                        <m:t>𝟒</m:t>
                      </m:r>
                      <m:r>
                        <a:rPr lang="es-MX" b="1" i="1" smtClean="0">
                          <a:solidFill>
                            <a:srgbClr val="FF0000"/>
                          </a:solidFill>
                          <a:latin typeface="Cambria Math" panose="02040503050406030204" pitchFamily="18" charset="0"/>
                        </a:rPr>
                        <m:t>𝒙</m:t>
                      </m:r>
                      <m:r>
                        <a:rPr lang="es-MX" b="1" i="1" smtClean="0">
                          <a:solidFill>
                            <a:srgbClr val="FF0000"/>
                          </a:solidFill>
                          <a:latin typeface="Cambria Math" panose="02040503050406030204" pitchFamily="18" charset="0"/>
                        </a:rPr>
                        <m:t>−</m:t>
                      </m:r>
                      <m:r>
                        <a:rPr lang="es-MX" b="1" i="1" smtClean="0">
                          <a:solidFill>
                            <a:srgbClr val="FF0000"/>
                          </a:solidFill>
                          <a:latin typeface="Cambria Math" panose="02040503050406030204" pitchFamily="18" charset="0"/>
                        </a:rPr>
                        <m:t>𝟏𝟓</m:t>
                      </m:r>
                      <m:r>
                        <a:rPr lang="es-MX" b="1" i="1" smtClean="0">
                          <a:solidFill>
                            <a:srgbClr val="FF0000"/>
                          </a:solidFill>
                          <a:latin typeface="Cambria Math" panose="02040503050406030204" pitchFamily="18" charset="0"/>
                        </a:rPr>
                        <m:t>𝒙</m:t>
                      </m:r>
                      <m:r>
                        <a:rPr lang="es-MX" i="1">
                          <a:latin typeface="Cambria Math" panose="02040503050406030204" pitchFamily="18" charset="0"/>
                        </a:rPr>
                        <m:t>−10</m:t>
                      </m:r>
                    </m:oMath>
                  </m:oMathPara>
                </a14:m>
                <a:endParaRPr lang="es-MX" dirty="0" smtClean="0"/>
              </a:p>
              <a:p>
                <a:pPr marL="0" indent="0">
                  <a:buNone/>
                </a:pPr>
                <a:endParaRPr lang="es-MX" dirty="0"/>
              </a:p>
              <a:p>
                <a:pPr algn="just"/>
                <a:r>
                  <a:rPr lang="es-MX" b="1" dirty="0">
                    <a:solidFill>
                      <a:srgbClr val="FF0000"/>
                    </a:solidFill>
                  </a:rPr>
                  <a:t>Paso 4</a:t>
                </a:r>
                <a:r>
                  <a:rPr lang="es-MX" dirty="0"/>
                  <a:t>. Después de escribir nuevamente el problema puedes </a:t>
                </a:r>
                <a:r>
                  <a:rPr lang="es-MX" dirty="0">
                    <a:solidFill>
                      <a:srgbClr val="FF0000"/>
                    </a:solidFill>
                  </a:rPr>
                  <a:t>factorizar por agrupamiento</a:t>
                </a:r>
                <a:r>
                  <a:rPr lang="es-MX" dirty="0"/>
                  <a:t>; esto es: factorizar </a:t>
                </a:r>
                <a:r>
                  <a:rPr lang="es-MX" i="1" dirty="0"/>
                  <a:t>2x</a:t>
                </a:r>
                <a:r>
                  <a:rPr lang="es-MX" dirty="0"/>
                  <a:t> de los primeros dos términos y -5 de los últimos 2 términos.</a:t>
                </a:r>
              </a:p>
              <a:p>
                <a:r>
                  <a:rPr lang="es-MX" dirty="0"/>
                  <a:t> </a:t>
                </a:r>
              </a:p>
              <a:p>
                <a:pPr marL="0" indent="0">
                  <a:buNone/>
                </a:pPr>
                <a14:m>
                  <m:oMathPara xmlns:m="http://schemas.openxmlformats.org/officeDocument/2006/math">
                    <m:oMathParaPr>
                      <m:jc m:val="centerGroup"/>
                    </m:oMathParaPr>
                    <m:oMath xmlns:m="http://schemas.openxmlformats.org/officeDocument/2006/math">
                      <m:sSup>
                        <m:sSupPr>
                          <m:ctrlPr>
                            <a:rPr lang="es-MX" i="1">
                              <a:latin typeface="Cambria Math" panose="02040503050406030204" pitchFamily="18" charset="0"/>
                            </a:rPr>
                          </m:ctrlPr>
                        </m:sSupPr>
                        <m:e>
                          <m:r>
                            <a:rPr lang="es-MX" i="1">
                              <a:latin typeface="Cambria Math" panose="02040503050406030204" pitchFamily="18" charset="0"/>
                            </a:rPr>
                            <m:t>6</m:t>
                          </m:r>
                          <m:r>
                            <a:rPr lang="es-MX" i="1">
                              <a:latin typeface="Cambria Math" panose="02040503050406030204" pitchFamily="18" charset="0"/>
                            </a:rPr>
                            <m:t>𝑥</m:t>
                          </m:r>
                        </m:e>
                        <m:sup>
                          <m:r>
                            <a:rPr lang="es-MX" i="1">
                              <a:latin typeface="Cambria Math" panose="02040503050406030204" pitchFamily="18" charset="0"/>
                            </a:rPr>
                            <m:t>2</m:t>
                          </m:r>
                        </m:sup>
                      </m:sSup>
                      <m:r>
                        <a:rPr lang="es-MX" i="1">
                          <a:latin typeface="Cambria Math" panose="02040503050406030204" pitchFamily="18" charset="0"/>
                        </a:rPr>
                        <m:t>+4</m:t>
                      </m:r>
                      <m:r>
                        <a:rPr lang="es-MX" i="1">
                          <a:latin typeface="Cambria Math" panose="02040503050406030204" pitchFamily="18" charset="0"/>
                        </a:rPr>
                        <m:t>𝑥</m:t>
                      </m:r>
                      <m:r>
                        <a:rPr lang="es-MX" i="1">
                          <a:latin typeface="Cambria Math" panose="02040503050406030204" pitchFamily="18" charset="0"/>
                        </a:rPr>
                        <m:t>−15</m:t>
                      </m:r>
                      <m:r>
                        <a:rPr lang="es-MX" i="1">
                          <a:latin typeface="Cambria Math" panose="02040503050406030204" pitchFamily="18" charset="0"/>
                        </a:rPr>
                        <m:t>𝑥</m:t>
                      </m:r>
                      <m:r>
                        <a:rPr lang="es-MX" i="1">
                          <a:latin typeface="Cambria Math" panose="02040503050406030204" pitchFamily="18" charset="0"/>
                        </a:rPr>
                        <m:t>−10=2</m:t>
                      </m:r>
                      <m:r>
                        <a:rPr lang="es-MX" i="1">
                          <a:latin typeface="Cambria Math" panose="02040503050406030204" pitchFamily="18" charset="0"/>
                        </a:rPr>
                        <m:t>𝑥</m:t>
                      </m:r>
                      <m:d>
                        <m:dPr>
                          <m:ctrlPr>
                            <a:rPr lang="es-MX" i="1">
                              <a:latin typeface="Cambria Math" panose="02040503050406030204" pitchFamily="18" charset="0"/>
                            </a:rPr>
                          </m:ctrlPr>
                        </m:dPr>
                        <m:e>
                          <m:r>
                            <a:rPr lang="es-MX" i="1">
                              <a:latin typeface="Cambria Math" panose="02040503050406030204" pitchFamily="18" charset="0"/>
                            </a:rPr>
                            <m:t>3</m:t>
                          </m:r>
                          <m:r>
                            <a:rPr lang="es-MX" i="1">
                              <a:latin typeface="Cambria Math" panose="02040503050406030204" pitchFamily="18" charset="0"/>
                            </a:rPr>
                            <m:t>𝑥</m:t>
                          </m:r>
                          <m:r>
                            <a:rPr lang="es-MX" i="1">
                              <a:latin typeface="Cambria Math" panose="02040503050406030204" pitchFamily="18" charset="0"/>
                            </a:rPr>
                            <m:t>+2</m:t>
                          </m:r>
                        </m:e>
                      </m:d>
                      <m:r>
                        <a:rPr lang="es-MX" i="1">
                          <a:latin typeface="Cambria Math" panose="02040503050406030204" pitchFamily="18" charset="0"/>
                        </a:rPr>
                        <m:t>−5(3</m:t>
                      </m:r>
                      <m:r>
                        <a:rPr lang="es-MX" i="1">
                          <a:latin typeface="Cambria Math" panose="02040503050406030204" pitchFamily="18" charset="0"/>
                        </a:rPr>
                        <m:t>𝑥</m:t>
                      </m:r>
                      <m:r>
                        <a:rPr lang="es-MX" i="1">
                          <a:latin typeface="Cambria Math" panose="02040503050406030204" pitchFamily="18" charset="0"/>
                        </a:rPr>
                        <m:t>+2)</m:t>
                      </m:r>
                    </m:oMath>
                  </m:oMathPara>
                </a14:m>
                <a:endParaRPr lang="es-MX" dirty="0"/>
              </a:p>
              <a:p>
                <a:pPr marL="0" indent="0">
                  <a:buNone/>
                </a:pPr>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928" t="-2801" r="-986"/>
                </a:stretch>
              </a:blipFill>
            </p:spPr>
            <p:txBody>
              <a:bodyPr/>
              <a:lstStyle/>
              <a:p>
                <a:r>
                  <a:rPr lang="es-MX">
                    <a:noFill/>
                  </a:rPr>
                  <a:t> </a:t>
                </a:r>
              </a:p>
            </p:txBody>
          </p:sp>
        </mc:Fallback>
      </mc:AlternateContent>
    </p:spTree>
    <p:extLst>
      <p:ext uri="{BB962C8B-B14F-4D97-AF65-F5344CB8AC3E}">
        <p14:creationId xmlns:p14="http://schemas.microsoft.com/office/powerpoint/2010/main" val="2216574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r>
                  <a:rPr lang="es-MX" sz="3200" dirty="0" smtClean="0"/>
                  <a:t>Por tanto:</a:t>
                </a:r>
              </a:p>
              <a:p>
                <a:r>
                  <a:rPr lang="es-MX" sz="3200" dirty="0"/>
                  <a:t> </a:t>
                </a:r>
              </a:p>
              <a:p>
                <a:pPr marL="0" indent="0">
                  <a:buNone/>
                </a:pPr>
                <a14:m>
                  <m:oMathPara xmlns:m="http://schemas.openxmlformats.org/officeDocument/2006/math">
                    <m:oMathParaPr>
                      <m:jc m:val="centerGroup"/>
                    </m:oMathParaPr>
                    <m:oMath xmlns:m="http://schemas.openxmlformats.org/officeDocument/2006/math">
                      <m:sSup>
                        <m:sSupPr>
                          <m:ctrlPr>
                            <a:rPr lang="es-MX" sz="3200" i="1">
                              <a:latin typeface="Cambria Math" panose="02040503050406030204" pitchFamily="18" charset="0"/>
                            </a:rPr>
                          </m:ctrlPr>
                        </m:sSupPr>
                        <m:e>
                          <m:r>
                            <a:rPr lang="es-MX" sz="3200" i="1">
                              <a:latin typeface="Cambria Math" panose="02040503050406030204" pitchFamily="18" charset="0"/>
                            </a:rPr>
                            <m:t>6</m:t>
                          </m:r>
                          <m:r>
                            <a:rPr lang="es-MX" sz="3200" i="1">
                              <a:latin typeface="Cambria Math" panose="02040503050406030204" pitchFamily="18" charset="0"/>
                            </a:rPr>
                            <m:t>𝑥</m:t>
                          </m:r>
                        </m:e>
                        <m:sup>
                          <m:r>
                            <a:rPr lang="es-MX" sz="3200" i="1">
                              <a:latin typeface="Cambria Math" panose="02040503050406030204" pitchFamily="18" charset="0"/>
                            </a:rPr>
                            <m:t>2</m:t>
                          </m:r>
                        </m:sup>
                      </m:sSup>
                      <m:r>
                        <a:rPr lang="es-MX" sz="3200" i="1">
                          <a:latin typeface="Cambria Math" panose="02040503050406030204" pitchFamily="18" charset="0"/>
                        </a:rPr>
                        <m:t>−11</m:t>
                      </m:r>
                      <m:r>
                        <a:rPr lang="es-MX" sz="3200" i="1">
                          <a:latin typeface="Cambria Math" panose="02040503050406030204" pitchFamily="18" charset="0"/>
                        </a:rPr>
                        <m:t>𝑥</m:t>
                      </m:r>
                      <m:r>
                        <a:rPr lang="es-MX" sz="3200" i="1">
                          <a:latin typeface="Cambria Math" panose="02040503050406030204" pitchFamily="18" charset="0"/>
                        </a:rPr>
                        <m:t>−10=</m:t>
                      </m:r>
                      <m:r>
                        <a:rPr lang="es-MX" sz="3200" b="1" i="1" smtClean="0">
                          <a:solidFill>
                            <a:srgbClr val="FF0000"/>
                          </a:solidFill>
                          <a:latin typeface="Cambria Math" panose="02040503050406030204" pitchFamily="18" charset="0"/>
                        </a:rPr>
                        <m:t>(</m:t>
                      </m:r>
                      <m:r>
                        <a:rPr lang="es-MX" sz="3200" b="1" i="1" smtClean="0">
                          <a:solidFill>
                            <a:srgbClr val="FF0000"/>
                          </a:solidFill>
                          <a:latin typeface="Cambria Math" panose="02040503050406030204" pitchFamily="18" charset="0"/>
                        </a:rPr>
                        <m:t>𝟑</m:t>
                      </m:r>
                      <m:r>
                        <a:rPr lang="es-MX" sz="3200" b="1" i="1" smtClean="0">
                          <a:solidFill>
                            <a:srgbClr val="FF0000"/>
                          </a:solidFill>
                          <a:latin typeface="Cambria Math" panose="02040503050406030204" pitchFamily="18" charset="0"/>
                        </a:rPr>
                        <m:t>𝒙</m:t>
                      </m:r>
                      <m:r>
                        <a:rPr lang="es-MX" sz="3200" b="1" i="1" smtClean="0">
                          <a:solidFill>
                            <a:srgbClr val="FF0000"/>
                          </a:solidFill>
                          <a:latin typeface="Cambria Math" panose="02040503050406030204" pitchFamily="18" charset="0"/>
                        </a:rPr>
                        <m:t>+</m:t>
                      </m:r>
                      <m:r>
                        <a:rPr lang="es-MX" sz="3200" b="1" i="1" smtClean="0">
                          <a:solidFill>
                            <a:srgbClr val="FF0000"/>
                          </a:solidFill>
                          <a:latin typeface="Cambria Math" panose="02040503050406030204" pitchFamily="18" charset="0"/>
                        </a:rPr>
                        <m:t>𝟐</m:t>
                      </m:r>
                      <m:r>
                        <a:rPr lang="es-MX" sz="3200" b="1" i="1" smtClean="0">
                          <a:solidFill>
                            <a:srgbClr val="FF0000"/>
                          </a:solidFill>
                          <a:latin typeface="Cambria Math" panose="02040503050406030204" pitchFamily="18" charset="0"/>
                        </a:rPr>
                        <m:t>)(</m:t>
                      </m:r>
                      <m:r>
                        <a:rPr lang="es-MX" sz="3200" b="1" i="1" smtClean="0">
                          <a:solidFill>
                            <a:srgbClr val="FF0000"/>
                          </a:solidFill>
                          <a:latin typeface="Cambria Math" panose="02040503050406030204" pitchFamily="18" charset="0"/>
                        </a:rPr>
                        <m:t>𝟐</m:t>
                      </m:r>
                      <m:r>
                        <a:rPr lang="es-MX" sz="3200" b="1" i="1" smtClean="0">
                          <a:solidFill>
                            <a:srgbClr val="FF0000"/>
                          </a:solidFill>
                          <a:latin typeface="Cambria Math" panose="02040503050406030204" pitchFamily="18" charset="0"/>
                        </a:rPr>
                        <m:t>𝒙</m:t>
                      </m:r>
                      <m:r>
                        <a:rPr lang="es-MX" sz="3200" b="1" i="1" smtClean="0">
                          <a:solidFill>
                            <a:srgbClr val="FF0000"/>
                          </a:solidFill>
                          <a:latin typeface="Cambria Math" panose="02040503050406030204" pitchFamily="18" charset="0"/>
                        </a:rPr>
                        <m:t>−</m:t>
                      </m:r>
                      <m:r>
                        <a:rPr lang="es-MX" sz="3200" b="1" i="1" smtClean="0">
                          <a:solidFill>
                            <a:srgbClr val="FF0000"/>
                          </a:solidFill>
                          <a:latin typeface="Cambria Math" panose="02040503050406030204" pitchFamily="18" charset="0"/>
                        </a:rPr>
                        <m:t>𝟓</m:t>
                      </m:r>
                      <m:r>
                        <a:rPr lang="es-MX" sz="3200" b="1" i="1" smtClean="0">
                          <a:solidFill>
                            <a:srgbClr val="FF0000"/>
                          </a:solidFill>
                          <a:latin typeface="Cambria Math" panose="02040503050406030204" pitchFamily="18" charset="0"/>
                        </a:rPr>
                        <m:t>)</m:t>
                      </m:r>
                    </m:oMath>
                  </m:oMathPara>
                </a14:m>
                <a:endParaRPr lang="es-MX" sz="3200" dirty="0" smtClean="0">
                  <a:solidFill>
                    <a:srgbClr val="FF0000"/>
                  </a:solidFill>
                </a:endParaRPr>
              </a:p>
              <a:p>
                <a:r>
                  <a:rPr lang="es-MX" sz="3200" dirty="0" smtClean="0"/>
                  <a:t>Aplicando la propiedad del producto 0:</a:t>
                </a:r>
              </a:p>
              <a:p>
                <a:pPr marL="0" indent="0">
                  <a:buNone/>
                </a:pPr>
                <a14:m>
                  <m:oMathPara xmlns:m="http://schemas.openxmlformats.org/officeDocument/2006/math">
                    <m:oMathParaPr>
                      <m:jc m:val="centerGroup"/>
                    </m:oMathParaPr>
                    <m:oMath xmlns:m="http://schemas.openxmlformats.org/officeDocument/2006/math">
                      <m:r>
                        <a:rPr lang="es-MX" sz="3200" b="0" i="1" smtClean="0">
                          <a:solidFill>
                            <a:srgbClr val="FF0000"/>
                          </a:solidFill>
                          <a:latin typeface="Cambria Math" panose="02040503050406030204" pitchFamily="18" charset="0"/>
                        </a:rPr>
                        <m:t>3</m:t>
                      </m:r>
                      <m:r>
                        <a:rPr lang="es-MX" sz="3200" b="0" i="1" smtClean="0">
                          <a:solidFill>
                            <a:srgbClr val="FF0000"/>
                          </a:solidFill>
                          <a:latin typeface="Cambria Math" panose="02040503050406030204" pitchFamily="18" charset="0"/>
                        </a:rPr>
                        <m:t>𝑥</m:t>
                      </m:r>
                      <m:r>
                        <a:rPr lang="es-MX" sz="3200" b="0" i="1" smtClean="0">
                          <a:solidFill>
                            <a:srgbClr val="FF0000"/>
                          </a:solidFill>
                          <a:latin typeface="Cambria Math" panose="02040503050406030204" pitchFamily="18" charset="0"/>
                        </a:rPr>
                        <m:t>+2=0     </m:t>
                      </m:r>
                      <m:r>
                        <a:rPr lang="es-MX" sz="3200" b="0" i="1" smtClean="0">
                          <a:solidFill>
                            <a:srgbClr val="FF0000"/>
                          </a:solidFill>
                          <a:latin typeface="Cambria Math" panose="02040503050406030204" pitchFamily="18" charset="0"/>
                        </a:rPr>
                        <m:t>𝑜</m:t>
                      </m:r>
                      <m:r>
                        <a:rPr lang="es-MX" sz="3200" b="0" i="1" smtClean="0">
                          <a:solidFill>
                            <a:srgbClr val="FF0000"/>
                          </a:solidFill>
                          <a:latin typeface="Cambria Math" panose="02040503050406030204" pitchFamily="18" charset="0"/>
                        </a:rPr>
                        <m:t>     2</m:t>
                      </m:r>
                      <m:r>
                        <a:rPr lang="es-MX" sz="3200" b="0" i="1" smtClean="0">
                          <a:solidFill>
                            <a:srgbClr val="FF0000"/>
                          </a:solidFill>
                          <a:latin typeface="Cambria Math" panose="02040503050406030204" pitchFamily="18" charset="0"/>
                        </a:rPr>
                        <m:t>𝑥</m:t>
                      </m:r>
                      <m:r>
                        <a:rPr lang="es-MX" sz="3200" b="0" i="1" smtClean="0">
                          <a:solidFill>
                            <a:srgbClr val="FF0000"/>
                          </a:solidFill>
                          <a:latin typeface="Cambria Math" panose="02040503050406030204" pitchFamily="18" charset="0"/>
                        </a:rPr>
                        <m:t>−5=0</m:t>
                      </m:r>
                    </m:oMath>
                  </m:oMathPara>
                </a14:m>
                <a:endParaRPr lang="es-MX" sz="3200" b="0" dirty="0" smtClean="0">
                  <a:solidFill>
                    <a:srgbClr val="FF0000"/>
                  </a:solidFill>
                </a:endParaRPr>
              </a:p>
              <a:p>
                <a:pPr marL="0" indent="0">
                  <a:buNone/>
                </a:pPr>
                <a:r>
                  <a:rPr lang="es-MX" sz="3200" dirty="0" smtClean="0">
                    <a:solidFill>
                      <a:srgbClr val="FF0000"/>
                    </a:solidFill>
                  </a:rPr>
                  <a:t>Resolviendo para (x)</a:t>
                </a:r>
              </a:p>
              <a:p>
                <a:pPr marL="0" indent="0">
                  <a:buNone/>
                </a:pPr>
                <a14:m>
                  <m:oMathPara xmlns:m="http://schemas.openxmlformats.org/officeDocument/2006/math">
                    <m:oMathParaPr>
                      <m:jc m:val="centerGroup"/>
                    </m:oMathParaPr>
                    <m:oMath xmlns:m="http://schemas.openxmlformats.org/officeDocument/2006/math">
                      <m:r>
                        <a:rPr lang="es-MX" sz="3200" b="0" i="1" smtClean="0">
                          <a:solidFill>
                            <a:srgbClr val="FF0000"/>
                          </a:solidFill>
                          <a:latin typeface="Cambria Math" panose="02040503050406030204" pitchFamily="18" charset="0"/>
                        </a:rPr>
                        <m:t>𝑥</m:t>
                      </m:r>
                      <m:r>
                        <a:rPr lang="es-MX" sz="3200" b="0" i="1" smtClean="0">
                          <a:solidFill>
                            <a:srgbClr val="FF0000"/>
                          </a:solidFill>
                          <a:latin typeface="Cambria Math" panose="02040503050406030204" pitchFamily="18" charset="0"/>
                        </a:rPr>
                        <m:t>=−</m:t>
                      </m:r>
                      <m:f>
                        <m:fPr>
                          <m:ctrlPr>
                            <a:rPr lang="es-MX" sz="3200" b="0" i="1" smtClean="0">
                              <a:solidFill>
                                <a:srgbClr val="FF0000"/>
                              </a:solidFill>
                              <a:latin typeface="Cambria Math" panose="02040503050406030204" pitchFamily="18" charset="0"/>
                            </a:rPr>
                          </m:ctrlPr>
                        </m:fPr>
                        <m:num>
                          <m:r>
                            <a:rPr lang="es-MX" sz="3200" b="0" i="1" smtClean="0">
                              <a:solidFill>
                                <a:srgbClr val="FF0000"/>
                              </a:solidFill>
                              <a:latin typeface="Cambria Math" panose="02040503050406030204" pitchFamily="18" charset="0"/>
                            </a:rPr>
                            <m:t>2</m:t>
                          </m:r>
                        </m:num>
                        <m:den>
                          <m:r>
                            <a:rPr lang="es-MX" sz="3200" b="0" i="1" smtClean="0">
                              <a:solidFill>
                                <a:srgbClr val="FF0000"/>
                              </a:solidFill>
                              <a:latin typeface="Cambria Math" panose="02040503050406030204" pitchFamily="18" charset="0"/>
                            </a:rPr>
                            <m:t>3</m:t>
                          </m:r>
                        </m:den>
                      </m:f>
                      <m:r>
                        <a:rPr lang="es-MX" sz="3200" b="0" i="1" smtClean="0">
                          <a:solidFill>
                            <a:srgbClr val="FF0000"/>
                          </a:solidFill>
                          <a:latin typeface="Cambria Math" panose="02040503050406030204" pitchFamily="18" charset="0"/>
                        </a:rPr>
                        <m:t>     </m:t>
                      </m:r>
                      <m:r>
                        <a:rPr lang="es-MX" sz="3200" b="0" i="1" smtClean="0">
                          <a:solidFill>
                            <a:srgbClr val="FF0000"/>
                          </a:solidFill>
                          <a:latin typeface="Cambria Math" panose="02040503050406030204" pitchFamily="18" charset="0"/>
                        </a:rPr>
                        <m:t>𝑦</m:t>
                      </m:r>
                      <m:r>
                        <a:rPr lang="es-MX" sz="3200" b="0" i="1" smtClean="0">
                          <a:solidFill>
                            <a:srgbClr val="FF0000"/>
                          </a:solidFill>
                          <a:latin typeface="Cambria Math" panose="02040503050406030204" pitchFamily="18" charset="0"/>
                        </a:rPr>
                        <m:t>     </m:t>
                      </m:r>
                      <m:r>
                        <a:rPr lang="es-MX" sz="3200" b="0" i="1" smtClean="0">
                          <a:solidFill>
                            <a:srgbClr val="FF0000"/>
                          </a:solidFill>
                          <a:latin typeface="Cambria Math" panose="02040503050406030204" pitchFamily="18" charset="0"/>
                        </a:rPr>
                        <m:t>𝑥</m:t>
                      </m:r>
                      <m:r>
                        <a:rPr lang="es-MX" sz="3200" b="0" i="1" smtClean="0">
                          <a:solidFill>
                            <a:srgbClr val="FF0000"/>
                          </a:solidFill>
                          <a:latin typeface="Cambria Math" panose="02040503050406030204" pitchFamily="18" charset="0"/>
                        </a:rPr>
                        <m:t>=</m:t>
                      </m:r>
                      <m:f>
                        <m:fPr>
                          <m:ctrlPr>
                            <a:rPr lang="es-MX" sz="3200" b="0" i="1" smtClean="0">
                              <a:solidFill>
                                <a:srgbClr val="FF0000"/>
                              </a:solidFill>
                              <a:latin typeface="Cambria Math" panose="02040503050406030204" pitchFamily="18" charset="0"/>
                            </a:rPr>
                          </m:ctrlPr>
                        </m:fPr>
                        <m:num>
                          <m:r>
                            <a:rPr lang="es-MX" sz="3200" b="0" i="1" smtClean="0">
                              <a:solidFill>
                                <a:srgbClr val="FF0000"/>
                              </a:solidFill>
                              <a:latin typeface="Cambria Math" panose="02040503050406030204" pitchFamily="18" charset="0"/>
                            </a:rPr>
                            <m:t>5</m:t>
                          </m:r>
                        </m:num>
                        <m:den>
                          <m:r>
                            <a:rPr lang="es-MX" sz="3200" b="0" i="1" smtClean="0">
                              <a:solidFill>
                                <a:srgbClr val="FF0000"/>
                              </a:solidFill>
                              <a:latin typeface="Cambria Math" panose="02040503050406030204" pitchFamily="18" charset="0"/>
                            </a:rPr>
                            <m:t>2</m:t>
                          </m:r>
                        </m:den>
                      </m:f>
                    </m:oMath>
                  </m:oMathPara>
                </a14:m>
                <a:endParaRPr lang="es-MX" sz="3200" dirty="0">
                  <a:solidFill>
                    <a:srgbClr val="FF0000"/>
                  </a:solidFill>
                </a:endParaRPr>
              </a:p>
              <a:p>
                <a:endParaRPr lang="es-MX" sz="32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507" t="-2941"/>
                </a:stretch>
              </a:blipFill>
            </p:spPr>
            <p:txBody>
              <a:bodyPr/>
              <a:lstStyle/>
              <a:p>
                <a:r>
                  <a:rPr lang="es-MX">
                    <a:noFill/>
                  </a:rPr>
                  <a:t> </a:t>
                </a:r>
              </a:p>
            </p:txBody>
          </p:sp>
        </mc:Fallback>
      </mc:AlternateContent>
    </p:spTree>
    <p:extLst>
      <p:ext uri="{BB962C8B-B14F-4D97-AF65-F5344CB8AC3E}">
        <p14:creationId xmlns:p14="http://schemas.microsoft.com/office/powerpoint/2010/main" val="20908997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3.2 Fórmula General</a:t>
            </a:r>
            <a:endParaRPr lang="es-MX"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19369635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Fórmula General</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smtClean="0"/>
                  <a:t>La </a:t>
                </a:r>
                <a:r>
                  <a:rPr lang="es-MX" b="1" dirty="0"/>
                  <a:t>fórmula general</a:t>
                </a:r>
                <a:r>
                  <a:rPr lang="es-MX" dirty="0"/>
                  <a:t> se utiliza para resolver ecuaciones cuadráticas de la forma</a:t>
                </a:r>
                <a:r>
                  <a:rPr lang="es-MX" dirty="0" smtClean="0"/>
                  <a:t>:</a:t>
                </a:r>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𝑎𝑥</m:t>
                          </m:r>
                        </m:e>
                        <m:sup>
                          <m:r>
                            <a:rPr lang="es-MX" b="0" i="1" smtClean="0">
                              <a:latin typeface="Cambria Math" panose="02040503050406030204" pitchFamily="18" charset="0"/>
                            </a:rPr>
                            <m:t>2</m:t>
                          </m:r>
                        </m:sup>
                      </m:sSup>
                      <m:r>
                        <a:rPr lang="es-MX" b="0" i="1" smtClean="0">
                          <a:latin typeface="Cambria Math" panose="02040503050406030204" pitchFamily="18" charset="0"/>
                        </a:rPr>
                        <m:t>+</m:t>
                      </m:r>
                      <m:r>
                        <a:rPr lang="es-MX" b="0" i="1" smtClean="0">
                          <a:latin typeface="Cambria Math" panose="02040503050406030204" pitchFamily="18" charset="0"/>
                        </a:rPr>
                        <m:t>𝑏𝑥</m:t>
                      </m:r>
                      <m:r>
                        <a:rPr lang="es-MX" b="0" i="1" smtClean="0">
                          <a:latin typeface="Cambria Math" panose="02040503050406030204" pitchFamily="18" charset="0"/>
                        </a:rPr>
                        <m:t>+</m:t>
                      </m:r>
                      <m:r>
                        <a:rPr lang="es-MX" b="0" i="1" smtClean="0">
                          <a:latin typeface="Cambria Math" panose="02040503050406030204" pitchFamily="18" charset="0"/>
                        </a:rPr>
                        <m:t>𝑐</m:t>
                      </m:r>
                      <m:r>
                        <a:rPr lang="es-MX" b="0" i="1" smtClean="0">
                          <a:latin typeface="Cambria Math" panose="02040503050406030204" pitchFamily="18" charset="0"/>
                        </a:rPr>
                        <m:t>=0</m:t>
                      </m:r>
                    </m:oMath>
                  </m:oMathPara>
                </a14:m>
                <a:endParaRPr lang="es-MX" b="0" dirty="0" smtClean="0"/>
              </a:p>
              <a:p>
                <a:pPr marL="0" indent="0">
                  <a:buNone/>
                </a:pPr>
                <a:r>
                  <a:rPr lang="es-MX" dirty="0"/>
                  <a:t>donde </a:t>
                </a:r>
                <a:r>
                  <a:rPr lang="es-MX" i="1" dirty="0" smtClean="0"/>
                  <a:t>a</a:t>
                </a:r>
                <a:r>
                  <a:rPr lang="es-MX" dirty="0" smtClean="0"/>
                  <a:t>, </a:t>
                </a:r>
                <a:r>
                  <a:rPr lang="es-MX" i="1" dirty="0" smtClean="0"/>
                  <a:t>b</a:t>
                </a:r>
                <a:r>
                  <a:rPr lang="es-MX" dirty="0"/>
                  <a:t>, y </a:t>
                </a:r>
                <a:r>
                  <a:rPr lang="es-MX" i="1" dirty="0" smtClean="0"/>
                  <a:t>c</a:t>
                </a:r>
                <a:r>
                  <a:rPr lang="es-MX" dirty="0" smtClean="0"/>
                  <a:t> </a:t>
                </a:r>
                <a:r>
                  <a:rPr lang="es-MX" dirty="0"/>
                  <a:t>son coeficientes reales, y </a:t>
                </a:r>
                <a:r>
                  <a:rPr lang="es-MX" i="1" dirty="0"/>
                  <a:t>a</a:t>
                </a:r>
                <a:r>
                  <a:rPr lang="es-MX" dirty="0"/>
                  <a:t>≠</a:t>
                </a:r>
                <a:r>
                  <a:rPr lang="es-MX" dirty="0" smtClean="0"/>
                  <a:t>0.</a:t>
                </a:r>
              </a:p>
              <a:p>
                <a:pPr marL="0" indent="0">
                  <a:buNone/>
                </a:pPr>
                <a:endParaRPr lang="es-MX" dirty="0" smtClean="0"/>
              </a:p>
              <a:p>
                <a:r>
                  <a:rPr lang="es-MX" dirty="0"/>
                  <a:t>La </a:t>
                </a:r>
                <a:r>
                  <a:rPr lang="es-MX" b="1" dirty="0"/>
                  <a:t>fórmula general</a:t>
                </a:r>
                <a:r>
                  <a:rPr lang="es-MX" dirty="0"/>
                  <a:t> es</a:t>
                </a:r>
                <a:r>
                  <a:rPr lang="es-MX" dirty="0" smtClean="0"/>
                  <a:t>:</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𝑥</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m:t>
                          </m:r>
                          <m:r>
                            <a:rPr lang="es-MX" b="0" i="1" smtClean="0">
                              <a:latin typeface="Cambria Math" panose="02040503050406030204" pitchFamily="18" charset="0"/>
                            </a:rPr>
                            <m:t>𝑏</m:t>
                          </m:r>
                          <m:r>
                            <a:rPr lang="es-MX" b="0" i="1" smtClean="0">
                              <a:latin typeface="Cambria Math" panose="02040503050406030204" pitchFamily="18" charset="0"/>
                            </a:rPr>
                            <m:t>±</m:t>
                          </m:r>
                          <m:rad>
                            <m:radPr>
                              <m:degHide m:val="on"/>
                              <m:ctrlPr>
                                <a:rPr lang="es-MX" b="0" i="1" smtClean="0">
                                  <a:latin typeface="Cambria Math" panose="02040503050406030204" pitchFamily="18" charset="0"/>
                                </a:rPr>
                              </m:ctrlPr>
                            </m:radPr>
                            <m:deg/>
                            <m:e>
                              <m:sSup>
                                <m:sSupPr>
                                  <m:ctrlPr>
                                    <a:rPr lang="es-MX" b="0" i="1" smtClean="0">
                                      <a:latin typeface="Cambria Math" panose="02040503050406030204" pitchFamily="18" charset="0"/>
                                    </a:rPr>
                                  </m:ctrlPr>
                                </m:sSupPr>
                                <m:e>
                                  <m:r>
                                    <a:rPr lang="es-MX" b="0" i="1" smtClean="0">
                                      <a:latin typeface="Cambria Math" panose="02040503050406030204" pitchFamily="18" charset="0"/>
                                    </a:rPr>
                                    <m:t>𝑏</m:t>
                                  </m:r>
                                </m:e>
                                <m:sup>
                                  <m:r>
                                    <a:rPr lang="es-MX" b="0" i="1" smtClean="0">
                                      <a:latin typeface="Cambria Math" panose="02040503050406030204" pitchFamily="18" charset="0"/>
                                    </a:rPr>
                                    <m:t>2</m:t>
                                  </m:r>
                                </m:sup>
                              </m:sSup>
                              <m:r>
                                <a:rPr lang="es-MX" b="0" i="1" smtClean="0">
                                  <a:latin typeface="Cambria Math" panose="02040503050406030204" pitchFamily="18" charset="0"/>
                                </a:rPr>
                                <m:t>−4</m:t>
                              </m:r>
                              <m:r>
                                <a:rPr lang="es-MX" b="0" i="1" smtClean="0">
                                  <a:latin typeface="Cambria Math" panose="02040503050406030204" pitchFamily="18" charset="0"/>
                                </a:rPr>
                                <m:t>𝑎𝑐</m:t>
                              </m:r>
                            </m:e>
                          </m:rad>
                        </m:num>
                        <m:den>
                          <m:r>
                            <a:rPr lang="es-MX" b="0" i="1" smtClean="0">
                              <a:latin typeface="Cambria Math" panose="02040503050406030204" pitchFamily="18" charset="0"/>
                            </a:rPr>
                            <m:t>2</m:t>
                          </m:r>
                          <m:r>
                            <a:rPr lang="es-MX" b="0" i="1" smtClean="0">
                              <a:latin typeface="Cambria Math" panose="02040503050406030204" pitchFamily="18" charset="0"/>
                            </a:rPr>
                            <m:t>𝑎</m:t>
                          </m:r>
                        </m:den>
                      </m:f>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s-MX">
                    <a:noFill/>
                  </a:rPr>
                  <a:t> </a:t>
                </a:r>
              </a:p>
            </p:txBody>
          </p:sp>
        </mc:Fallback>
      </mc:AlternateContent>
    </p:spTree>
    <p:extLst>
      <p:ext uri="{BB962C8B-B14F-4D97-AF65-F5344CB8AC3E}">
        <p14:creationId xmlns:p14="http://schemas.microsoft.com/office/powerpoint/2010/main" val="30685835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Pasos para aplicar la Fórmula General</a:t>
            </a:r>
            <a:endParaRPr lang="es-MX"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marL="514350" indent="-514350" algn="just">
                  <a:buFont typeface="+mj-lt"/>
                  <a:buAutoNum type="arabicPeriod"/>
                </a:pPr>
                <a:r>
                  <a:rPr lang="es-MX" b="1" dirty="0" smtClean="0"/>
                  <a:t>Identificar los coeficientes</a:t>
                </a:r>
                <a:r>
                  <a:rPr lang="es-MX" dirty="0"/>
                  <a:t>: A partir de la ecuación cuadrática estándar, identifica los valores de </a:t>
                </a:r>
                <a:r>
                  <a:rPr lang="es-MX" i="1" dirty="0" smtClean="0"/>
                  <a:t>a</a:t>
                </a:r>
                <a:r>
                  <a:rPr lang="es-MX" dirty="0"/>
                  <a:t>, </a:t>
                </a:r>
                <a:r>
                  <a:rPr lang="es-MX" i="1" dirty="0" smtClean="0"/>
                  <a:t>b</a:t>
                </a:r>
                <a:r>
                  <a:rPr lang="es-MX" dirty="0" smtClean="0"/>
                  <a:t> </a:t>
                </a:r>
                <a:r>
                  <a:rPr lang="es-MX" dirty="0"/>
                  <a:t>y </a:t>
                </a:r>
                <a:r>
                  <a:rPr lang="es-MX" i="1" dirty="0" smtClean="0"/>
                  <a:t>c</a:t>
                </a:r>
                <a:r>
                  <a:rPr lang="es-MX" dirty="0" smtClean="0"/>
                  <a:t>.</a:t>
                </a:r>
              </a:p>
              <a:p>
                <a:pPr marL="514350" indent="-514350">
                  <a:buFont typeface="+mj-lt"/>
                  <a:buAutoNum type="arabicPeriod"/>
                </a:pPr>
                <a:endParaRPr lang="es-MX" dirty="0"/>
              </a:p>
              <a:p>
                <a:pPr marL="0" indent="0">
                  <a:buNone/>
                </a:pPr>
                <a:r>
                  <a:rPr lang="es-MX" dirty="0"/>
                  <a:t>Ejemplo</a:t>
                </a:r>
                <a:r>
                  <a:rPr lang="es-MX" dirty="0" smtClean="0"/>
                  <a:t>:</a:t>
                </a:r>
              </a:p>
              <a:p>
                <a:pPr marL="0" indent="0">
                  <a:buNone/>
                </a:pPr>
                <a14:m>
                  <m:oMathPara xmlns:m="http://schemas.openxmlformats.org/officeDocument/2006/math">
                    <m:oMathParaPr>
                      <m:jc m:val="centerGroup"/>
                    </m:oMathParaPr>
                    <m:oMath xmlns:m="http://schemas.openxmlformats.org/officeDocument/2006/math">
                      <m:sSup>
                        <m:sSupPr>
                          <m:ctrlPr>
                            <a:rPr lang="es-MX" i="1" smtClean="0">
                              <a:latin typeface="Cambria Math" panose="02040503050406030204" pitchFamily="18" charset="0"/>
                            </a:rPr>
                          </m:ctrlPr>
                        </m:sSupPr>
                        <m:e>
                          <m:r>
                            <a:rPr lang="es-MX" b="0" i="1" smtClean="0">
                              <a:latin typeface="Cambria Math" panose="02040503050406030204" pitchFamily="18" charset="0"/>
                            </a:rPr>
                            <m:t>2</m:t>
                          </m:r>
                          <m:r>
                            <a:rPr lang="es-MX" b="0" i="1" smtClean="0">
                              <a:latin typeface="Cambria Math" panose="02040503050406030204" pitchFamily="18" charset="0"/>
                            </a:rPr>
                            <m:t>𝑥</m:t>
                          </m:r>
                        </m:e>
                        <m:sup>
                          <m:r>
                            <a:rPr lang="es-MX" b="0" i="1" smtClean="0">
                              <a:latin typeface="Cambria Math" panose="02040503050406030204" pitchFamily="18" charset="0"/>
                            </a:rPr>
                            <m:t>2</m:t>
                          </m:r>
                        </m:sup>
                      </m:sSup>
                      <m:r>
                        <a:rPr lang="es-MX" b="0" i="1" smtClean="0">
                          <a:latin typeface="Cambria Math" panose="02040503050406030204" pitchFamily="18" charset="0"/>
                        </a:rPr>
                        <m:t>+5</m:t>
                      </m:r>
                      <m:r>
                        <a:rPr lang="es-MX" b="0" i="1" smtClean="0">
                          <a:latin typeface="Cambria Math" panose="02040503050406030204" pitchFamily="18" charset="0"/>
                        </a:rPr>
                        <m:t>𝑥</m:t>
                      </m:r>
                      <m:r>
                        <a:rPr lang="es-MX" b="0" i="1" smtClean="0">
                          <a:latin typeface="Cambria Math" panose="02040503050406030204" pitchFamily="18" charset="0"/>
                        </a:rPr>
                        <m:t>−3=0</m:t>
                      </m:r>
                    </m:oMath>
                  </m:oMathPara>
                </a14:m>
                <a:endParaRPr lang="es-MX" b="0" dirty="0" smtClean="0"/>
              </a:p>
              <a:p>
                <a:endParaRPr lang="es-MX" dirty="0" smtClean="0"/>
              </a:p>
              <a:p>
                <a:pPr marL="0" indent="0">
                  <a:buNone/>
                </a:pPr>
                <a:r>
                  <a:rPr lang="es-MX" dirty="0"/>
                  <a:t>Aquí, </a:t>
                </a:r>
                <a:r>
                  <a:rPr lang="es-MX" dirty="0" smtClean="0"/>
                  <a:t>a=2</a:t>
                </a:r>
                <a:r>
                  <a:rPr lang="es-MX" dirty="0"/>
                  <a:t>, </a:t>
                </a:r>
                <a:r>
                  <a:rPr lang="es-MX" dirty="0" smtClean="0"/>
                  <a:t>b=5</a:t>
                </a:r>
                <a:r>
                  <a:rPr lang="es-MX" dirty="0"/>
                  <a:t>, y c</a:t>
                </a:r>
                <a:r>
                  <a:rPr lang="es-MX" dirty="0" smtClean="0"/>
                  <a:t>=−</a:t>
                </a:r>
                <a:r>
                  <a:rPr lang="es-MX" dirty="0"/>
                  <a:t>3.</a:t>
                </a:r>
              </a:p>
              <a:p>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381" r="-1159"/>
                </a:stretch>
              </a:blipFill>
            </p:spPr>
            <p:txBody>
              <a:bodyPr/>
              <a:lstStyle/>
              <a:p>
                <a:r>
                  <a:rPr lang="es-MX">
                    <a:noFill/>
                  </a:rPr>
                  <a:t> </a:t>
                </a:r>
              </a:p>
            </p:txBody>
          </p:sp>
        </mc:Fallback>
      </mc:AlternateContent>
    </p:spTree>
    <p:extLst>
      <p:ext uri="{BB962C8B-B14F-4D97-AF65-F5344CB8AC3E}">
        <p14:creationId xmlns:p14="http://schemas.microsoft.com/office/powerpoint/2010/main" val="23774533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514350" indent="-514350">
                  <a:buFont typeface="+mj-lt"/>
                  <a:buAutoNum type="arabicPeriod" startAt="2"/>
                </a:pPr>
                <a:r>
                  <a:rPr lang="es-MX" b="1" dirty="0" smtClean="0"/>
                  <a:t>Calcular el discriminante</a:t>
                </a:r>
                <a:r>
                  <a:rPr lang="es-MX" dirty="0"/>
                  <a:t>: El discriminante es la expresión dentro de la raíz cuadrada</a:t>
                </a:r>
                <a:r>
                  <a:rPr lang="es-MX" dirty="0" smtClean="0"/>
                  <a:t>:</a:t>
                </a:r>
              </a:p>
              <a:p>
                <a:pPr marL="0" indent="0">
                  <a:buNone/>
                </a:pPr>
                <a14:m>
                  <m:oMathPara xmlns:m="http://schemas.openxmlformats.org/officeDocument/2006/math">
                    <m:oMathParaPr>
                      <m:jc m:val="centerGroup"/>
                    </m:oMathParaPr>
                    <m:oMath xmlns:m="http://schemas.openxmlformats.org/officeDocument/2006/math">
                      <m:r>
                        <m:rPr>
                          <m:nor/>
                        </m:rPr>
                        <a:rPr lang="el-GR"/>
                        <m:t>Δ</m:t>
                      </m:r>
                      <m:r>
                        <m:rPr>
                          <m:nor/>
                        </m:rPr>
                        <a:rPr lang="es-MX" b="0" i="0" smtClean="0"/>
                        <m:t> =</m:t>
                      </m:r>
                      <m:sSup>
                        <m:sSupPr>
                          <m:ctrlPr>
                            <a:rPr lang="es-MX" b="0" i="1" smtClean="0">
                              <a:latin typeface="Cambria Math" panose="02040503050406030204" pitchFamily="18" charset="0"/>
                            </a:rPr>
                          </m:ctrlPr>
                        </m:sSupPr>
                        <m:e>
                          <m:r>
                            <a:rPr lang="es-MX" b="0" i="1" smtClean="0">
                              <a:latin typeface="Cambria Math" panose="02040503050406030204" pitchFamily="18" charset="0"/>
                            </a:rPr>
                            <m:t> </m:t>
                          </m:r>
                          <m:r>
                            <a:rPr lang="es-MX" b="0" i="1" smtClean="0">
                              <a:latin typeface="Cambria Math" panose="02040503050406030204" pitchFamily="18" charset="0"/>
                            </a:rPr>
                            <m:t>𝑏</m:t>
                          </m:r>
                        </m:e>
                        <m:sup>
                          <m:r>
                            <a:rPr lang="es-MX" b="0" i="1" smtClean="0">
                              <a:latin typeface="Cambria Math" panose="02040503050406030204" pitchFamily="18" charset="0"/>
                            </a:rPr>
                            <m:t>2</m:t>
                          </m:r>
                        </m:sup>
                      </m:sSup>
                      <m:r>
                        <a:rPr lang="es-MX" b="0" i="1" smtClean="0">
                          <a:latin typeface="Cambria Math" panose="02040503050406030204" pitchFamily="18" charset="0"/>
                        </a:rPr>
                        <m:t>−4</m:t>
                      </m:r>
                      <m:r>
                        <a:rPr lang="es-MX" b="0" i="1" smtClean="0">
                          <a:latin typeface="Cambria Math" panose="02040503050406030204" pitchFamily="18" charset="0"/>
                        </a:rPr>
                        <m:t>𝑎𝑐</m:t>
                      </m:r>
                    </m:oMath>
                  </m:oMathPara>
                </a14:m>
                <a:endParaRPr lang="es-MX" dirty="0" smtClean="0"/>
              </a:p>
              <a:p>
                <a:pPr marL="0" indent="0">
                  <a:buNone/>
                </a:pPr>
                <a:r>
                  <a:rPr lang="es-MX" dirty="0"/>
                  <a:t>El valor del discriminante indica la naturaleza de las soluciones</a:t>
                </a:r>
                <a:r>
                  <a:rPr lang="es-MX" dirty="0" smtClean="0"/>
                  <a:t>:</a:t>
                </a:r>
              </a:p>
              <a:p>
                <a:pPr lvl="1"/>
                <a:r>
                  <a:rPr lang="es-MX" dirty="0" smtClean="0"/>
                  <a:t>Si </a:t>
                </a:r>
                <a14:m>
                  <m:oMath xmlns:m="http://schemas.openxmlformats.org/officeDocument/2006/math">
                    <m:r>
                      <m:rPr>
                        <m:nor/>
                      </m:rPr>
                      <a:rPr lang="el-GR"/>
                      <m:t>Δ</m:t>
                    </m:r>
                    <m:r>
                      <m:rPr>
                        <m:nor/>
                      </m:rPr>
                      <a:rPr lang="es-MX" b="0" i="0" smtClean="0"/>
                      <m:t> &gt; 0, </m:t>
                    </m:r>
                    <m:r>
                      <m:rPr>
                        <m:nor/>
                      </m:rPr>
                      <a:rPr lang="es-MX" b="0" i="0" smtClean="0"/>
                      <m:t>hay</m:t>
                    </m:r>
                    <m:r>
                      <m:rPr>
                        <m:nor/>
                      </m:rPr>
                      <a:rPr lang="es-MX" b="0" i="0" smtClean="0"/>
                      <m:t> </m:t>
                    </m:r>
                    <m:r>
                      <m:rPr>
                        <m:nor/>
                      </m:rPr>
                      <a:rPr lang="es-MX" b="0" i="0" smtClean="0"/>
                      <m:t>dos</m:t>
                    </m:r>
                    <m:r>
                      <m:rPr>
                        <m:nor/>
                      </m:rPr>
                      <a:rPr lang="es-MX" b="0" i="0" smtClean="0"/>
                      <m:t> </m:t>
                    </m:r>
                    <m:r>
                      <m:rPr>
                        <m:nor/>
                      </m:rPr>
                      <a:rPr lang="es-MX" b="0" i="0" smtClean="0"/>
                      <m:t>soluciones</m:t>
                    </m:r>
                    <m:r>
                      <m:rPr>
                        <m:nor/>
                      </m:rPr>
                      <a:rPr lang="es-MX" b="0" i="0" smtClean="0"/>
                      <m:t> </m:t>
                    </m:r>
                    <m:r>
                      <m:rPr>
                        <m:nor/>
                      </m:rPr>
                      <a:rPr lang="es-MX" b="0" i="0" smtClean="0"/>
                      <m:t>reales</m:t>
                    </m:r>
                    <m:r>
                      <m:rPr>
                        <m:nor/>
                      </m:rPr>
                      <a:rPr lang="es-MX" b="0" i="0" smtClean="0"/>
                      <m:t> </m:t>
                    </m:r>
                    <m:r>
                      <m:rPr>
                        <m:nor/>
                      </m:rPr>
                      <a:rPr lang="es-MX" b="0" i="0" smtClean="0"/>
                      <m:t>diferentes</m:t>
                    </m:r>
                    <m:r>
                      <m:rPr>
                        <m:nor/>
                      </m:rPr>
                      <a:rPr lang="es-MX" b="0" i="0" smtClean="0"/>
                      <m:t>.</m:t>
                    </m:r>
                  </m:oMath>
                </a14:m>
                <a:endParaRPr lang="es-MX" dirty="0" smtClean="0"/>
              </a:p>
              <a:p>
                <a:pPr lvl="1"/>
                <a:r>
                  <a:rPr lang="es-MX" dirty="0" smtClean="0"/>
                  <a:t>Si </a:t>
                </a:r>
                <a14:m>
                  <m:oMath xmlns:m="http://schemas.openxmlformats.org/officeDocument/2006/math">
                    <m:r>
                      <m:rPr>
                        <m:nor/>
                      </m:rPr>
                      <a:rPr lang="el-GR"/>
                      <m:t>Δ</m:t>
                    </m:r>
                    <m:r>
                      <m:rPr>
                        <m:nor/>
                      </m:rPr>
                      <a:rPr lang="es-MX"/>
                      <m:t> </m:t>
                    </m:r>
                    <m:r>
                      <m:rPr>
                        <m:nor/>
                      </m:rPr>
                      <a:rPr lang="es-MX" b="0" i="0" smtClean="0"/>
                      <m:t>=</m:t>
                    </m:r>
                    <m:r>
                      <m:rPr>
                        <m:nor/>
                      </m:rPr>
                      <a:rPr lang="es-MX"/>
                      <m:t> 0, </m:t>
                    </m:r>
                    <m:r>
                      <m:rPr>
                        <m:nor/>
                      </m:rPr>
                      <a:rPr lang="es-MX"/>
                      <m:t>hay</m:t>
                    </m:r>
                    <m:r>
                      <m:rPr>
                        <m:nor/>
                      </m:rPr>
                      <a:rPr lang="es-MX"/>
                      <m:t> </m:t>
                    </m:r>
                    <m:r>
                      <m:rPr>
                        <m:nor/>
                      </m:rPr>
                      <a:rPr lang="es-MX" b="0" i="0" smtClean="0"/>
                      <m:t>una</m:t>
                    </m:r>
                    <m:r>
                      <m:rPr>
                        <m:nor/>
                      </m:rPr>
                      <a:rPr lang="es-MX" b="0" i="0" smtClean="0"/>
                      <m:t> </m:t>
                    </m:r>
                    <m:r>
                      <m:rPr>
                        <m:nor/>
                      </m:rPr>
                      <a:rPr lang="es-MX"/>
                      <m:t>soluci</m:t>
                    </m:r>
                    <m:r>
                      <m:rPr>
                        <m:nor/>
                      </m:rPr>
                      <a:rPr lang="es-MX" b="0" i="0" smtClean="0"/>
                      <m:t>ó</m:t>
                    </m:r>
                    <m:r>
                      <m:rPr>
                        <m:nor/>
                      </m:rPr>
                      <a:rPr lang="es-MX"/>
                      <m:t>n</m:t>
                    </m:r>
                    <m:r>
                      <m:rPr>
                        <m:nor/>
                      </m:rPr>
                      <a:rPr lang="es-MX"/>
                      <m:t> </m:t>
                    </m:r>
                    <m:r>
                      <m:rPr>
                        <m:nor/>
                      </m:rPr>
                      <a:rPr lang="es-MX"/>
                      <m:t>real</m:t>
                    </m:r>
                    <m:r>
                      <m:rPr>
                        <m:nor/>
                      </m:rPr>
                      <a:rPr lang="es-MX" b="0" i="0" smtClean="0"/>
                      <m:t> (</m:t>
                    </m:r>
                    <m:r>
                      <m:rPr>
                        <m:nor/>
                      </m:rPr>
                      <a:rPr lang="es-MX" b="0" i="0" smtClean="0"/>
                      <m:t>doble</m:t>
                    </m:r>
                    <m:r>
                      <m:rPr>
                        <m:nor/>
                      </m:rPr>
                      <a:rPr lang="es-MX" b="0" i="0" smtClean="0"/>
                      <m:t>).</m:t>
                    </m:r>
                  </m:oMath>
                </a14:m>
                <a:endParaRPr lang="es-MX" dirty="0" smtClean="0"/>
              </a:p>
              <a:p>
                <a:pPr lvl="1"/>
                <a:r>
                  <a:rPr lang="es-MX" dirty="0" smtClean="0"/>
                  <a:t>Si </a:t>
                </a:r>
                <a14:m>
                  <m:oMath xmlns:m="http://schemas.openxmlformats.org/officeDocument/2006/math">
                    <m:r>
                      <m:rPr>
                        <m:nor/>
                      </m:rPr>
                      <a:rPr lang="el-GR"/>
                      <m:t>Δ</m:t>
                    </m:r>
                    <m:r>
                      <m:rPr>
                        <m:nor/>
                      </m:rPr>
                      <a:rPr lang="es-MX"/>
                      <m:t> </m:t>
                    </m:r>
                    <m:r>
                      <m:rPr>
                        <m:nor/>
                      </m:rPr>
                      <a:rPr lang="es-MX" b="0" i="0" smtClean="0"/>
                      <m:t>&lt;</m:t>
                    </m:r>
                    <m:r>
                      <m:rPr>
                        <m:nor/>
                      </m:rPr>
                      <a:rPr lang="es-MX"/>
                      <m:t> 0, </m:t>
                    </m:r>
                    <m:r>
                      <m:rPr>
                        <m:nor/>
                      </m:rPr>
                      <a:rPr lang="es-MX"/>
                      <m:t>hay</m:t>
                    </m:r>
                    <m:r>
                      <m:rPr>
                        <m:nor/>
                      </m:rPr>
                      <a:rPr lang="es-MX"/>
                      <m:t> </m:t>
                    </m:r>
                    <m:r>
                      <m:rPr>
                        <m:nor/>
                      </m:rPr>
                      <a:rPr lang="es-MX"/>
                      <m:t>dos</m:t>
                    </m:r>
                    <m:r>
                      <m:rPr>
                        <m:nor/>
                      </m:rPr>
                      <a:rPr lang="es-MX"/>
                      <m:t> </m:t>
                    </m:r>
                    <m:r>
                      <m:rPr>
                        <m:nor/>
                      </m:rPr>
                      <a:rPr lang="es-MX"/>
                      <m:t>soluciones</m:t>
                    </m:r>
                    <m:r>
                      <m:rPr>
                        <m:nor/>
                      </m:rPr>
                      <a:rPr lang="es-MX"/>
                      <m:t> </m:t>
                    </m:r>
                    <m:r>
                      <m:rPr>
                        <m:nor/>
                      </m:rPr>
                      <a:rPr lang="es-MX" b="0" i="0" smtClean="0"/>
                      <m:t>complejas</m:t>
                    </m:r>
                    <m:r>
                      <m:rPr>
                        <m:nor/>
                      </m:rPr>
                      <a:rPr lang="es-MX"/>
                      <m:t>.</m:t>
                    </m:r>
                  </m:oMath>
                </a14:m>
                <a:endParaRPr lang="es-MX" dirty="0" smtClean="0"/>
              </a:p>
              <a:p>
                <a:pPr marL="0" indent="0">
                  <a:buNone/>
                </a:pPr>
                <a:r>
                  <a:rPr lang="es-MX" dirty="0" smtClean="0"/>
                  <a:t>Ejemplo</a:t>
                </a:r>
                <a:endParaRPr lang="es-MX" dirty="0"/>
              </a:p>
              <a:p>
                <a:pPr marL="0" indent="0">
                  <a:buNone/>
                </a:pPr>
                <a14:m>
                  <m:oMathPara xmlns:m="http://schemas.openxmlformats.org/officeDocument/2006/math">
                    <m:oMathParaPr>
                      <m:jc m:val="centerGroup"/>
                    </m:oMathParaPr>
                    <m:oMath xmlns:m="http://schemas.openxmlformats.org/officeDocument/2006/math">
                      <m:r>
                        <m:rPr>
                          <m:nor/>
                        </m:rPr>
                        <a:rPr lang="el-GR"/>
                        <m:t>Δ</m:t>
                      </m:r>
                      <m:r>
                        <m:rPr>
                          <m:nor/>
                        </m:rPr>
                        <a:rPr lang="es-MX" b="0" i="0" smtClean="0"/>
                        <m:t> =</m:t>
                      </m:r>
                      <m:sSup>
                        <m:sSupPr>
                          <m:ctrlPr>
                            <a:rPr lang="es-MX" b="0" i="1" smtClean="0">
                              <a:latin typeface="Cambria Math" panose="02040503050406030204" pitchFamily="18" charset="0"/>
                            </a:rPr>
                          </m:ctrlPr>
                        </m:sSupPr>
                        <m:e>
                          <m:r>
                            <a:rPr lang="es-MX" b="0" i="1" smtClean="0">
                              <a:latin typeface="Cambria Math" panose="02040503050406030204" pitchFamily="18" charset="0"/>
                            </a:rPr>
                            <m:t> 5</m:t>
                          </m:r>
                        </m:e>
                        <m:sup>
                          <m:r>
                            <a:rPr lang="es-MX" b="0" i="1" smtClean="0">
                              <a:latin typeface="Cambria Math" panose="02040503050406030204" pitchFamily="18" charset="0"/>
                            </a:rPr>
                            <m:t>2</m:t>
                          </m:r>
                        </m:sup>
                      </m:sSup>
                      <m:r>
                        <a:rPr lang="es-MX" b="0" i="1" smtClean="0">
                          <a:latin typeface="Cambria Math" panose="02040503050406030204" pitchFamily="18" charset="0"/>
                        </a:rPr>
                        <m:t>−4</m:t>
                      </m:r>
                      <m:d>
                        <m:dPr>
                          <m:ctrlPr>
                            <a:rPr lang="es-MX" b="0" i="1" smtClean="0">
                              <a:latin typeface="Cambria Math" panose="02040503050406030204" pitchFamily="18" charset="0"/>
                            </a:rPr>
                          </m:ctrlPr>
                        </m:dPr>
                        <m:e>
                          <m:r>
                            <a:rPr lang="es-MX" b="0" i="1" smtClean="0">
                              <a:latin typeface="Cambria Math" panose="02040503050406030204" pitchFamily="18" charset="0"/>
                            </a:rPr>
                            <m:t>2</m:t>
                          </m:r>
                        </m:e>
                      </m:d>
                      <m:d>
                        <m:dPr>
                          <m:ctrlPr>
                            <a:rPr lang="es-MX" b="0" i="1" smtClean="0">
                              <a:latin typeface="Cambria Math" panose="02040503050406030204" pitchFamily="18" charset="0"/>
                            </a:rPr>
                          </m:ctrlPr>
                        </m:dPr>
                        <m:e>
                          <m:r>
                            <a:rPr lang="es-MX" b="0" i="1" smtClean="0">
                              <a:latin typeface="Cambria Math" panose="02040503050406030204" pitchFamily="18" charset="0"/>
                            </a:rPr>
                            <m:t>−3</m:t>
                          </m:r>
                        </m:e>
                      </m:d>
                      <m:r>
                        <a:rPr lang="es-MX" b="0" i="1" smtClean="0">
                          <a:latin typeface="Cambria Math" panose="02040503050406030204" pitchFamily="18" charset="0"/>
                        </a:rPr>
                        <m:t>=25+24=49</m:t>
                      </m:r>
                    </m:oMath>
                  </m:oMathPara>
                </a14:m>
                <a:endParaRPr lang="es-MX" dirty="0"/>
              </a:p>
              <a:p>
                <a:endParaRPr lang="es-MX" dirty="0"/>
              </a:p>
              <a:p>
                <a:pPr marL="0" indent="0">
                  <a:buNone/>
                </a:pP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381" r="-1797"/>
                </a:stretch>
              </a:blipFill>
            </p:spPr>
            <p:txBody>
              <a:bodyPr/>
              <a:lstStyle/>
              <a:p>
                <a:r>
                  <a:rPr lang="es-MX">
                    <a:noFill/>
                  </a:rPr>
                  <a:t> </a:t>
                </a:r>
              </a:p>
            </p:txBody>
          </p:sp>
        </mc:Fallback>
      </mc:AlternateContent>
    </p:spTree>
    <p:extLst>
      <p:ext uri="{BB962C8B-B14F-4D97-AF65-F5344CB8AC3E}">
        <p14:creationId xmlns:p14="http://schemas.microsoft.com/office/powerpoint/2010/main" val="399574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marL="514350" indent="-514350" algn="just">
                  <a:buFont typeface="+mj-lt"/>
                  <a:buAutoNum type="arabicPeriod" startAt="3"/>
                </a:pPr>
                <a:r>
                  <a:rPr lang="es-MX" b="1" dirty="0" smtClean="0"/>
                  <a:t>Sustituir los valores en la fórmula general</a:t>
                </a:r>
                <a:r>
                  <a:rPr lang="es-MX" dirty="0"/>
                  <a:t>: Sustituye </a:t>
                </a:r>
                <a:r>
                  <a:rPr lang="es-MX" i="1" dirty="0" smtClean="0"/>
                  <a:t>a</a:t>
                </a:r>
                <a:r>
                  <a:rPr lang="es-MX" dirty="0"/>
                  <a:t>, </a:t>
                </a:r>
                <a:r>
                  <a:rPr lang="es-MX" i="1" dirty="0" smtClean="0"/>
                  <a:t>b</a:t>
                </a:r>
                <a:r>
                  <a:rPr lang="es-MX" dirty="0" smtClean="0"/>
                  <a:t>, </a:t>
                </a:r>
                <a:r>
                  <a:rPr lang="es-MX" i="1" dirty="0" smtClean="0"/>
                  <a:t>c</a:t>
                </a:r>
                <a:r>
                  <a:rPr lang="es-MX" dirty="0"/>
                  <a:t>, y el valor del discriminante en la fórmula</a:t>
                </a:r>
                <a:r>
                  <a:rPr lang="es-MX" dirty="0" smtClean="0"/>
                  <a:t>.</a:t>
                </a:r>
              </a:p>
              <a:p>
                <a:pPr marL="514350" indent="-514350">
                  <a:buFont typeface="+mj-lt"/>
                  <a:buAutoNum type="arabicPeriod" startAt="3"/>
                </a:pPr>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𝑥</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−5± </m:t>
                          </m:r>
                          <m:rad>
                            <m:radPr>
                              <m:degHide m:val="on"/>
                              <m:ctrlPr>
                                <a:rPr lang="es-MX" b="0" i="1" smtClean="0">
                                  <a:latin typeface="Cambria Math" panose="02040503050406030204" pitchFamily="18" charset="0"/>
                                </a:rPr>
                              </m:ctrlPr>
                            </m:radPr>
                            <m:deg/>
                            <m:e>
                              <m:r>
                                <a:rPr lang="es-MX" b="0" i="1" smtClean="0">
                                  <a:latin typeface="Cambria Math" panose="02040503050406030204" pitchFamily="18" charset="0"/>
                                </a:rPr>
                                <m:t>49</m:t>
                              </m:r>
                            </m:e>
                          </m:rad>
                        </m:num>
                        <m:den>
                          <m:r>
                            <a:rPr lang="es-MX" b="0" i="1" smtClean="0">
                              <a:latin typeface="Cambria Math" panose="02040503050406030204" pitchFamily="18" charset="0"/>
                            </a:rPr>
                            <m:t>2(2)</m:t>
                          </m:r>
                        </m:den>
                      </m:f>
                    </m:oMath>
                  </m:oMathPara>
                </a14:m>
                <a:endParaRPr lang="es-MX" dirty="0" smtClean="0"/>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𝑥</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−5±7</m:t>
                          </m:r>
                        </m:num>
                        <m:den>
                          <m:r>
                            <a:rPr lang="es-MX" b="0" i="1" smtClean="0">
                              <a:latin typeface="Cambria Math" panose="02040503050406030204" pitchFamily="18" charset="0"/>
                            </a:rPr>
                            <m:t>4</m:t>
                          </m:r>
                        </m:den>
                      </m:f>
                    </m:oMath>
                  </m:oMathPara>
                </a14:m>
                <a:endParaRPr lang="es-MX"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381" r="-1159"/>
                </a:stretch>
              </a:blipFill>
            </p:spPr>
            <p:txBody>
              <a:bodyPr/>
              <a:lstStyle/>
              <a:p>
                <a:r>
                  <a:rPr lang="es-MX">
                    <a:noFill/>
                  </a:rPr>
                  <a:t> </a:t>
                </a:r>
              </a:p>
            </p:txBody>
          </p:sp>
        </mc:Fallback>
      </mc:AlternateContent>
    </p:spTree>
    <p:extLst>
      <p:ext uri="{BB962C8B-B14F-4D97-AF65-F5344CB8AC3E}">
        <p14:creationId xmlns:p14="http://schemas.microsoft.com/office/powerpoint/2010/main" val="4704815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11696" y="500407"/>
                <a:ext cx="10515600" cy="5953401"/>
              </a:xfrm>
            </p:spPr>
            <p:txBody>
              <a:bodyPr>
                <a:normAutofit/>
              </a:bodyPr>
              <a:lstStyle/>
              <a:p>
                <a:r>
                  <a:rPr lang="es-MX" b="1" dirty="0" smtClean="0"/>
                  <a:t>Calcular las dos soluciones</a:t>
                </a:r>
                <a:r>
                  <a:rPr lang="es-MX" dirty="0"/>
                  <a:t>: Utiliza el símbolo </a:t>
                </a:r>
                <a:r>
                  <a:rPr lang="es-MX" dirty="0" smtClean="0"/>
                  <a:t>± </a:t>
                </a:r>
                <a:r>
                  <a:rPr lang="es-MX" dirty="0"/>
                  <a:t>para obtener las dos posibles soluciones</a:t>
                </a:r>
                <a:r>
                  <a:rPr lang="es-MX" dirty="0" smtClean="0"/>
                  <a:t>:</a:t>
                </a:r>
              </a:p>
              <a:p>
                <a:endParaRPr lang="es-MX" dirty="0"/>
              </a:p>
              <a:p>
                <a:pPr lvl="1"/>
                <a:r>
                  <a:rPr lang="es-MX" b="1" dirty="0"/>
                  <a:t>Primera solución</a:t>
                </a:r>
                <a:r>
                  <a:rPr lang="es-MX" dirty="0"/>
                  <a:t> (con </a:t>
                </a:r>
                <a:r>
                  <a:rPr lang="es-MX" dirty="0" smtClean="0"/>
                  <a:t>+):</a:t>
                </a:r>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𝑥</m:t>
                          </m:r>
                        </m:e>
                        <m:sub>
                          <m:r>
                            <a:rPr lang="es-MX" b="0" i="1" smtClean="0">
                              <a:latin typeface="Cambria Math" panose="02040503050406030204" pitchFamily="18" charset="0"/>
                            </a:rPr>
                            <m:t>1</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−5+7</m:t>
                          </m:r>
                        </m:num>
                        <m:den>
                          <m:r>
                            <a:rPr lang="es-MX" b="0" i="1" smtClean="0">
                              <a:latin typeface="Cambria Math" panose="02040503050406030204" pitchFamily="18" charset="0"/>
                            </a:rPr>
                            <m:t>4</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2</m:t>
                          </m:r>
                        </m:num>
                        <m:den>
                          <m:r>
                            <a:rPr lang="es-MX" b="0" i="1" smtClean="0">
                              <a:latin typeface="Cambria Math" panose="02040503050406030204" pitchFamily="18" charset="0"/>
                            </a:rPr>
                            <m:t>4</m:t>
                          </m:r>
                        </m:den>
                      </m:f>
                      <m:r>
                        <a:rPr lang="es-MX" b="0" i="1" smtClean="0">
                          <a:latin typeface="Cambria Math" panose="02040503050406030204" pitchFamily="18" charset="0"/>
                        </a:rPr>
                        <m:t>=0.5</m:t>
                      </m:r>
                    </m:oMath>
                  </m:oMathPara>
                </a14:m>
                <a:endParaRPr lang="es-MX" dirty="0" smtClean="0"/>
              </a:p>
              <a:p>
                <a:pPr marL="0" indent="0">
                  <a:buNone/>
                </a:pPr>
                <a:endParaRPr lang="es-MX" dirty="0" smtClean="0"/>
              </a:p>
              <a:p>
                <a:pPr lvl="1"/>
                <a:r>
                  <a:rPr lang="es-MX" b="1" dirty="0"/>
                  <a:t>Segunda solución</a:t>
                </a:r>
                <a:r>
                  <a:rPr lang="es-MX" dirty="0"/>
                  <a:t> (con </a:t>
                </a:r>
                <a:r>
                  <a:rPr lang="es-MX" dirty="0" smtClean="0"/>
                  <a:t>−):</a:t>
                </a:r>
              </a:p>
              <a:p>
                <a:pPr marL="0" indent="0">
                  <a:buNone/>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𝑥</m:t>
                          </m:r>
                        </m:e>
                        <m:sub>
                          <m:r>
                            <a:rPr lang="es-MX" b="0" i="1" smtClean="0">
                              <a:latin typeface="Cambria Math" panose="02040503050406030204" pitchFamily="18" charset="0"/>
                            </a:rPr>
                            <m:t>2</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−5−7</m:t>
                          </m:r>
                        </m:num>
                        <m:den>
                          <m:r>
                            <a:rPr lang="es-MX" b="0" i="1" smtClean="0">
                              <a:latin typeface="Cambria Math" panose="02040503050406030204" pitchFamily="18" charset="0"/>
                            </a:rPr>
                            <m:t>4</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−12</m:t>
                          </m:r>
                        </m:num>
                        <m:den>
                          <m:r>
                            <a:rPr lang="es-MX" b="0" i="1" smtClean="0">
                              <a:latin typeface="Cambria Math" panose="02040503050406030204" pitchFamily="18" charset="0"/>
                            </a:rPr>
                            <m:t>4</m:t>
                          </m:r>
                        </m:den>
                      </m:f>
                      <m:r>
                        <a:rPr lang="es-MX" b="0" i="1" smtClean="0">
                          <a:latin typeface="Cambria Math" panose="02040503050406030204" pitchFamily="18" charset="0"/>
                        </a:rPr>
                        <m:t>=−3</m:t>
                      </m:r>
                    </m:oMath>
                  </m:oMathPara>
                </a14:m>
                <a:endParaRPr lang="es-MX" dirty="0" smtClean="0"/>
              </a:p>
              <a:p>
                <a:pPr marL="0" indent="0">
                  <a:buNone/>
                </a:pPr>
                <a:r>
                  <a:rPr lang="es-MX" dirty="0" smtClean="0"/>
                  <a:t>Soluciones:</a:t>
                </a:r>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1</m:t>
                          </m:r>
                        </m:sub>
                      </m:sSub>
                      <m:r>
                        <a:rPr lang="es-MX" i="1">
                          <a:latin typeface="Cambria Math" panose="02040503050406030204" pitchFamily="18" charset="0"/>
                        </a:rPr>
                        <m:t>=0.5,     </m:t>
                      </m:r>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2</m:t>
                          </m:r>
                        </m:sub>
                      </m:sSub>
                      <m:r>
                        <a:rPr lang="es-MX" i="1">
                          <a:latin typeface="Cambria Math" panose="02040503050406030204" pitchFamily="18" charset="0"/>
                        </a:rPr>
                        <m:t>=−3</m:t>
                      </m:r>
                    </m:oMath>
                  </m:oMathPara>
                </a14:m>
                <a:endParaRPr lang="es-MX" dirty="0"/>
              </a:p>
              <a:p>
                <a:pPr marL="0" indent="0">
                  <a:buNone/>
                </a:pPr>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11696" y="500407"/>
                <a:ext cx="10515600" cy="5953401"/>
              </a:xfrm>
              <a:blipFill>
                <a:blip r:embed="rId2"/>
                <a:stretch>
                  <a:fillRect l="-1159" t="-1638"/>
                </a:stretch>
              </a:blipFill>
            </p:spPr>
            <p:txBody>
              <a:bodyPr/>
              <a:lstStyle/>
              <a:p>
                <a:r>
                  <a:rPr lang="es-MX">
                    <a:noFill/>
                  </a:rPr>
                  <a:t> </a:t>
                </a:r>
              </a:p>
            </p:txBody>
          </p:sp>
        </mc:Fallback>
      </mc:AlternateContent>
    </p:spTree>
    <p:extLst>
      <p:ext uri="{BB962C8B-B14F-4D97-AF65-F5344CB8AC3E}">
        <p14:creationId xmlns:p14="http://schemas.microsoft.com/office/powerpoint/2010/main" val="32743273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smtClean="0"/>
              <a:t>4. Ecuaciones Lineales y Sistemas de Ecuaciones Lineales con 2 Incógnitas</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40461161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6853</Words>
  <Application>Microsoft Office PowerPoint</Application>
  <PresentationFormat>Panorámica</PresentationFormat>
  <Paragraphs>1178</Paragraphs>
  <Slides>215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215</vt:i4>
      </vt:variant>
    </vt:vector>
  </HeadingPairs>
  <TitlesOfParts>
    <vt:vector size="223" baseType="lpstr">
      <vt:lpstr>Arial</vt:lpstr>
      <vt:lpstr>Calibri</vt:lpstr>
      <vt:lpstr>Calibri Light</vt:lpstr>
      <vt:lpstr>Cambria Math</vt:lpstr>
      <vt:lpstr>Century Gothic</vt:lpstr>
      <vt:lpstr>Times New Roman</vt:lpstr>
      <vt:lpstr>Wingdings</vt:lpstr>
      <vt:lpstr>Tema de Office</vt:lpstr>
      <vt:lpstr>Presentación de PowerPoint</vt:lpstr>
      <vt:lpstr>Curso Propedéutico - Matemáticas</vt:lpstr>
      <vt:lpstr>Tema 1. Operaciones Algebraicas Fundamentales</vt:lpstr>
      <vt:lpstr>1.1 Suma, Resta, Multiplicación y División de Monomios y Polinomios</vt:lpstr>
      <vt:lpstr>Cantidades Algebraicas</vt:lpstr>
      <vt:lpstr>Expresión Algebraica</vt:lpstr>
      <vt:lpstr>Presentación de PowerPoint</vt:lpstr>
      <vt:lpstr>TÉRMINO</vt:lpstr>
      <vt:lpstr>Elementos de un Término</vt:lpstr>
      <vt:lpstr>Elementos de un Término</vt:lpstr>
      <vt:lpstr>Signo</vt:lpstr>
      <vt:lpstr>Coeficiente</vt:lpstr>
      <vt:lpstr>Exponente</vt:lpstr>
      <vt:lpstr>Clasificación de las Expresiones Algebraicas</vt:lpstr>
      <vt:lpstr>MONOMIO</vt:lpstr>
      <vt:lpstr>POLINOMIO</vt:lpstr>
      <vt:lpstr>Polinomios</vt:lpstr>
      <vt:lpstr>Ordenamiento de un Polinomio</vt:lpstr>
      <vt:lpstr>2.2 Reducción de términos semejantes</vt:lpstr>
      <vt:lpstr>TERMINOS SEMEJANTES</vt:lpstr>
      <vt:lpstr>REDUCCIÓN DE TÉRMINOS SEMEJANTES</vt:lpstr>
      <vt:lpstr>1. Reducción de 2 o más términos semejantes del mismo signo (SUMA)</vt:lpstr>
      <vt:lpstr>2. Reducción de 2 términos semejantes de distinto signo (RESTA)</vt:lpstr>
      <vt:lpstr>3. Reducción de más de 2 términos semejantes de signos distintos</vt:lpstr>
      <vt:lpstr>Reducción de un Polinomio que contenga términos semejantes de diversas clases</vt:lpstr>
      <vt:lpstr>Multiplicación de Expresiones Algebraicas</vt:lpstr>
      <vt:lpstr>Multiplicación</vt:lpstr>
      <vt:lpstr>Multiplicación de Monomios</vt:lpstr>
      <vt:lpstr>Multiplicación de un Monomio por un Polinomio</vt:lpstr>
      <vt:lpstr>Multiplicación de un Polinomio por otro Polinomio</vt:lpstr>
      <vt:lpstr>División de Expresiones Algebraicas</vt:lpstr>
      <vt:lpstr>División</vt:lpstr>
      <vt:lpstr>Ley de los exponentes</vt:lpstr>
      <vt:lpstr>Ley de los coeficientes</vt:lpstr>
      <vt:lpstr>División de dos monomios</vt:lpstr>
      <vt:lpstr>División de Polinomios</vt:lpstr>
      <vt:lpstr>Presentación de PowerPoint</vt:lpstr>
      <vt:lpstr>Ejemplo de División de Polinomios</vt:lpstr>
      <vt:lpstr>1.2 Ley de los Exponentes y Radicales</vt:lpstr>
      <vt:lpstr>Ley de los Exponentes</vt:lpstr>
      <vt:lpstr>Producto de Potencias con la misma base</vt:lpstr>
      <vt:lpstr>Cociente de potencias con la misma base</vt:lpstr>
      <vt:lpstr>Potencia de una Potencia</vt:lpstr>
      <vt:lpstr>Producto de Potencias con diferente base pero con mismo exponente</vt:lpstr>
      <vt:lpstr>Cociente de Potencias con diferente base pero con mismo exponente</vt:lpstr>
      <vt:lpstr>Exponente Cero</vt:lpstr>
      <vt:lpstr>Exponente Negativo </vt:lpstr>
      <vt:lpstr>Potencia Fraccionaria</vt:lpstr>
      <vt:lpstr>Ley de los Radicales</vt:lpstr>
      <vt:lpstr>Tipos de Radicales</vt:lpstr>
      <vt:lpstr>Propiedades de los Radicales</vt:lpstr>
      <vt:lpstr>Suma y Resta de Radicales</vt:lpstr>
      <vt:lpstr>Racionalización de Radicales</vt:lpstr>
      <vt:lpstr>1.3 Ley de los Signos</vt:lpstr>
      <vt:lpstr>Presentación de PowerPoint</vt:lpstr>
      <vt:lpstr>Multiplicación y División</vt:lpstr>
      <vt:lpstr>Suma y Resta</vt:lpstr>
      <vt:lpstr>Operaciones con Fracciones, Exponentes y Radicales</vt:lpstr>
      <vt:lpstr>Introducción</vt:lpstr>
      <vt:lpstr>Presentación de PowerPoint</vt:lpstr>
      <vt:lpstr>Suma O RESTA de números fraccionarios</vt:lpstr>
      <vt:lpstr>Presentación de PowerPoint</vt:lpstr>
      <vt:lpstr>Suma de números fraccionarios con diferente denominador</vt:lpstr>
      <vt:lpstr>Presentación de PowerPoint</vt:lpstr>
      <vt:lpstr>Paso 1: Mínimo común múltiplo (mcm)</vt:lpstr>
      <vt:lpstr>Números primos o primarios</vt:lpstr>
      <vt:lpstr>Paso 2: descomposición canónica.</vt:lpstr>
      <vt:lpstr>Presentación de PowerPoint</vt:lpstr>
      <vt:lpstr>Presentación de PowerPoint</vt:lpstr>
      <vt:lpstr>Multiplicación de fracciones</vt:lpstr>
      <vt:lpstr>DIVISIÓN DE FRACCIONES</vt:lpstr>
      <vt:lpstr>Tema 2. Productos Notables</vt:lpstr>
      <vt:lpstr>Presentación de PowerPoint</vt:lpstr>
      <vt:lpstr>CUADRADO DE UN BINOMIO</vt:lpstr>
      <vt:lpstr>Cuadrado De un polinomio</vt:lpstr>
      <vt:lpstr>BINOMIOS CONJUGADOS</vt:lpstr>
      <vt:lpstr>BINOMIOS CON TÉRMINO COMÚN</vt:lpstr>
      <vt:lpstr>CUBO DE UN BINOMIO</vt:lpstr>
      <vt:lpstr>CUBO DE UN TRINOMIO</vt:lpstr>
      <vt:lpstr>Tema 3. Factorización</vt:lpstr>
      <vt:lpstr>3.1 Factor Común</vt:lpstr>
      <vt:lpstr>Factorización</vt:lpstr>
      <vt:lpstr>Presentación de PowerPoint</vt:lpstr>
      <vt:lpstr>Presentación de PowerPoint</vt:lpstr>
      <vt:lpstr>Presentación de PowerPoint</vt:lpstr>
      <vt:lpstr>FACTORIZACIÓN POR FACTOR COMÚN</vt:lpstr>
      <vt:lpstr>Presentación de PowerPoint</vt:lpstr>
      <vt:lpstr>Presentación de PowerPoint</vt:lpstr>
      <vt:lpstr>FACTORIZACIÓN DE TRINOMIOS DE LA FORMA 〖ax〗^2+bx+c</vt:lpstr>
      <vt:lpstr>〖6x〗^2-11x-10 </vt:lpstr>
      <vt:lpstr>Presentación de PowerPoint</vt:lpstr>
      <vt:lpstr>Presentación de PowerPoint</vt:lpstr>
      <vt:lpstr>3.2 Fórmula General</vt:lpstr>
      <vt:lpstr>Fórmula General</vt:lpstr>
      <vt:lpstr>Pasos para aplicar la Fórmula General</vt:lpstr>
      <vt:lpstr>Presentación de PowerPoint</vt:lpstr>
      <vt:lpstr>Presentación de PowerPoint</vt:lpstr>
      <vt:lpstr>Presentación de PowerPoint</vt:lpstr>
      <vt:lpstr>4. Ecuaciones Lineales y Sistemas de Ecuaciones Lineales con 2 Incógnitas</vt:lpstr>
      <vt:lpstr>4.1 Despejes en Ecuaciones Lineales</vt:lpstr>
      <vt:lpstr>Despejes</vt:lpstr>
      <vt:lpstr>Presentación de PowerPoint</vt:lpstr>
      <vt:lpstr>Pasos para despejar una variable</vt:lpstr>
      <vt:lpstr>Ejemplo: Despejar x en la ecuación lineal: 2x + 3 = 7</vt:lpstr>
      <vt:lpstr>Reglas básicas para despejes</vt:lpstr>
      <vt:lpstr>4.2 Solución a Sistemas de Ecuaciones por el Método de Reducción y por Determinantes</vt:lpstr>
      <vt:lpstr>Sistemas de 2 ecuaciones con 2 incógnitas</vt:lpstr>
      <vt:lpstr>Presentación de PowerPoint</vt:lpstr>
      <vt:lpstr>Método de Resolución por Reducción</vt:lpstr>
      <vt:lpstr>Presentación de PowerPoint</vt:lpstr>
      <vt:lpstr>Presentación de PowerPoint</vt:lpstr>
      <vt:lpstr>Presentación de PowerPoint</vt:lpstr>
      <vt:lpstr>Método de Resolución por Determinantes</vt:lpstr>
      <vt:lpstr>Presentación de PowerPoint</vt:lpstr>
      <vt:lpstr>1. Determinante del sistema (D) </vt:lpstr>
      <vt:lpstr>2. Determinante asociado a  x (D_x )</vt:lpstr>
      <vt:lpstr>3. Determinante asociado a  y (D_y )</vt:lpstr>
      <vt:lpstr>4. Solución del Sistema</vt:lpstr>
      <vt:lpstr>Ejemplo</vt:lpstr>
      <vt:lpstr>Presentación de PowerPoint</vt:lpstr>
      <vt:lpstr>Presentación de PowerPoint</vt:lpstr>
      <vt:lpstr>Solución</vt:lpstr>
      <vt:lpstr>4.3 Solución a Sistemas de Ecuaciones por el Método Gráfico</vt:lpstr>
      <vt:lpstr>Método Gráfico</vt:lpstr>
      <vt:lpstr>Pasos para resolver un sistema de ecuaciones por el método gráfico</vt:lpstr>
      <vt:lpstr>Presentación de PowerPoint</vt:lpstr>
      <vt:lpstr>Presentación de PowerPoint</vt:lpstr>
      <vt:lpstr>Presentación de PowerPoint</vt:lpstr>
      <vt:lpstr>Ejemplo Práctico</vt:lpstr>
      <vt:lpstr>Paso 1: Despejar y en ambas ecuaciones</vt:lpstr>
      <vt:lpstr>Paso 2: Elegir puntos para graficar</vt:lpstr>
      <vt:lpstr>Paso 3: Graficar las rectas</vt:lpstr>
      <vt:lpstr>Interpretación Gráfica</vt:lpstr>
      <vt:lpstr>Tema 5. Proporcionalidad</vt:lpstr>
      <vt:lpstr>5.1 Reparto Proporcional</vt:lpstr>
      <vt:lpstr>Reparto Proporcional</vt:lpstr>
      <vt:lpstr>Presentación de PowerPoint</vt:lpstr>
      <vt:lpstr>Reparto Proporcional Simple Directo</vt:lpstr>
      <vt:lpstr>Reparto Proporcional Simple Directo</vt:lpstr>
      <vt:lpstr>Método de Proporciones</vt:lpstr>
      <vt:lpstr>Método de Proporciones</vt:lpstr>
      <vt:lpstr>Presentación de PowerPoint</vt:lpstr>
      <vt:lpstr>Ejemplo</vt:lpstr>
      <vt:lpstr>Presentación de PowerPoint</vt:lpstr>
      <vt:lpstr>Método de Reducción a la Unidad</vt:lpstr>
      <vt:lpstr>Método de Reducción a la Unidad</vt:lpstr>
      <vt:lpstr>Ejemplo</vt:lpstr>
      <vt:lpstr>Presentación de PowerPoint</vt:lpstr>
      <vt:lpstr>Reparto Proporcional Simple Inverso</vt:lpstr>
      <vt:lpstr>Presentación de PowerPoint</vt:lpstr>
      <vt:lpstr>Presentación de PowerPoint</vt:lpstr>
      <vt:lpstr>Ejemplo</vt:lpstr>
      <vt:lpstr>Presentación de PowerPoint</vt:lpstr>
      <vt:lpstr>Presentación de PowerPoint</vt:lpstr>
      <vt:lpstr>Presentación de PowerPoint</vt:lpstr>
      <vt:lpstr>5.2 Regla de Tres</vt:lpstr>
      <vt:lpstr>Regla de Tres</vt:lpstr>
      <vt:lpstr>Regla de Tres Simple</vt:lpstr>
      <vt:lpstr>Presentación de PowerPoint</vt:lpstr>
      <vt:lpstr>Presentación de PowerPoint</vt:lpstr>
      <vt:lpstr>Presentación de PowerPoint</vt:lpstr>
      <vt:lpstr>Presentación de PowerPoint</vt:lpstr>
      <vt:lpstr>Regla de Tres Compuesta</vt:lpstr>
      <vt:lpstr>Presentación de PowerPoint</vt:lpstr>
      <vt:lpstr>5.3 Tanto por Ciento y Tanto por Uno</vt:lpstr>
      <vt:lpstr>Introducción</vt:lpstr>
      <vt:lpstr>Tanto por Ciento (% o porcentaje)</vt:lpstr>
      <vt:lpstr>Ejemplo de Tanto por Ciento</vt:lpstr>
      <vt:lpstr>Usos del Tanto por Ciento</vt:lpstr>
      <vt:lpstr>Tanto por Uno (unidad o fracción decimal)</vt:lpstr>
      <vt:lpstr>Ejemplo de Tanto por Uno</vt:lpstr>
      <vt:lpstr>Relación entre el tanto por ciento y el tanto por uno</vt:lpstr>
      <vt:lpstr>Diferencias Clave</vt:lpstr>
      <vt:lpstr>Ejemplo Comparativo</vt:lpstr>
      <vt:lpstr>Presentación de PowerPoint</vt:lpstr>
      <vt:lpstr>Tema 6. Logaritmos</vt:lpstr>
      <vt:lpstr>6.1 Propiedades de los Logaritmos y Aplicaciones</vt:lpstr>
      <vt:lpstr>Logaritmos</vt:lpstr>
      <vt:lpstr>Presentación de PowerPoint</vt:lpstr>
      <vt:lpstr>Ejemplo básico</vt:lpstr>
      <vt:lpstr>Tipos de Logaritmos</vt:lpstr>
      <vt:lpstr>1. Logaritmo decimal o común (log⁡)</vt:lpstr>
      <vt:lpstr>2. Logaritmo natural (ln)</vt:lpstr>
      <vt:lpstr>Propiedades de los Algoritmos</vt:lpstr>
      <vt:lpstr>1. Producto de logaritmos:</vt:lpstr>
      <vt:lpstr>2. Cociente de logaritmos:</vt:lpstr>
      <vt:lpstr>3. Logaritmo de una potencia:</vt:lpstr>
      <vt:lpstr>4. Cambio de base:</vt:lpstr>
      <vt:lpstr>Resolución de ecuaciones logarítmicas</vt:lpstr>
      <vt:lpstr> Ejemplo 1</vt:lpstr>
      <vt:lpstr>Ejemplo 2</vt:lpstr>
      <vt:lpstr>Usos y Aplicaciones</vt:lpstr>
      <vt:lpstr>6.2 Introducción a Progresiones Aritméticas y Geométricas</vt:lpstr>
      <vt:lpstr>Introducción</vt:lpstr>
      <vt:lpstr>1. Progresión Aritmética (PA)</vt:lpstr>
      <vt:lpstr>Presentación de PowerPoint</vt:lpstr>
      <vt:lpstr>Suma de los primeros n términos</vt:lpstr>
      <vt:lpstr>Ejemplo</vt:lpstr>
      <vt:lpstr>2. Progresión Geométrica (PG)</vt:lpstr>
      <vt:lpstr>Presentación de PowerPoint</vt:lpstr>
      <vt:lpstr>Suma de los primeros n términos</vt:lpstr>
      <vt:lpstr>Suma de una progresión geométrica infinita</vt:lpstr>
      <vt:lpstr>Ejemplo</vt:lpstr>
      <vt:lpstr>Aplicaciones</vt:lpstr>
      <vt:lpstr>6.3 Introducción al Interés Simple e Interés Compuesto</vt:lpstr>
      <vt:lpstr>Introducción</vt:lpstr>
      <vt:lpstr>1. Interés Simple</vt:lpstr>
      <vt:lpstr>Presentación de PowerPoint</vt:lpstr>
      <vt:lpstr>Ejemplo</vt:lpstr>
      <vt:lpstr>2. Interés Compuesto</vt:lpstr>
      <vt:lpstr>Presentación de PowerPoint</vt:lpstr>
      <vt:lpstr>Presentación de PowerPoint</vt:lpstr>
      <vt:lpstr>Ejemplo</vt:lpstr>
      <vt:lpstr>Aplicaciones del Interés Simple y Compuesto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Erick</cp:lastModifiedBy>
  <cp:revision>13</cp:revision>
  <dcterms:created xsi:type="dcterms:W3CDTF">2024-08-05T23:03:50Z</dcterms:created>
  <dcterms:modified xsi:type="dcterms:W3CDTF">2024-09-17T05:03:40Z</dcterms:modified>
</cp:coreProperties>
</file>