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8"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65" r:id="rId23"/>
    <p:sldId id="367" r:id="rId24"/>
    <p:sldId id="366" r:id="rId25"/>
    <p:sldId id="368" r:id="rId26"/>
    <p:sldId id="369" r:id="rId27"/>
    <p:sldId id="370" r:id="rId28"/>
    <p:sldId id="371" r:id="rId29"/>
    <p:sldId id="372" r:id="rId30"/>
    <p:sldId id="373" r:id="rId31"/>
    <p:sldId id="374" r:id="rId32"/>
    <p:sldId id="351" r:id="rId33"/>
    <p:sldId id="352" r:id="rId34"/>
    <p:sldId id="375" r:id="rId35"/>
    <p:sldId id="376" r:id="rId36"/>
    <p:sldId id="377" r:id="rId37"/>
    <p:sldId id="380" r:id="rId38"/>
    <p:sldId id="381" r:id="rId39"/>
    <p:sldId id="382" r:id="rId40"/>
    <p:sldId id="383" r:id="rId41"/>
    <p:sldId id="384" r:id="rId42"/>
    <p:sldId id="385" r:id="rId43"/>
    <p:sldId id="378" r:id="rId44"/>
    <p:sldId id="379" r:id="rId45"/>
    <p:sldId id="386" r:id="rId46"/>
    <p:sldId id="387" r:id="rId47"/>
    <p:sldId id="388" r:id="rId48"/>
    <p:sldId id="389" r:id="rId49"/>
    <p:sldId id="390" r:id="rId50"/>
    <p:sldId id="391" r:id="rId51"/>
    <p:sldId id="353" r:id="rId52"/>
    <p:sldId id="354" r:id="rId53"/>
    <p:sldId id="355" r:id="rId54"/>
    <p:sldId id="356"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11" r:id="rId68"/>
    <p:sldId id="404" r:id="rId69"/>
    <p:sldId id="405" r:id="rId70"/>
    <p:sldId id="406" r:id="rId71"/>
    <p:sldId id="407" r:id="rId72"/>
    <p:sldId id="408" r:id="rId73"/>
    <p:sldId id="409" r:id="rId74"/>
    <p:sldId id="410" r:id="rId75"/>
    <p:sldId id="257" r:id="rId7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1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p:cViewPr varScale="1">
        <p:scale>
          <a:sx n="113" d="100"/>
          <a:sy n="113"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3FBDC-B616-42D7-B339-E8F18F76A314}"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s-MX"/>
        </a:p>
      </dgm:t>
    </dgm:pt>
    <dgm:pt modelId="{0DC60698-0A49-4FD4-82F6-2BF9397AEE04}">
      <dgm:prSet phldrT="[Texto]"/>
      <dgm:spPr/>
      <dgm:t>
        <a:bodyPr/>
        <a:lstStyle/>
        <a:p>
          <a:r>
            <a:rPr lang="es-ES" dirty="0" smtClean="0">
              <a:latin typeface="Candara" pitchFamily="34" charset="0"/>
            </a:rPr>
            <a:t>Obtener información financiera</a:t>
          </a:r>
          <a:endParaRPr lang="es-MX" dirty="0">
            <a:latin typeface="Candara" pitchFamily="34" charset="0"/>
          </a:endParaRPr>
        </a:p>
      </dgm:t>
    </dgm:pt>
    <dgm:pt modelId="{7C53F5A2-70E5-4A5C-850E-F5C777760C7C}" type="parTrans" cxnId="{62A555C9-C157-4AEB-AE5E-019197259EE5}">
      <dgm:prSet/>
      <dgm:spPr/>
      <dgm:t>
        <a:bodyPr/>
        <a:lstStyle/>
        <a:p>
          <a:endParaRPr lang="es-MX">
            <a:latin typeface="Candara" pitchFamily="34" charset="0"/>
          </a:endParaRPr>
        </a:p>
      </dgm:t>
    </dgm:pt>
    <dgm:pt modelId="{70580AF7-51B0-4304-85DC-8C0D4BC8B7C2}" type="sibTrans" cxnId="{62A555C9-C157-4AEB-AE5E-019197259EE5}">
      <dgm:prSet/>
      <dgm:spPr/>
      <dgm:t>
        <a:bodyPr/>
        <a:lstStyle/>
        <a:p>
          <a:endParaRPr lang="es-MX">
            <a:latin typeface="Candara" pitchFamily="34" charset="0"/>
          </a:endParaRPr>
        </a:p>
      </dgm:t>
    </dgm:pt>
    <dgm:pt modelId="{A4440FF5-E7F6-45FC-91DE-CF30CDC73F27}">
      <dgm:prSet phldrT="[Texto]"/>
      <dgm:spPr/>
      <dgm:t>
        <a:bodyPr/>
        <a:lstStyle/>
        <a:p>
          <a:r>
            <a:rPr lang="es-ES" dirty="0" smtClean="0">
              <a:latin typeface="Candara" pitchFamily="34" charset="0"/>
            </a:rPr>
            <a:t>Comprobar la confiabilidad de dicha información</a:t>
          </a:r>
          <a:endParaRPr lang="es-MX" dirty="0">
            <a:latin typeface="Candara" pitchFamily="34" charset="0"/>
          </a:endParaRPr>
        </a:p>
      </dgm:t>
    </dgm:pt>
    <dgm:pt modelId="{C7C2B230-AEDA-4F1B-AE76-5CDC1681B404}" type="parTrans" cxnId="{C169F00B-E8A8-4DF4-9593-89305968EF61}">
      <dgm:prSet/>
      <dgm:spPr/>
      <dgm:t>
        <a:bodyPr/>
        <a:lstStyle/>
        <a:p>
          <a:endParaRPr lang="es-MX">
            <a:latin typeface="Candara" pitchFamily="34" charset="0"/>
          </a:endParaRPr>
        </a:p>
      </dgm:t>
    </dgm:pt>
    <dgm:pt modelId="{94375575-6B36-4432-B44C-9C85FF2D3ADE}" type="sibTrans" cxnId="{C169F00B-E8A8-4DF4-9593-89305968EF61}">
      <dgm:prSet/>
      <dgm:spPr/>
      <dgm:t>
        <a:bodyPr/>
        <a:lstStyle/>
        <a:p>
          <a:endParaRPr lang="es-MX">
            <a:latin typeface="Candara" pitchFamily="34" charset="0"/>
          </a:endParaRPr>
        </a:p>
      </dgm:t>
    </dgm:pt>
    <dgm:pt modelId="{A62D1568-A969-46D9-8C52-A78C24B4B1CE}">
      <dgm:prSet phldrT="[Texto]"/>
      <dgm:spPr/>
      <dgm:t>
        <a:bodyPr/>
        <a:lstStyle/>
        <a:p>
          <a:r>
            <a:rPr lang="es-ES" dirty="0" smtClean="0">
              <a:latin typeface="Candara" pitchFamily="34" charset="0"/>
            </a:rPr>
            <a:t>para verificar que ha sido obtenida correctamente, de acuerdo con sus lineamientos teórico-prácticos.</a:t>
          </a:r>
          <a:endParaRPr lang="es-MX" dirty="0">
            <a:latin typeface="Candara" pitchFamily="34" charset="0"/>
          </a:endParaRPr>
        </a:p>
      </dgm:t>
    </dgm:pt>
    <dgm:pt modelId="{ACA595AE-806B-4BBD-A9A0-614B1320FCDB}" type="parTrans" cxnId="{22BEF515-5707-42C0-8214-665114277375}">
      <dgm:prSet/>
      <dgm:spPr/>
      <dgm:t>
        <a:bodyPr/>
        <a:lstStyle/>
        <a:p>
          <a:endParaRPr lang="es-MX">
            <a:latin typeface="Candara" pitchFamily="34" charset="0"/>
          </a:endParaRPr>
        </a:p>
      </dgm:t>
    </dgm:pt>
    <dgm:pt modelId="{83DF973D-168B-45D5-827F-0D3789FE6A31}" type="sibTrans" cxnId="{22BEF515-5707-42C0-8214-665114277375}">
      <dgm:prSet/>
      <dgm:spPr/>
      <dgm:t>
        <a:bodyPr/>
        <a:lstStyle/>
        <a:p>
          <a:endParaRPr lang="es-MX">
            <a:latin typeface="Candara" pitchFamily="34" charset="0"/>
          </a:endParaRPr>
        </a:p>
      </dgm:t>
    </dgm:pt>
    <dgm:pt modelId="{D15FA040-FB3B-4249-8E7D-9218BA6E57F8}">
      <dgm:prSet phldrT="[Texto]"/>
      <dgm:spPr/>
      <dgm:t>
        <a:bodyPr/>
        <a:lstStyle/>
        <a:p>
          <a:endParaRPr lang="es-MX" dirty="0">
            <a:latin typeface="Candara" pitchFamily="34" charset="0"/>
          </a:endParaRPr>
        </a:p>
      </dgm:t>
    </dgm:pt>
    <dgm:pt modelId="{3CC316C9-E0A1-4FCF-B571-E3C8A9B6E29B}" type="parTrans" cxnId="{FCF1E8FA-6C08-4236-B0EF-397038FA13E1}">
      <dgm:prSet/>
      <dgm:spPr/>
      <dgm:t>
        <a:bodyPr/>
        <a:lstStyle/>
        <a:p>
          <a:endParaRPr lang="es-MX"/>
        </a:p>
      </dgm:t>
    </dgm:pt>
    <dgm:pt modelId="{45B65F1E-6263-4A02-B1B1-79ECD8EEBFFB}" type="sibTrans" cxnId="{FCF1E8FA-6C08-4236-B0EF-397038FA13E1}">
      <dgm:prSet/>
      <dgm:spPr/>
      <dgm:t>
        <a:bodyPr/>
        <a:lstStyle/>
        <a:p>
          <a:endParaRPr lang="es-MX"/>
        </a:p>
      </dgm:t>
    </dgm:pt>
    <dgm:pt modelId="{265CDF2A-5077-4EAD-9F02-6AD1231543B7}">
      <dgm:prSet phldrT="[Texto]"/>
      <dgm:spPr/>
      <dgm:t>
        <a:bodyPr/>
        <a:lstStyle/>
        <a:p>
          <a:pPr algn="just"/>
          <a:endParaRPr lang="es-MX" dirty="0">
            <a:latin typeface="Candara" pitchFamily="34" charset="0"/>
          </a:endParaRPr>
        </a:p>
      </dgm:t>
    </dgm:pt>
    <dgm:pt modelId="{7D6CBEA8-2845-465A-9A08-149F24DADEC4}" type="sibTrans" cxnId="{285A3DFF-A85E-4D7D-8CBD-AB60B40AC4C4}">
      <dgm:prSet/>
      <dgm:spPr/>
      <dgm:t>
        <a:bodyPr/>
        <a:lstStyle/>
        <a:p>
          <a:endParaRPr lang="es-MX"/>
        </a:p>
      </dgm:t>
    </dgm:pt>
    <dgm:pt modelId="{76963584-446F-4B8C-9C64-C415A6D852BE}" type="parTrans" cxnId="{285A3DFF-A85E-4D7D-8CBD-AB60B40AC4C4}">
      <dgm:prSet/>
      <dgm:spPr/>
      <dgm:t>
        <a:bodyPr/>
        <a:lstStyle/>
        <a:p>
          <a:endParaRPr lang="es-MX"/>
        </a:p>
      </dgm:t>
    </dgm:pt>
    <dgm:pt modelId="{662C5307-BE07-4319-9383-6C1C768619D2}">
      <dgm:prSet phldrT="[Texto]"/>
      <dgm:spPr/>
      <dgm:t>
        <a:bodyPr/>
        <a:lstStyle/>
        <a:p>
          <a:pPr algn="just"/>
          <a:endParaRPr lang="es-MX" dirty="0">
            <a:latin typeface="Candara" pitchFamily="34" charset="0"/>
          </a:endParaRPr>
        </a:p>
      </dgm:t>
    </dgm:pt>
    <dgm:pt modelId="{10696575-DCA8-4553-94C6-069031B4F5D2}" type="sibTrans" cxnId="{95A66D82-725A-4196-B621-B86B8DC9EA23}">
      <dgm:prSet/>
      <dgm:spPr/>
      <dgm:t>
        <a:bodyPr/>
        <a:lstStyle/>
        <a:p>
          <a:endParaRPr lang="es-MX"/>
        </a:p>
      </dgm:t>
    </dgm:pt>
    <dgm:pt modelId="{D68168AF-18A5-46A0-B677-9B1261AC8C3E}" type="parTrans" cxnId="{95A66D82-725A-4196-B621-B86B8DC9EA23}">
      <dgm:prSet/>
      <dgm:spPr/>
      <dgm:t>
        <a:bodyPr/>
        <a:lstStyle/>
        <a:p>
          <a:endParaRPr lang="es-MX"/>
        </a:p>
      </dgm:t>
    </dgm:pt>
    <dgm:pt modelId="{686C2B8D-B128-46FE-A494-A14EAA48A572}">
      <dgm:prSet phldrT="[Texto]"/>
      <dgm:spPr/>
      <dgm:t>
        <a:bodyPr/>
        <a:lstStyle/>
        <a:p>
          <a:pPr algn="just"/>
          <a:r>
            <a:rPr lang="es-ES" dirty="0" smtClean="0">
              <a:latin typeface="Candara" pitchFamily="34" charset="0"/>
            </a:rPr>
            <a:t>para </a:t>
          </a:r>
          <a:r>
            <a:rPr lang="es-ES" dirty="0" smtClean="0">
              <a:latin typeface="Candara" pitchFamily="34" charset="0"/>
            </a:rPr>
            <a:t>decidir </a:t>
          </a:r>
          <a:r>
            <a:rPr lang="es-ES" dirty="0" smtClean="0">
              <a:latin typeface="Candara" pitchFamily="34" charset="0"/>
            </a:rPr>
            <a:t>sobre las actividades futuras, a la vez que ejercer un control sobre sus recursos.</a:t>
          </a:r>
          <a:endParaRPr lang="es-MX" dirty="0">
            <a:latin typeface="Candara" pitchFamily="34" charset="0"/>
          </a:endParaRPr>
        </a:p>
      </dgm:t>
    </dgm:pt>
    <dgm:pt modelId="{17C5063F-7392-4DAC-8C39-E049AD20D232}" type="sibTrans" cxnId="{68EE7A76-EC6F-45D7-92B8-3DADBBC85DBD}">
      <dgm:prSet/>
      <dgm:spPr/>
      <dgm:t>
        <a:bodyPr/>
        <a:lstStyle/>
        <a:p>
          <a:endParaRPr lang="es-MX"/>
        </a:p>
      </dgm:t>
    </dgm:pt>
    <dgm:pt modelId="{4D2D6C8E-6F20-4E4E-9200-3B8D0D88B167}" type="parTrans" cxnId="{68EE7A76-EC6F-45D7-92B8-3DADBBC85DBD}">
      <dgm:prSet/>
      <dgm:spPr/>
      <dgm:t>
        <a:bodyPr/>
        <a:lstStyle/>
        <a:p>
          <a:endParaRPr lang="es-MX"/>
        </a:p>
      </dgm:t>
    </dgm:pt>
    <dgm:pt modelId="{861E3735-AB63-456F-9422-A9DE6D3E458F}" type="pres">
      <dgm:prSet presAssocID="{51B3FBDC-B616-42D7-B339-E8F18F76A314}" presName="linear" presStyleCnt="0">
        <dgm:presLayoutVars>
          <dgm:animLvl val="lvl"/>
          <dgm:resizeHandles val="exact"/>
        </dgm:presLayoutVars>
      </dgm:prSet>
      <dgm:spPr/>
      <dgm:t>
        <a:bodyPr/>
        <a:lstStyle/>
        <a:p>
          <a:endParaRPr lang="es-MX"/>
        </a:p>
      </dgm:t>
    </dgm:pt>
    <dgm:pt modelId="{70B90D3A-F130-43D8-8F20-6EC911D485D4}" type="pres">
      <dgm:prSet presAssocID="{0DC60698-0A49-4FD4-82F6-2BF9397AEE04}" presName="parentText" presStyleLbl="node1" presStyleIdx="0" presStyleCnt="2">
        <dgm:presLayoutVars>
          <dgm:chMax val="0"/>
          <dgm:bulletEnabled val="1"/>
        </dgm:presLayoutVars>
      </dgm:prSet>
      <dgm:spPr/>
      <dgm:t>
        <a:bodyPr/>
        <a:lstStyle/>
        <a:p>
          <a:endParaRPr lang="es-MX"/>
        </a:p>
      </dgm:t>
    </dgm:pt>
    <dgm:pt modelId="{59B39CED-5D7C-4855-86BD-19A2F8199542}" type="pres">
      <dgm:prSet presAssocID="{0DC60698-0A49-4FD4-82F6-2BF9397AEE04}" presName="childText" presStyleLbl="revTx" presStyleIdx="0" presStyleCnt="2">
        <dgm:presLayoutVars>
          <dgm:bulletEnabled val="1"/>
        </dgm:presLayoutVars>
      </dgm:prSet>
      <dgm:spPr/>
      <dgm:t>
        <a:bodyPr/>
        <a:lstStyle/>
        <a:p>
          <a:endParaRPr lang="es-MX"/>
        </a:p>
      </dgm:t>
    </dgm:pt>
    <dgm:pt modelId="{99955AF3-DC86-4CFB-B58B-AA282CA79AA2}" type="pres">
      <dgm:prSet presAssocID="{A4440FF5-E7F6-45FC-91DE-CF30CDC73F27}" presName="parentText" presStyleLbl="node1" presStyleIdx="1" presStyleCnt="2">
        <dgm:presLayoutVars>
          <dgm:chMax val="0"/>
          <dgm:bulletEnabled val="1"/>
        </dgm:presLayoutVars>
      </dgm:prSet>
      <dgm:spPr/>
      <dgm:t>
        <a:bodyPr/>
        <a:lstStyle/>
        <a:p>
          <a:endParaRPr lang="es-MX"/>
        </a:p>
      </dgm:t>
    </dgm:pt>
    <dgm:pt modelId="{0A210468-A5E5-4A63-A547-D64F4FD3449C}" type="pres">
      <dgm:prSet presAssocID="{A4440FF5-E7F6-45FC-91DE-CF30CDC73F27}" presName="childText" presStyleLbl="revTx" presStyleIdx="1" presStyleCnt="2">
        <dgm:presLayoutVars>
          <dgm:bulletEnabled val="1"/>
        </dgm:presLayoutVars>
      </dgm:prSet>
      <dgm:spPr/>
      <dgm:t>
        <a:bodyPr/>
        <a:lstStyle/>
        <a:p>
          <a:endParaRPr lang="es-MX"/>
        </a:p>
      </dgm:t>
    </dgm:pt>
  </dgm:ptLst>
  <dgm:cxnLst>
    <dgm:cxn modelId="{CA09F733-B113-4734-A105-F776FECDABD1}" type="presOf" srcId="{D15FA040-FB3B-4249-8E7D-9218BA6E57F8}" destId="{0A210468-A5E5-4A63-A547-D64F4FD3449C}" srcOrd="0" destOrd="0" presId="urn:microsoft.com/office/officeart/2005/8/layout/vList2"/>
    <dgm:cxn modelId="{22BEF515-5707-42C0-8214-665114277375}" srcId="{A4440FF5-E7F6-45FC-91DE-CF30CDC73F27}" destId="{A62D1568-A969-46D9-8C52-A78C24B4B1CE}" srcOrd="1" destOrd="0" parTransId="{ACA595AE-806B-4BBD-A9A0-614B1320FCDB}" sibTransId="{83DF973D-168B-45D5-827F-0D3789FE6A31}"/>
    <dgm:cxn modelId="{285A3DFF-A85E-4D7D-8CBD-AB60B40AC4C4}" srcId="{0DC60698-0A49-4FD4-82F6-2BF9397AEE04}" destId="{265CDF2A-5077-4EAD-9F02-6AD1231543B7}" srcOrd="0" destOrd="0" parTransId="{76963584-446F-4B8C-9C64-C415A6D852BE}" sibTransId="{7D6CBEA8-2845-465A-9A08-149F24DADEC4}"/>
    <dgm:cxn modelId="{FCF1E8FA-6C08-4236-B0EF-397038FA13E1}" srcId="{A4440FF5-E7F6-45FC-91DE-CF30CDC73F27}" destId="{D15FA040-FB3B-4249-8E7D-9218BA6E57F8}" srcOrd="0" destOrd="0" parTransId="{3CC316C9-E0A1-4FCF-B571-E3C8A9B6E29B}" sibTransId="{45B65F1E-6263-4A02-B1B1-79ECD8EEBFFB}"/>
    <dgm:cxn modelId="{68EE7A76-EC6F-45D7-92B8-3DADBBC85DBD}" srcId="{0DC60698-0A49-4FD4-82F6-2BF9397AEE04}" destId="{686C2B8D-B128-46FE-A494-A14EAA48A572}" srcOrd="1" destOrd="0" parTransId="{4D2D6C8E-6F20-4E4E-9200-3B8D0D88B167}" sibTransId="{17C5063F-7392-4DAC-8C39-E049AD20D232}"/>
    <dgm:cxn modelId="{62A555C9-C157-4AEB-AE5E-019197259EE5}" srcId="{51B3FBDC-B616-42D7-B339-E8F18F76A314}" destId="{0DC60698-0A49-4FD4-82F6-2BF9397AEE04}" srcOrd="0" destOrd="0" parTransId="{7C53F5A2-70E5-4A5C-850E-F5C777760C7C}" sibTransId="{70580AF7-51B0-4304-85DC-8C0D4BC8B7C2}"/>
    <dgm:cxn modelId="{A9E1576B-8EF1-48C9-A2F1-F558A8EFE1C9}" type="presOf" srcId="{662C5307-BE07-4319-9383-6C1C768619D2}" destId="{59B39CED-5D7C-4855-86BD-19A2F8199542}" srcOrd="0" destOrd="2" presId="urn:microsoft.com/office/officeart/2005/8/layout/vList2"/>
    <dgm:cxn modelId="{C169F00B-E8A8-4DF4-9593-89305968EF61}" srcId="{51B3FBDC-B616-42D7-B339-E8F18F76A314}" destId="{A4440FF5-E7F6-45FC-91DE-CF30CDC73F27}" srcOrd="1" destOrd="0" parTransId="{C7C2B230-AEDA-4F1B-AE76-5CDC1681B404}" sibTransId="{94375575-6B36-4432-B44C-9C85FF2D3ADE}"/>
    <dgm:cxn modelId="{E1385495-D35F-4CD5-9B80-58DFFF8211ED}" type="presOf" srcId="{0DC60698-0A49-4FD4-82F6-2BF9397AEE04}" destId="{70B90D3A-F130-43D8-8F20-6EC911D485D4}" srcOrd="0" destOrd="0" presId="urn:microsoft.com/office/officeart/2005/8/layout/vList2"/>
    <dgm:cxn modelId="{2D625C64-2313-43D3-91D1-8226734B9E32}" type="presOf" srcId="{686C2B8D-B128-46FE-A494-A14EAA48A572}" destId="{59B39CED-5D7C-4855-86BD-19A2F8199542}" srcOrd="0" destOrd="1" presId="urn:microsoft.com/office/officeart/2005/8/layout/vList2"/>
    <dgm:cxn modelId="{95A66D82-725A-4196-B621-B86B8DC9EA23}" srcId="{0DC60698-0A49-4FD4-82F6-2BF9397AEE04}" destId="{662C5307-BE07-4319-9383-6C1C768619D2}" srcOrd="2" destOrd="0" parTransId="{D68168AF-18A5-46A0-B677-9B1261AC8C3E}" sibTransId="{10696575-DCA8-4553-94C6-069031B4F5D2}"/>
    <dgm:cxn modelId="{936D05B7-1A10-419D-B11C-D91EEA372C8B}" type="presOf" srcId="{51B3FBDC-B616-42D7-B339-E8F18F76A314}" destId="{861E3735-AB63-456F-9422-A9DE6D3E458F}" srcOrd="0" destOrd="0" presId="urn:microsoft.com/office/officeart/2005/8/layout/vList2"/>
    <dgm:cxn modelId="{C4305D14-6BC8-4C34-B8EB-9E5F21700E26}" type="presOf" srcId="{265CDF2A-5077-4EAD-9F02-6AD1231543B7}" destId="{59B39CED-5D7C-4855-86BD-19A2F8199542}" srcOrd="0" destOrd="0" presId="urn:microsoft.com/office/officeart/2005/8/layout/vList2"/>
    <dgm:cxn modelId="{AE7411E7-A333-451A-B27C-ADC97D80DF08}" type="presOf" srcId="{A4440FF5-E7F6-45FC-91DE-CF30CDC73F27}" destId="{99955AF3-DC86-4CFB-B58B-AA282CA79AA2}" srcOrd="0" destOrd="0" presId="urn:microsoft.com/office/officeart/2005/8/layout/vList2"/>
    <dgm:cxn modelId="{EB23AF51-2CF5-4BAB-8584-5B1869842C83}" type="presOf" srcId="{A62D1568-A969-46D9-8C52-A78C24B4B1CE}" destId="{0A210468-A5E5-4A63-A547-D64F4FD3449C}" srcOrd="0" destOrd="1" presId="urn:microsoft.com/office/officeart/2005/8/layout/vList2"/>
    <dgm:cxn modelId="{0AF09F6C-AF23-4F41-BDE8-6703647DC92D}" type="presParOf" srcId="{861E3735-AB63-456F-9422-A9DE6D3E458F}" destId="{70B90D3A-F130-43D8-8F20-6EC911D485D4}" srcOrd="0" destOrd="0" presId="urn:microsoft.com/office/officeart/2005/8/layout/vList2"/>
    <dgm:cxn modelId="{AF29C70D-7FEA-4411-93A7-D01D4F064F5E}" type="presParOf" srcId="{861E3735-AB63-456F-9422-A9DE6D3E458F}" destId="{59B39CED-5D7C-4855-86BD-19A2F8199542}" srcOrd="1" destOrd="0" presId="urn:microsoft.com/office/officeart/2005/8/layout/vList2"/>
    <dgm:cxn modelId="{E17649A4-679C-48D5-A620-3C5F3476F634}" type="presParOf" srcId="{861E3735-AB63-456F-9422-A9DE6D3E458F}" destId="{99955AF3-DC86-4CFB-B58B-AA282CA79AA2}" srcOrd="2" destOrd="0" presId="urn:microsoft.com/office/officeart/2005/8/layout/vList2"/>
    <dgm:cxn modelId="{01EB5E44-43A7-418E-A273-E7050797B1D9}" type="presParOf" srcId="{861E3735-AB63-456F-9422-A9DE6D3E458F}" destId="{0A210468-A5E5-4A63-A547-D64F4FD3449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1D8DF9-2C33-4889-805A-7188EFBED8B2}" type="doc">
      <dgm:prSet loTypeId="urn:microsoft.com/office/officeart/2005/8/layout/hChevron3" loCatId="process" qsTypeId="urn:microsoft.com/office/officeart/2005/8/quickstyle/3d3" qsCatId="3D" csTypeId="urn:microsoft.com/office/officeart/2005/8/colors/colorful1#4" csCatId="colorful" phldr="1"/>
      <dgm:spPr/>
    </dgm:pt>
    <dgm:pt modelId="{165C6B23-B2DC-4284-8213-785913AE27F1}">
      <dgm:prSet phldrT="[Texto]"/>
      <dgm:spPr/>
      <dgm:t>
        <a:bodyPr/>
        <a:lstStyle/>
        <a:p>
          <a:r>
            <a:rPr lang="es-MX" dirty="0" smtClean="0"/>
            <a:t>compra</a:t>
          </a:r>
          <a:endParaRPr lang="es-MX" dirty="0"/>
        </a:p>
      </dgm:t>
    </dgm:pt>
    <dgm:pt modelId="{4FA0F04B-B065-4CB8-82AF-33B2785EF2D8}" type="parTrans" cxnId="{E3D27E16-4490-43A3-9A88-B4810E9DDF0D}">
      <dgm:prSet/>
      <dgm:spPr/>
      <dgm:t>
        <a:bodyPr/>
        <a:lstStyle/>
        <a:p>
          <a:endParaRPr lang="es-MX"/>
        </a:p>
      </dgm:t>
    </dgm:pt>
    <dgm:pt modelId="{0FD60296-D362-4D97-9F74-DD0D90D55BA2}" type="sibTrans" cxnId="{E3D27E16-4490-43A3-9A88-B4810E9DDF0D}">
      <dgm:prSet/>
      <dgm:spPr/>
      <dgm:t>
        <a:bodyPr/>
        <a:lstStyle/>
        <a:p>
          <a:endParaRPr lang="es-MX"/>
        </a:p>
      </dgm:t>
    </dgm:pt>
    <dgm:pt modelId="{AD1B110B-2B85-4D72-9F25-A449CC242E95}">
      <dgm:prSet phldrT="[Texto]"/>
      <dgm:spPr/>
      <dgm:t>
        <a:bodyPr/>
        <a:lstStyle/>
        <a:p>
          <a:r>
            <a:rPr lang="es-MX" dirty="0" smtClean="0"/>
            <a:t>producción</a:t>
          </a:r>
          <a:endParaRPr lang="es-MX" dirty="0"/>
        </a:p>
      </dgm:t>
    </dgm:pt>
    <dgm:pt modelId="{871585F0-1335-4FF6-8E18-C4B537F14CF7}" type="parTrans" cxnId="{E3F7124C-76E5-41D4-9196-115A8D8BBB5E}">
      <dgm:prSet/>
      <dgm:spPr/>
      <dgm:t>
        <a:bodyPr/>
        <a:lstStyle/>
        <a:p>
          <a:endParaRPr lang="es-MX"/>
        </a:p>
      </dgm:t>
    </dgm:pt>
    <dgm:pt modelId="{CEB194F3-5C00-453C-9841-2327D5F28E51}" type="sibTrans" cxnId="{E3F7124C-76E5-41D4-9196-115A8D8BBB5E}">
      <dgm:prSet/>
      <dgm:spPr/>
      <dgm:t>
        <a:bodyPr/>
        <a:lstStyle/>
        <a:p>
          <a:endParaRPr lang="es-MX"/>
        </a:p>
      </dgm:t>
    </dgm:pt>
    <dgm:pt modelId="{1D9C8942-A73A-40F1-AD8C-58E2A7CB60DD}">
      <dgm:prSet phldrT="[Texto]"/>
      <dgm:spPr/>
      <dgm:t>
        <a:bodyPr/>
        <a:lstStyle/>
        <a:p>
          <a:r>
            <a:rPr lang="es-MX" dirty="0" smtClean="0"/>
            <a:t>Venta</a:t>
          </a:r>
          <a:endParaRPr lang="es-MX" dirty="0"/>
        </a:p>
      </dgm:t>
    </dgm:pt>
    <dgm:pt modelId="{D54195D1-4CAF-4F9F-BF7A-C62AE2AC960A}" type="parTrans" cxnId="{97DCFC27-C054-4039-83EC-D4F9729C3186}">
      <dgm:prSet/>
      <dgm:spPr/>
      <dgm:t>
        <a:bodyPr/>
        <a:lstStyle/>
        <a:p>
          <a:endParaRPr lang="es-MX"/>
        </a:p>
      </dgm:t>
    </dgm:pt>
    <dgm:pt modelId="{EDBD6FAE-10E4-449E-804E-42280296C3F8}" type="sibTrans" cxnId="{97DCFC27-C054-4039-83EC-D4F9729C3186}">
      <dgm:prSet/>
      <dgm:spPr/>
      <dgm:t>
        <a:bodyPr/>
        <a:lstStyle/>
        <a:p>
          <a:endParaRPr lang="es-MX"/>
        </a:p>
      </dgm:t>
    </dgm:pt>
    <dgm:pt modelId="{1DD7339C-9673-4BBC-8A5E-883396171315}">
      <dgm:prSet phldrT="[Texto]"/>
      <dgm:spPr/>
      <dgm:t>
        <a:bodyPr/>
        <a:lstStyle/>
        <a:p>
          <a:r>
            <a:rPr lang="es-MX" dirty="0" smtClean="0"/>
            <a:t>recuperación</a:t>
          </a:r>
          <a:endParaRPr lang="es-MX" dirty="0"/>
        </a:p>
      </dgm:t>
    </dgm:pt>
    <dgm:pt modelId="{3E9FBB9B-61BD-41CB-A74D-AACAFC3568A5}" type="parTrans" cxnId="{589C51BA-8BF0-4768-B602-F36A23895AE4}">
      <dgm:prSet/>
      <dgm:spPr/>
      <dgm:t>
        <a:bodyPr/>
        <a:lstStyle/>
        <a:p>
          <a:endParaRPr lang="es-MX"/>
        </a:p>
      </dgm:t>
    </dgm:pt>
    <dgm:pt modelId="{7732E86F-5EF5-49A8-914A-E3AA410E7494}" type="sibTrans" cxnId="{589C51BA-8BF0-4768-B602-F36A23895AE4}">
      <dgm:prSet/>
      <dgm:spPr/>
      <dgm:t>
        <a:bodyPr/>
        <a:lstStyle/>
        <a:p>
          <a:endParaRPr lang="es-MX"/>
        </a:p>
      </dgm:t>
    </dgm:pt>
    <dgm:pt modelId="{55372EF4-0835-4277-99DF-F9D736D10A7B}" type="pres">
      <dgm:prSet presAssocID="{231D8DF9-2C33-4889-805A-7188EFBED8B2}" presName="Name0" presStyleCnt="0">
        <dgm:presLayoutVars>
          <dgm:dir/>
          <dgm:resizeHandles val="exact"/>
        </dgm:presLayoutVars>
      </dgm:prSet>
      <dgm:spPr/>
    </dgm:pt>
    <dgm:pt modelId="{E308FFFE-738A-489D-ACDC-FDC78C0CB7DB}" type="pres">
      <dgm:prSet presAssocID="{165C6B23-B2DC-4284-8213-785913AE27F1}" presName="parTxOnly" presStyleLbl="node1" presStyleIdx="0" presStyleCnt="4">
        <dgm:presLayoutVars>
          <dgm:bulletEnabled val="1"/>
        </dgm:presLayoutVars>
      </dgm:prSet>
      <dgm:spPr/>
      <dgm:t>
        <a:bodyPr/>
        <a:lstStyle/>
        <a:p>
          <a:endParaRPr lang="es-MX"/>
        </a:p>
      </dgm:t>
    </dgm:pt>
    <dgm:pt modelId="{C07CBB28-D792-4E55-BCDB-B9CEE979BAD4}" type="pres">
      <dgm:prSet presAssocID="{0FD60296-D362-4D97-9F74-DD0D90D55BA2}" presName="parSpace" presStyleCnt="0"/>
      <dgm:spPr/>
    </dgm:pt>
    <dgm:pt modelId="{CA89A563-8DD1-413F-A4B3-EE4FF8D4A457}" type="pres">
      <dgm:prSet presAssocID="{AD1B110B-2B85-4D72-9F25-A449CC242E95}" presName="parTxOnly" presStyleLbl="node1" presStyleIdx="1" presStyleCnt="4">
        <dgm:presLayoutVars>
          <dgm:bulletEnabled val="1"/>
        </dgm:presLayoutVars>
      </dgm:prSet>
      <dgm:spPr/>
      <dgm:t>
        <a:bodyPr/>
        <a:lstStyle/>
        <a:p>
          <a:endParaRPr lang="es-MX"/>
        </a:p>
      </dgm:t>
    </dgm:pt>
    <dgm:pt modelId="{3E5AE5DE-B2EE-4DAC-94DB-D53BB650CFAB}" type="pres">
      <dgm:prSet presAssocID="{CEB194F3-5C00-453C-9841-2327D5F28E51}" presName="parSpace" presStyleCnt="0"/>
      <dgm:spPr/>
    </dgm:pt>
    <dgm:pt modelId="{8019AB3A-BC57-4565-817C-16F310383293}" type="pres">
      <dgm:prSet presAssocID="{1D9C8942-A73A-40F1-AD8C-58E2A7CB60DD}" presName="parTxOnly" presStyleLbl="node1" presStyleIdx="2" presStyleCnt="4">
        <dgm:presLayoutVars>
          <dgm:bulletEnabled val="1"/>
        </dgm:presLayoutVars>
      </dgm:prSet>
      <dgm:spPr/>
      <dgm:t>
        <a:bodyPr/>
        <a:lstStyle/>
        <a:p>
          <a:endParaRPr lang="es-MX"/>
        </a:p>
      </dgm:t>
    </dgm:pt>
    <dgm:pt modelId="{8A37CFEB-0625-49A8-8955-DA0AB531405A}" type="pres">
      <dgm:prSet presAssocID="{EDBD6FAE-10E4-449E-804E-42280296C3F8}" presName="parSpace" presStyleCnt="0"/>
      <dgm:spPr/>
    </dgm:pt>
    <dgm:pt modelId="{40836B5D-A5E8-48A7-85C8-FD6F2A63345E}" type="pres">
      <dgm:prSet presAssocID="{1DD7339C-9673-4BBC-8A5E-883396171315}" presName="parTxOnly" presStyleLbl="node1" presStyleIdx="3" presStyleCnt="4">
        <dgm:presLayoutVars>
          <dgm:bulletEnabled val="1"/>
        </dgm:presLayoutVars>
      </dgm:prSet>
      <dgm:spPr/>
      <dgm:t>
        <a:bodyPr/>
        <a:lstStyle/>
        <a:p>
          <a:endParaRPr lang="es-MX"/>
        </a:p>
      </dgm:t>
    </dgm:pt>
  </dgm:ptLst>
  <dgm:cxnLst>
    <dgm:cxn modelId="{E3F7124C-76E5-41D4-9196-115A8D8BBB5E}" srcId="{231D8DF9-2C33-4889-805A-7188EFBED8B2}" destId="{AD1B110B-2B85-4D72-9F25-A449CC242E95}" srcOrd="1" destOrd="0" parTransId="{871585F0-1335-4FF6-8E18-C4B537F14CF7}" sibTransId="{CEB194F3-5C00-453C-9841-2327D5F28E51}"/>
    <dgm:cxn modelId="{1B21C3C9-1016-4810-9B17-ED3898EAA9EA}" type="presOf" srcId="{1D9C8942-A73A-40F1-AD8C-58E2A7CB60DD}" destId="{8019AB3A-BC57-4565-817C-16F310383293}" srcOrd="0" destOrd="0" presId="urn:microsoft.com/office/officeart/2005/8/layout/hChevron3"/>
    <dgm:cxn modelId="{FE504401-D7CA-4535-9335-E825394EB7BE}" type="presOf" srcId="{165C6B23-B2DC-4284-8213-785913AE27F1}" destId="{E308FFFE-738A-489D-ACDC-FDC78C0CB7DB}" srcOrd="0" destOrd="0" presId="urn:microsoft.com/office/officeart/2005/8/layout/hChevron3"/>
    <dgm:cxn modelId="{619BF287-4521-4667-85D8-8A3CC4F11856}" type="presOf" srcId="{1DD7339C-9673-4BBC-8A5E-883396171315}" destId="{40836B5D-A5E8-48A7-85C8-FD6F2A63345E}" srcOrd="0" destOrd="0" presId="urn:microsoft.com/office/officeart/2005/8/layout/hChevron3"/>
    <dgm:cxn modelId="{589C51BA-8BF0-4768-B602-F36A23895AE4}" srcId="{231D8DF9-2C33-4889-805A-7188EFBED8B2}" destId="{1DD7339C-9673-4BBC-8A5E-883396171315}" srcOrd="3" destOrd="0" parTransId="{3E9FBB9B-61BD-41CB-A74D-AACAFC3568A5}" sibTransId="{7732E86F-5EF5-49A8-914A-E3AA410E7494}"/>
    <dgm:cxn modelId="{E3D27E16-4490-43A3-9A88-B4810E9DDF0D}" srcId="{231D8DF9-2C33-4889-805A-7188EFBED8B2}" destId="{165C6B23-B2DC-4284-8213-785913AE27F1}" srcOrd="0" destOrd="0" parTransId="{4FA0F04B-B065-4CB8-82AF-33B2785EF2D8}" sibTransId="{0FD60296-D362-4D97-9F74-DD0D90D55BA2}"/>
    <dgm:cxn modelId="{EA5A5EAB-956A-48A1-9369-CB95FA9423D6}" type="presOf" srcId="{AD1B110B-2B85-4D72-9F25-A449CC242E95}" destId="{CA89A563-8DD1-413F-A4B3-EE4FF8D4A457}" srcOrd="0" destOrd="0" presId="urn:microsoft.com/office/officeart/2005/8/layout/hChevron3"/>
    <dgm:cxn modelId="{97DCFC27-C054-4039-83EC-D4F9729C3186}" srcId="{231D8DF9-2C33-4889-805A-7188EFBED8B2}" destId="{1D9C8942-A73A-40F1-AD8C-58E2A7CB60DD}" srcOrd="2" destOrd="0" parTransId="{D54195D1-4CAF-4F9F-BF7A-C62AE2AC960A}" sibTransId="{EDBD6FAE-10E4-449E-804E-42280296C3F8}"/>
    <dgm:cxn modelId="{BC9AF120-61BA-447B-9D4B-88CFAF8AF5A2}" type="presOf" srcId="{231D8DF9-2C33-4889-805A-7188EFBED8B2}" destId="{55372EF4-0835-4277-99DF-F9D736D10A7B}" srcOrd="0" destOrd="0" presId="urn:microsoft.com/office/officeart/2005/8/layout/hChevron3"/>
    <dgm:cxn modelId="{C8553718-2CB6-46C4-95A4-44A5F9EF8BFA}" type="presParOf" srcId="{55372EF4-0835-4277-99DF-F9D736D10A7B}" destId="{E308FFFE-738A-489D-ACDC-FDC78C0CB7DB}" srcOrd="0" destOrd="0" presId="urn:microsoft.com/office/officeart/2005/8/layout/hChevron3"/>
    <dgm:cxn modelId="{D95BE7E1-186E-49F7-ABC9-086DAFD8420F}" type="presParOf" srcId="{55372EF4-0835-4277-99DF-F9D736D10A7B}" destId="{C07CBB28-D792-4E55-BCDB-B9CEE979BAD4}" srcOrd="1" destOrd="0" presId="urn:microsoft.com/office/officeart/2005/8/layout/hChevron3"/>
    <dgm:cxn modelId="{B615B7E7-C245-43CD-A37F-BA1ACA324CE4}" type="presParOf" srcId="{55372EF4-0835-4277-99DF-F9D736D10A7B}" destId="{CA89A563-8DD1-413F-A4B3-EE4FF8D4A457}" srcOrd="2" destOrd="0" presId="urn:microsoft.com/office/officeart/2005/8/layout/hChevron3"/>
    <dgm:cxn modelId="{C5EA1417-FA41-4083-8B85-DABD65861B96}" type="presParOf" srcId="{55372EF4-0835-4277-99DF-F9D736D10A7B}" destId="{3E5AE5DE-B2EE-4DAC-94DB-D53BB650CFAB}" srcOrd="3" destOrd="0" presId="urn:microsoft.com/office/officeart/2005/8/layout/hChevron3"/>
    <dgm:cxn modelId="{F657E342-FB06-41C8-BCA4-F81F275D4252}" type="presParOf" srcId="{55372EF4-0835-4277-99DF-F9D736D10A7B}" destId="{8019AB3A-BC57-4565-817C-16F310383293}" srcOrd="4" destOrd="0" presId="urn:microsoft.com/office/officeart/2005/8/layout/hChevron3"/>
    <dgm:cxn modelId="{8A9F71BC-01C0-4B9F-80EF-FE9A9D528EB2}" type="presParOf" srcId="{55372EF4-0835-4277-99DF-F9D736D10A7B}" destId="{8A37CFEB-0625-49A8-8955-DA0AB531405A}" srcOrd="5" destOrd="0" presId="urn:microsoft.com/office/officeart/2005/8/layout/hChevron3"/>
    <dgm:cxn modelId="{86EDCCAC-F6A7-424B-AD11-7FCD73E2D739}" type="presParOf" srcId="{55372EF4-0835-4277-99DF-F9D736D10A7B}" destId="{40836B5D-A5E8-48A7-85C8-FD6F2A63345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551776-FB2E-40B7-8A3C-6FF7517F03F9}" type="doc">
      <dgm:prSet loTypeId="urn:microsoft.com/office/officeart/2005/8/layout/radial6" loCatId="cycle" qsTypeId="urn:microsoft.com/office/officeart/2005/8/quickstyle/3d1" qsCatId="3D" csTypeId="urn:microsoft.com/office/officeart/2005/8/colors/colorful1#5" csCatId="colorful" phldr="1"/>
      <dgm:spPr/>
      <dgm:t>
        <a:bodyPr/>
        <a:lstStyle/>
        <a:p>
          <a:endParaRPr lang="es-MX"/>
        </a:p>
      </dgm:t>
    </dgm:pt>
    <dgm:pt modelId="{EBF2AC42-0B4E-4052-A83E-9631A5CEEAB0}">
      <dgm:prSet phldrT="[Texto]" custT="1"/>
      <dgm:spPr/>
      <dgm:t>
        <a:bodyPr/>
        <a:lstStyle/>
        <a:p>
          <a:r>
            <a:rPr lang="es-MX" sz="4000" dirty="0" smtClean="0"/>
            <a:t># de días</a:t>
          </a:r>
          <a:endParaRPr lang="es-MX" sz="4000" dirty="0"/>
        </a:p>
      </dgm:t>
    </dgm:pt>
    <dgm:pt modelId="{57F49B25-739D-4281-AEC3-DC5BDC6C33E8}" type="parTrans" cxnId="{B372779A-82C0-48C3-8184-770010DAF6DB}">
      <dgm:prSet/>
      <dgm:spPr/>
      <dgm:t>
        <a:bodyPr/>
        <a:lstStyle/>
        <a:p>
          <a:endParaRPr lang="es-MX"/>
        </a:p>
      </dgm:t>
    </dgm:pt>
    <dgm:pt modelId="{87A98250-DFDF-439F-BAEC-D0AA2B74E372}" type="sibTrans" cxnId="{B372779A-82C0-48C3-8184-770010DAF6DB}">
      <dgm:prSet/>
      <dgm:spPr/>
      <dgm:t>
        <a:bodyPr/>
        <a:lstStyle/>
        <a:p>
          <a:endParaRPr lang="es-MX"/>
        </a:p>
      </dgm:t>
    </dgm:pt>
    <dgm:pt modelId="{09817D43-0C70-4071-88A8-729BD2960ED9}">
      <dgm:prSet phldrT="[Texto]" custT="1"/>
      <dgm:spPr/>
      <dgm:t>
        <a:bodyPr/>
        <a:lstStyle/>
        <a:p>
          <a:r>
            <a:rPr lang="es-MX" sz="2400" dirty="0" smtClean="0">
              <a:latin typeface="Candara" pitchFamily="34" charset="0"/>
            </a:rPr>
            <a:t>Efectivo</a:t>
          </a:r>
          <a:endParaRPr lang="es-MX" sz="2400" dirty="0">
            <a:latin typeface="Candara" pitchFamily="34" charset="0"/>
          </a:endParaRPr>
        </a:p>
      </dgm:t>
    </dgm:pt>
    <dgm:pt modelId="{FD18E740-CE34-4C16-A80F-91F4DFF7687A}" type="parTrans" cxnId="{47A381F7-38EE-4DCF-8847-46BB57782A4A}">
      <dgm:prSet/>
      <dgm:spPr/>
      <dgm:t>
        <a:bodyPr/>
        <a:lstStyle/>
        <a:p>
          <a:endParaRPr lang="es-MX"/>
        </a:p>
      </dgm:t>
    </dgm:pt>
    <dgm:pt modelId="{9E3C06AD-9E61-4135-86E8-C58D1B29E0C6}" type="sibTrans" cxnId="{47A381F7-38EE-4DCF-8847-46BB57782A4A}">
      <dgm:prSet/>
      <dgm:spPr/>
      <dgm:t>
        <a:bodyPr/>
        <a:lstStyle/>
        <a:p>
          <a:endParaRPr lang="es-MX"/>
        </a:p>
      </dgm:t>
    </dgm:pt>
    <dgm:pt modelId="{14F72D30-29ED-4E0A-AF20-CB695965B000}">
      <dgm:prSet phldrT="[Texto]" custT="1"/>
      <dgm:spPr/>
      <dgm:t>
        <a:bodyPr/>
        <a:lstStyle/>
        <a:p>
          <a:r>
            <a:rPr lang="es-MX" sz="2400" dirty="0" smtClean="0">
              <a:latin typeface="Candara" pitchFamily="34" charset="0"/>
            </a:rPr>
            <a:t>Pago de proveedores</a:t>
          </a:r>
          <a:endParaRPr lang="es-MX" sz="2400" dirty="0">
            <a:latin typeface="Candara" pitchFamily="34" charset="0"/>
          </a:endParaRPr>
        </a:p>
      </dgm:t>
    </dgm:pt>
    <dgm:pt modelId="{3073F3E6-88CB-444F-8848-F592B9F2D34A}" type="parTrans" cxnId="{7B0AF9AE-2615-4661-AAAF-4A7487F4C952}">
      <dgm:prSet/>
      <dgm:spPr/>
      <dgm:t>
        <a:bodyPr/>
        <a:lstStyle/>
        <a:p>
          <a:endParaRPr lang="es-MX"/>
        </a:p>
      </dgm:t>
    </dgm:pt>
    <dgm:pt modelId="{0E84A5A5-922D-49F6-80CD-33995D401A7B}" type="sibTrans" cxnId="{7B0AF9AE-2615-4661-AAAF-4A7487F4C952}">
      <dgm:prSet/>
      <dgm:spPr/>
      <dgm:t>
        <a:bodyPr/>
        <a:lstStyle/>
        <a:p>
          <a:endParaRPr lang="es-MX"/>
        </a:p>
      </dgm:t>
    </dgm:pt>
    <dgm:pt modelId="{01057B8B-3B10-4569-864D-E23D63565732}">
      <dgm:prSet phldrT="[Texto]" custT="1"/>
      <dgm:spPr/>
      <dgm:t>
        <a:bodyPr/>
        <a:lstStyle/>
        <a:p>
          <a:r>
            <a:rPr lang="es-MX" sz="2400" dirty="0" smtClean="0">
              <a:latin typeface="Candara" pitchFamily="34" charset="0"/>
            </a:rPr>
            <a:t>Producto terminado</a:t>
          </a:r>
          <a:endParaRPr lang="es-MX" sz="2400" dirty="0">
            <a:latin typeface="Candara" pitchFamily="34" charset="0"/>
          </a:endParaRPr>
        </a:p>
      </dgm:t>
    </dgm:pt>
    <dgm:pt modelId="{7E7BD887-D808-4DAD-9AFF-F8A250A81475}" type="parTrans" cxnId="{7F280986-41F6-4136-8F4B-2F37C620F9B2}">
      <dgm:prSet/>
      <dgm:spPr/>
      <dgm:t>
        <a:bodyPr/>
        <a:lstStyle/>
        <a:p>
          <a:endParaRPr lang="es-MX"/>
        </a:p>
      </dgm:t>
    </dgm:pt>
    <dgm:pt modelId="{25B027A0-9C1D-4EA8-AD2A-FBBEADDAE954}" type="sibTrans" cxnId="{7F280986-41F6-4136-8F4B-2F37C620F9B2}">
      <dgm:prSet/>
      <dgm:spPr/>
      <dgm:t>
        <a:bodyPr/>
        <a:lstStyle/>
        <a:p>
          <a:endParaRPr lang="es-MX"/>
        </a:p>
      </dgm:t>
    </dgm:pt>
    <dgm:pt modelId="{350A1951-700F-4320-AE0B-2E67276D04EF}">
      <dgm:prSet phldrT="[Texto]" custT="1"/>
      <dgm:spPr/>
      <dgm:t>
        <a:bodyPr/>
        <a:lstStyle/>
        <a:p>
          <a:r>
            <a:rPr lang="es-MX" sz="2400" dirty="0" smtClean="0">
              <a:latin typeface="Candara" pitchFamily="34" charset="0"/>
            </a:rPr>
            <a:t>Ventas</a:t>
          </a:r>
          <a:endParaRPr lang="es-MX" sz="2400" dirty="0">
            <a:latin typeface="Candara" pitchFamily="34" charset="0"/>
          </a:endParaRPr>
        </a:p>
      </dgm:t>
    </dgm:pt>
    <dgm:pt modelId="{8E6F4FE3-6D79-492F-827B-71FD9F4BA9B3}" type="parTrans" cxnId="{46790384-5D66-4D49-9697-1D909B607621}">
      <dgm:prSet/>
      <dgm:spPr/>
      <dgm:t>
        <a:bodyPr/>
        <a:lstStyle/>
        <a:p>
          <a:endParaRPr lang="es-MX"/>
        </a:p>
      </dgm:t>
    </dgm:pt>
    <dgm:pt modelId="{2E57A1B0-0F1F-40B7-BC12-B89690DC5D87}" type="sibTrans" cxnId="{46790384-5D66-4D49-9697-1D909B607621}">
      <dgm:prSet/>
      <dgm:spPr/>
      <dgm:t>
        <a:bodyPr/>
        <a:lstStyle/>
        <a:p>
          <a:endParaRPr lang="es-MX"/>
        </a:p>
      </dgm:t>
    </dgm:pt>
    <dgm:pt modelId="{13C7A8EB-C5BA-40E7-9B47-7C3E8D582824}">
      <dgm:prSet phldrT="[Texto]" custT="1"/>
      <dgm:spPr/>
      <dgm:t>
        <a:bodyPr/>
        <a:lstStyle/>
        <a:p>
          <a:r>
            <a:rPr lang="es-MX" sz="2400" dirty="0" smtClean="0">
              <a:latin typeface="Candara" pitchFamily="34" charset="0"/>
            </a:rPr>
            <a:t>Cuentas por cobrar</a:t>
          </a:r>
          <a:endParaRPr lang="es-MX" sz="2400" dirty="0">
            <a:latin typeface="Candara" pitchFamily="34" charset="0"/>
          </a:endParaRPr>
        </a:p>
      </dgm:t>
    </dgm:pt>
    <dgm:pt modelId="{4B3ACE8A-2F4D-42CD-9674-748C2D50D851}" type="parTrans" cxnId="{D1FB3963-CA4B-43AD-9D50-EA3CC7EAE7AF}">
      <dgm:prSet/>
      <dgm:spPr/>
      <dgm:t>
        <a:bodyPr/>
        <a:lstStyle/>
        <a:p>
          <a:endParaRPr lang="es-MX"/>
        </a:p>
      </dgm:t>
    </dgm:pt>
    <dgm:pt modelId="{ED130F6B-D67A-4289-8864-6EB1184BF818}" type="sibTrans" cxnId="{D1FB3963-CA4B-43AD-9D50-EA3CC7EAE7AF}">
      <dgm:prSet/>
      <dgm:spPr/>
      <dgm:t>
        <a:bodyPr/>
        <a:lstStyle/>
        <a:p>
          <a:endParaRPr lang="es-MX"/>
        </a:p>
      </dgm:t>
    </dgm:pt>
    <dgm:pt modelId="{AD3FB3A9-DB13-47FD-BD86-67DDAD3C2FE6}" type="pres">
      <dgm:prSet presAssocID="{EE551776-FB2E-40B7-8A3C-6FF7517F03F9}" presName="Name0" presStyleCnt="0">
        <dgm:presLayoutVars>
          <dgm:chMax val="1"/>
          <dgm:dir/>
          <dgm:animLvl val="ctr"/>
          <dgm:resizeHandles val="exact"/>
        </dgm:presLayoutVars>
      </dgm:prSet>
      <dgm:spPr/>
      <dgm:t>
        <a:bodyPr/>
        <a:lstStyle/>
        <a:p>
          <a:endParaRPr lang="es-MX"/>
        </a:p>
      </dgm:t>
    </dgm:pt>
    <dgm:pt modelId="{A48DF040-B0E9-4BDD-85E3-D807A4BCFE9A}" type="pres">
      <dgm:prSet presAssocID="{EBF2AC42-0B4E-4052-A83E-9631A5CEEAB0}" presName="centerShape" presStyleLbl="node0" presStyleIdx="0" presStyleCnt="1" custScaleX="75425" custScaleY="78547"/>
      <dgm:spPr/>
      <dgm:t>
        <a:bodyPr/>
        <a:lstStyle/>
        <a:p>
          <a:endParaRPr lang="es-MX"/>
        </a:p>
      </dgm:t>
    </dgm:pt>
    <dgm:pt modelId="{E8D88379-C713-4BEA-869A-CC0CE75EB9B9}" type="pres">
      <dgm:prSet presAssocID="{09817D43-0C70-4071-88A8-729BD2960ED9}" presName="node" presStyleLbl="node1" presStyleIdx="0" presStyleCnt="5" custScaleX="145059" custScaleY="132174">
        <dgm:presLayoutVars>
          <dgm:bulletEnabled val="1"/>
        </dgm:presLayoutVars>
      </dgm:prSet>
      <dgm:spPr/>
      <dgm:t>
        <a:bodyPr/>
        <a:lstStyle/>
        <a:p>
          <a:endParaRPr lang="es-MX"/>
        </a:p>
      </dgm:t>
    </dgm:pt>
    <dgm:pt modelId="{AAFA906C-6FB1-4E3C-B717-E0C8F50620DB}" type="pres">
      <dgm:prSet presAssocID="{09817D43-0C70-4071-88A8-729BD2960ED9}" presName="dummy" presStyleCnt="0"/>
      <dgm:spPr/>
    </dgm:pt>
    <dgm:pt modelId="{3E94347C-108F-4B36-A354-8F7BBC6F40E6}" type="pres">
      <dgm:prSet presAssocID="{9E3C06AD-9E61-4135-86E8-C58D1B29E0C6}" presName="sibTrans" presStyleLbl="sibTrans2D1" presStyleIdx="0" presStyleCnt="5"/>
      <dgm:spPr/>
      <dgm:t>
        <a:bodyPr/>
        <a:lstStyle/>
        <a:p>
          <a:endParaRPr lang="es-MX"/>
        </a:p>
      </dgm:t>
    </dgm:pt>
    <dgm:pt modelId="{EED85570-CC93-4633-968B-20824B38F1F5}" type="pres">
      <dgm:prSet presAssocID="{14F72D30-29ED-4E0A-AF20-CB695965B000}" presName="node" presStyleLbl="node1" presStyleIdx="1" presStyleCnt="5" custScaleX="172068" custScaleY="167585">
        <dgm:presLayoutVars>
          <dgm:bulletEnabled val="1"/>
        </dgm:presLayoutVars>
      </dgm:prSet>
      <dgm:spPr/>
      <dgm:t>
        <a:bodyPr/>
        <a:lstStyle/>
        <a:p>
          <a:endParaRPr lang="es-MX"/>
        </a:p>
      </dgm:t>
    </dgm:pt>
    <dgm:pt modelId="{D2207AAC-486A-42EE-B07A-EA7D084E4DB6}" type="pres">
      <dgm:prSet presAssocID="{14F72D30-29ED-4E0A-AF20-CB695965B000}" presName="dummy" presStyleCnt="0"/>
      <dgm:spPr/>
    </dgm:pt>
    <dgm:pt modelId="{D500E8CC-6136-4F3A-8EFE-05B7BD3577BF}" type="pres">
      <dgm:prSet presAssocID="{0E84A5A5-922D-49F6-80CD-33995D401A7B}" presName="sibTrans" presStyleLbl="sibTrans2D1" presStyleIdx="1" presStyleCnt="5"/>
      <dgm:spPr/>
      <dgm:t>
        <a:bodyPr/>
        <a:lstStyle/>
        <a:p>
          <a:endParaRPr lang="es-MX"/>
        </a:p>
      </dgm:t>
    </dgm:pt>
    <dgm:pt modelId="{E6CA8658-FF80-420F-80C6-E8446267351A}" type="pres">
      <dgm:prSet presAssocID="{01057B8B-3B10-4569-864D-E23D63565732}" presName="node" presStyleLbl="node1" presStyleIdx="2" presStyleCnt="5" custScaleX="145059" custScaleY="132174">
        <dgm:presLayoutVars>
          <dgm:bulletEnabled val="1"/>
        </dgm:presLayoutVars>
      </dgm:prSet>
      <dgm:spPr/>
      <dgm:t>
        <a:bodyPr/>
        <a:lstStyle/>
        <a:p>
          <a:endParaRPr lang="es-MX"/>
        </a:p>
      </dgm:t>
    </dgm:pt>
    <dgm:pt modelId="{072F57C3-0515-4575-BF00-99ED7E2B612D}" type="pres">
      <dgm:prSet presAssocID="{01057B8B-3B10-4569-864D-E23D63565732}" presName="dummy" presStyleCnt="0"/>
      <dgm:spPr/>
    </dgm:pt>
    <dgm:pt modelId="{426F31B7-F09F-4E9F-B706-C693CA11CD56}" type="pres">
      <dgm:prSet presAssocID="{25B027A0-9C1D-4EA8-AD2A-FBBEADDAE954}" presName="sibTrans" presStyleLbl="sibTrans2D1" presStyleIdx="2" presStyleCnt="5"/>
      <dgm:spPr/>
      <dgm:t>
        <a:bodyPr/>
        <a:lstStyle/>
        <a:p>
          <a:endParaRPr lang="es-MX"/>
        </a:p>
      </dgm:t>
    </dgm:pt>
    <dgm:pt modelId="{F2193195-B6C7-4A8F-AC17-0718273B4598}" type="pres">
      <dgm:prSet presAssocID="{350A1951-700F-4320-AE0B-2E67276D04EF}" presName="node" presStyleLbl="node1" presStyleIdx="3" presStyleCnt="5" custScaleX="145059" custScaleY="132174">
        <dgm:presLayoutVars>
          <dgm:bulletEnabled val="1"/>
        </dgm:presLayoutVars>
      </dgm:prSet>
      <dgm:spPr/>
      <dgm:t>
        <a:bodyPr/>
        <a:lstStyle/>
        <a:p>
          <a:endParaRPr lang="es-MX"/>
        </a:p>
      </dgm:t>
    </dgm:pt>
    <dgm:pt modelId="{17513E12-3375-42D8-B2EE-0D6C402C992D}" type="pres">
      <dgm:prSet presAssocID="{350A1951-700F-4320-AE0B-2E67276D04EF}" presName="dummy" presStyleCnt="0"/>
      <dgm:spPr/>
    </dgm:pt>
    <dgm:pt modelId="{21048A5A-F934-444C-A278-87EE3C95D8B2}" type="pres">
      <dgm:prSet presAssocID="{2E57A1B0-0F1F-40B7-BC12-B89690DC5D87}" presName="sibTrans" presStyleLbl="sibTrans2D1" presStyleIdx="3" presStyleCnt="5"/>
      <dgm:spPr/>
      <dgm:t>
        <a:bodyPr/>
        <a:lstStyle/>
        <a:p>
          <a:endParaRPr lang="es-MX"/>
        </a:p>
      </dgm:t>
    </dgm:pt>
    <dgm:pt modelId="{EF893280-81C9-4062-80A0-0CB2278418B1}" type="pres">
      <dgm:prSet presAssocID="{13C7A8EB-C5BA-40E7-9B47-7C3E8D582824}" presName="node" presStyleLbl="node1" presStyleIdx="4" presStyleCnt="5" custScaleX="145059" custScaleY="132174">
        <dgm:presLayoutVars>
          <dgm:bulletEnabled val="1"/>
        </dgm:presLayoutVars>
      </dgm:prSet>
      <dgm:spPr/>
      <dgm:t>
        <a:bodyPr/>
        <a:lstStyle/>
        <a:p>
          <a:endParaRPr lang="es-MX"/>
        </a:p>
      </dgm:t>
    </dgm:pt>
    <dgm:pt modelId="{945104C6-3986-4F38-8779-E91197957909}" type="pres">
      <dgm:prSet presAssocID="{13C7A8EB-C5BA-40E7-9B47-7C3E8D582824}" presName="dummy" presStyleCnt="0"/>
      <dgm:spPr/>
    </dgm:pt>
    <dgm:pt modelId="{71DE53C0-8B65-4C1C-A776-B212B8AF63E0}" type="pres">
      <dgm:prSet presAssocID="{ED130F6B-D67A-4289-8864-6EB1184BF818}" presName="sibTrans" presStyleLbl="sibTrans2D1" presStyleIdx="4" presStyleCnt="5"/>
      <dgm:spPr/>
      <dgm:t>
        <a:bodyPr/>
        <a:lstStyle/>
        <a:p>
          <a:endParaRPr lang="es-MX"/>
        </a:p>
      </dgm:t>
    </dgm:pt>
  </dgm:ptLst>
  <dgm:cxnLst>
    <dgm:cxn modelId="{70510DD6-BCF9-47E1-945D-6497A29D27C3}" type="presOf" srcId="{13C7A8EB-C5BA-40E7-9B47-7C3E8D582824}" destId="{EF893280-81C9-4062-80A0-0CB2278418B1}" srcOrd="0" destOrd="0" presId="urn:microsoft.com/office/officeart/2005/8/layout/radial6"/>
    <dgm:cxn modelId="{D1FB3963-CA4B-43AD-9D50-EA3CC7EAE7AF}" srcId="{EBF2AC42-0B4E-4052-A83E-9631A5CEEAB0}" destId="{13C7A8EB-C5BA-40E7-9B47-7C3E8D582824}" srcOrd="4" destOrd="0" parTransId="{4B3ACE8A-2F4D-42CD-9674-748C2D50D851}" sibTransId="{ED130F6B-D67A-4289-8864-6EB1184BF818}"/>
    <dgm:cxn modelId="{603A7AE3-CB7F-4609-9AA3-C493FF965F05}" type="presOf" srcId="{EE551776-FB2E-40B7-8A3C-6FF7517F03F9}" destId="{AD3FB3A9-DB13-47FD-BD86-67DDAD3C2FE6}" srcOrd="0" destOrd="0" presId="urn:microsoft.com/office/officeart/2005/8/layout/radial6"/>
    <dgm:cxn modelId="{46790384-5D66-4D49-9697-1D909B607621}" srcId="{EBF2AC42-0B4E-4052-A83E-9631A5CEEAB0}" destId="{350A1951-700F-4320-AE0B-2E67276D04EF}" srcOrd="3" destOrd="0" parTransId="{8E6F4FE3-6D79-492F-827B-71FD9F4BA9B3}" sibTransId="{2E57A1B0-0F1F-40B7-BC12-B89690DC5D87}"/>
    <dgm:cxn modelId="{AE2DFB2F-75C6-4925-BBB8-72BFF6A29BF9}" type="presOf" srcId="{350A1951-700F-4320-AE0B-2E67276D04EF}" destId="{F2193195-B6C7-4A8F-AC17-0718273B4598}" srcOrd="0" destOrd="0" presId="urn:microsoft.com/office/officeart/2005/8/layout/radial6"/>
    <dgm:cxn modelId="{0C0FF9A0-311D-476E-8C40-333DB9BD0AF1}" type="presOf" srcId="{ED130F6B-D67A-4289-8864-6EB1184BF818}" destId="{71DE53C0-8B65-4C1C-A776-B212B8AF63E0}" srcOrd="0" destOrd="0" presId="urn:microsoft.com/office/officeart/2005/8/layout/radial6"/>
    <dgm:cxn modelId="{B372779A-82C0-48C3-8184-770010DAF6DB}" srcId="{EE551776-FB2E-40B7-8A3C-6FF7517F03F9}" destId="{EBF2AC42-0B4E-4052-A83E-9631A5CEEAB0}" srcOrd="0" destOrd="0" parTransId="{57F49B25-739D-4281-AEC3-DC5BDC6C33E8}" sibTransId="{87A98250-DFDF-439F-BAEC-D0AA2B74E372}"/>
    <dgm:cxn modelId="{0DC57985-37F0-49BB-AA5A-3213572CD2F0}" type="presOf" srcId="{2E57A1B0-0F1F-40B7-BC12-B89690DC5D87}" destId="{21048A5A-F934-444C-A278-87EE3C95D8B2}" srcOrd="0" destOrd="0" presId="urn:microsoft.com/office/officeart/2005/8/layout/radial6"/>
    <dgm:cxn modelId="{510B44C8-0BE4-439F-980B-06B6DE53D2CF}" type="presOf" srcId="{0E84A5A5-922D-49F6-80CD-33995D401A7B}" destId="{D500E8CC-6136-4F3A-8EFE-05B7BD3577BF}" srcOrd="0" destOrd="0" presId="urn:microsoft.com/office/officeart/2005/8/layout/radial6"/>
    <dgm:cxn modelId="{5B9F87A8-EDD0-44E5-97F5-764696AE0065}" type="presOf" srcId="{01057B8B-3B10-4569-864D-E23D63565732}" destId="{E6CA8658-FF80-420F-80C6-E8446267351A}" srcOrd="0" destOrd="0" presId="urn:microsoft.com/office/officeart/2005/8/layout/radial6"/>
    <dgm:cxn modelId="{7B0AF9AE-2615-4661-AAAF-4A7487F4C952}" srcId="{EBF2AC42-0B4E-4052-A83E-9631A5CEEAB0}" destId="{14F72D30-29ED-4E0A-AF20-CB695965B000}" srcOrd="1" destOrd="0" parTransId="{3073F3E6-88CB-444F-8848-F592B9F2D34A}" sibTransId="{0E84A5A5-922D-49F6-80CD-33995D401A7B}"/>
    <dgm:cxn modelId="{E78B9B4D-9EFB-48B9-A162-501882FB53A9}" type="presOf" srcId="{14F72D30-29ED-4E0A-AF20-CB695965B000}" destId="{EED85570-CC93-4633-968B-20824B38F1F5}" srcOrd="0" destOrd="0" presId="urn:microsoft.com/office/officeart/2005/8/layout/radial6"/>
    <dgm:cxn modelId="{4C7766BB-154E-4D3A-ADCA-DBBDB6E69E83}" type="presOf" srcId="{25B027A0-9C1D-4EA8-AD2A-FBBEADDAE954}" destId="{426F31B7-F09F-4E9F-B706-C693CA11CD56}" srcOrd="0" destOrd="0" presId="urn:microsoft.com/office/officeart/2005/8/layout/radial6"/>
    <dgm:cxn modelId="{2C48BF53-B583-4014-870C-C811145A2A11}" type="presOf" srcId="{09817D43-0C70-4071-88A8-729BD2960ED9}" destId="{E8D88379-C713-4BEA-869A-CC0CE75EB9B9}" srcOrd="0" destOrd="0" presId="urn:microsoft.com/office/officeart/2005/8/layout/radial6"/>
    <dgm:cxn modelId="{47A381F7-38EE-4DCF-8847-46BB57782A4A}" srcId="{EBF2AC42-0B4E-4052-A83E-9631A5CEEAB0}" destId="{09817D43-0C70-4071-88A8-729BD2960ED9}" srcOrd="0" destOrd="0" parTransId="{FD18E740-CE34-4C16-A80F-91F4DFF7687A}" sibTransId="{9E3C06AD-9E61-4135-86E8-C58D1B29E0C6}"/>
    <dgm:cxn modelId="{7F280986-41F6-4136-8F4B-2F37C620F9B2}" srcId="{EBF2AC42-0B4E-4052-A83E-9631A5CEEAB0}" destId="{01057B8B-3B10-4569-864D-E23D63565732}" srcOrd="2" destOrd="0" parTransId="{7E7BD887-D808-4DAD-9AFF-F8A250A81475}" sibTransId="{25B027A0-9C1D-4EA8-AD2A-FBBEADDAE954}"/>
    <dgm:cxn modelId="{F762EB9D-DAD4-4FCD-9442-7A7F108805A2}" type="presOf" srcId="{9E3C06AD-9E61-4135-86E8-C58D1B29E0C6}" destId="{3E94347C-108F-4B36-A354-8F7BBC6F40E6}" srcOrd="0" destOrd="0" presId="urn:microsoft.com/office/officeart/2005/8/layout/radial6"/>
    <dgm:cxn modelId="{9B73267A-5B8D-4EB6-9519-009FD9265CC0}" type="presOf" srcId="{EBF2AC42-0B4E-4052-A83E-9631A5CEEAB0}" destId="{A48DF040-B0E9-4BDD-85E3-D807A4BCFE9A}" srcOrd="0" destOrd="0" presId="urn:microsoft.com/office/officeart/2005/8/layout/radial6"/>
    <dgm:cxn modelId="{6CE2C89F-1894-48DB-A624-625398CB2D09}" type="presParOf" srcId="{AD3FB3A9-DB13-47FD-BD86-67DDAD3C2FE6}" destId="{A48DF040-B0E9-4BDD-85E3-D807A4BCFE9A}" srcOrd="0" destOrd="0" presId="urn:microsoft.com/office/officeart/2005/8/layout/radial6"/>
    <dgm:cxn modelId="{DCD1C91A-6EA7-45D9-9D10-5EF10C470969}" type="presParOf" srcId="{AD3FB3A9-DB13-47FD-BD86-67DDAD3C2FE6}" destId="{E8D88379-C713-4BEA-869A-CC0CE75EB9B9}" srcOrd="1" destOrd="0" presId="urn:microsoft.com/office/officeart/2005/8/layout/radial6"/>
    <dgm:cxn modelId="{49A8F5E5-5B9D-438A-86B9-4797C4603C2A}" type="presParOf" srcId="{AD3FB3A9-DB13-47FD-BD86-67DDAD3C2FE6}" destId="{AAFA906C-6FB1-4E3C-B717-E0C8F50620DB}" srcOrd="2" destOrd="0" presId="urn:microsoft.com/office/officeart/2005/8/layout/radial6"/>
    <dgm:cxn modelId="{22C960D3-0005-432E-8C46-E3398619C737}" type="presParOf" srcId="{AD3FB3A9-DB13-47FD-BD86-67DDAD3C2FE6}" destId="{3E94347C-108F-4B36-A354-8F7BBC6F40E6}" srcOrd="3" destOrd="0" presId="urn:microsoft.com/office/officeart/2005/8/layout/radial6"/>
    <dgm:cxn modelId="{D896A0F1-0863-4EF2-89C7-79D20012D364}" type="presParOf" srcId="{AD3FB3A9-DB13-47FD-BD86-67DDAD3C2FE6}" destId="{EED85570-CC93-4633-968B-20824B38F1F5}" srcOrd="4" destOrd="0" presId="urn:microsoft.com/office/officeart/2005/8/layout/radial6"/>
    <dgm:cxn modelId="{4C8F0559-0EE5-4573-BEC9-3A8BD9839E6E}" type="presParOf" srcId="{AD3FB3A9-DB13-47FD-BD86-67DDAD3C2FE6}" destId="{D2207AAC-486A-42EE-B07A-EA7D084E4DB6}" srcOrd="5" destOrd="0" presId="urn:microsoft.com/office/officeart/2005/8/layout/radial6"/>
    <dgm:cxn modelId="{D782A529-F340-430F-AEBC-245DB7898502}" type="presParOf" srcId="{AD3FB3A9-DB13-47FD-BD86-67DDAD3C2FE6}" destId="{D500E8CC-6136-4F3A-8EFE-05B7BD3577BF}" srcOrd="6" destOrd="0" presId="urn:microsoft.com/office/officeart/2005/8/layout/radial6"/>
    <dgm:cxn modelId="{406B0160-55D1-412E-8C65-D156D638E049}" type="presParOf" srcId="{AD3FB3A9-DB13-47FD-BD86-67DDAD3C2FE6}" destId="{E6CA8658-FF80-420F-80C6-E8446267351A}" srcOrd="7" destOrd="0" presId="urn:microsoft.com/office/officeart/2005/8/layout/radial6"/>
    <dgm:cxn modelId="{13971DBF-49A8-47D2-BB28-CFFA47D1348E}" type="presParOf" srcId="{AD3FB3A9-DB13-47FD-BD86-67DDAD3C2FE6}" destId="{072F57C3-0515-4575-BF00-99ED7E2B612D}" srcOrd="8" destOrd="0" presId="urn:microsoft.com/office/officeart/2005/8/layout/radial6"/>
    <dgm:cxn modelId="{A0C5083A-309F-4084-9F6A-2C8729419B6F}" type="presParOf" srcId="{AD3FB3A9-DB13-47FD-BD86-67DDAD3C2FE6}" destId="{426F31B7-F09F-4E9F-B706-C693CA11CD56}" srcOrd="9" destOrd="0" presId="urn:microsoft.com/office/officeart/2005/8/layout/radial6"/>
    <dgm:cxn modelId="{0EAE76B4-CE4D-4249-9041-90AAE806F2F5}" type="presParOf" srcId="{AD3FB3A9-DB13-47FD-BD86-67DDAD3C2FE6}" destId="{F2193195-B6C7-4A8F-AC17-0718273B4598}" srcOrd="10" destOrd="0" presId="urn:microsoft.com/office/officeart/2005/8/layout/radial6"/>
    <dgm:cxn modelId="{E7E89943-5CF4-46A7-8536-A8C28F83AD53}" type="presParOf" srcId="{AD3FB3A9-DB13-47FD-BD86-67DDAD3C2FE6}" destId="{17513E12-3375-42D8-B2EE-0D6C402C992D}" srcOrd="11" destOrd="0" presId="urn:microsoft.com/office/officeart/2005/8/layout/radial6"/>
    <dgm:cxn modelId="{7181D3B6-C049-4DD0-9604-57BE0C182EA4}" type="presParOf" srcId="{AD3FB3A9-DB13-47FD-BD86-67DDAD3C2FE6}" destId="{21048A5A-F934-444C-A278-87EE3C95D8B2}" srcOrd="12" destOrd="0" presId="urn:microsoft.com/office/officeart/2005/8/layout/radial6"/>
    <dgm:cxn modelId="{BBF07FD5-7F4C-44CA-B880-4AFFDDD739A1}" type="presParOf" srcId="{AD3FB3A9-DB13-47FD-BD86-67DDAD3C2FE6}" destId="{EF893280-81C9-4062-80A0-0CB2278418B1}" srcOrd="13" destOrd="0" presId="urn:microsoft.com/office/officeart/2005/8/layout/radial6"/>
    <dgm:cxn modelId="{15927826-2C2E-4671-9158-9950572F4D45}" type="presParOf" srcId="{AD3FB3A9-DB13-47FD-BD86-67DDAD3C2FE6}" destId="{945104C6-3986-4F38-8779-E91197957909}" srcOrd="14" destOrd="0" presId="urn:microsoft.com/office/officeart/2005/8/layout/radial6"/>
    <dgm:cxn modelId="{21FCE1C8-5CE2-444B-B4AB-B2F9B30D60C2}" type="presParOf" srcId="{AD3FB3A9-DB13-47FD-BD86-67DDAD3C2FE6}" destId="{71DE53C0-8B65-4C1C-A776-B212B8AF63E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44594-670C-4BC8-B248-D32427EE248B}" type="doc">
      <dgm:prSet loTypeId="urn:microsoft.com/office/officeart/2005/8/layout/matrix1" loCatId="matrix" qsTypeId="urn:microsoft.com/office/officeart/2005/8/quickstyle/simple5" qsCatId="simple" csTypeId="urn:microsoft.com/office/officeart/2005/8/colors/colorful1#1" csCatId="colorful" phldr="1"/>
      <dgm:spPr/>
      <dgm:t>
        <a:bodyPr/>
        <a:lstStyle/>
        <a:p>
          <a:endParaRPr lang="es-MX"/>
        </a:p>
      </dgm:t>
    </dgm:pt>
    <dgm:pt modelId="{D9CBC518-D4A7-4F52-BE19-2A86AFBB794F}">
      <dgm:prSet phldrT="[Texto]" custT="1"/>
      <dgm:spPr/>
      <dgm:t>
        <a:bodyPr/>
        <a:lstStyle/>
        <a:p>
          <a:pPr algn="ctr"/>
          <a:r>
            <a:rPr lang="es-MX" sz="2800" dirty="0" smtClean="0">
              <a:latin typeface="Eurostile" pitchFamily="34" charset="0"/>
            </a:rPr>
            <a:t>Papel del </a:t>
          </a:r>
          <a:r>
            <a:rPr lang="es-MX" sz="2800" b="1" dirty="0" smtClean="0">
              <a:latin typeface="Eurostile" pitchFamily="34" charset="0"/>
            </a:rPr>
            <a:t>Contador Público </a:t>
          </a:r>
          <a:r>
            <a:rPr lang="es-MX" sz="2800" dirty="0" smtClean="0">
              <a:latin typeface="Eurostile" pitchFamily="34" charset="0"/>
            </a:rPr>
            <a:t>en nuestro siglo</a:t>
          </a:r>
          <a:endParaRPr lang="es-MX" sz="2800" dirty="0">
            <a:latin typeface="Eurostile" pitchFamily="34" charset="0"/>
          </a:endParaRPr>
        </a:p>
      </dgm:t>
    </dgm:pt>
    <dgm:pt modelId="{1C41182D-4931-4844-B902-029DB6DBB055}" type="parTrans" cxnId="{76CC756D-CB0A-4FF3-A493-5430D1B5A4A9}">
      <dgm:prSet/>
      <dgm:spPr/>
      <dgm:t>
        <a:bodyPr/>
        <a:lstStyle/>
        <a:p>
          <a:pPr algn="ctr"/>
          <a:endParaRPr lang="es-MX"/>
        </a:p>
      </dgm:t>
    </dgm:pt>
    <dgm:pt modelId="{3A0AE0B5-F355-401B-B851-D009738F0786}" type="sibTrans" cxnId="{76CC756D-CB0A-4FF3-A493-5430D1B5A4A9}">
      <dgm:prSet/>
      <dgm:spPr/>
      <dgm:t>
        <a:bodyPr/>
        <a:lstStyle/>
        <a:p>
          <a:pPr algn="ctr"/>
          <a:endParaRPr lang="es-MX"/>
        </a:p>
      </dgm:t>
    </dgm:pt>
    <dgm:pt modelId="{994A0485-EB69-4FD4-A378-917087E1D99A}">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Actualizarse</a:t>
          </a:r>
          <a:r>
            <a:rPr lang="es-MX" sz="3200" dirty="0" smtClean="0">
              <a:latin typeface="Candara" pitchFamily="34" charset="0"/>
            </a:rPr>
            <a:t> en tecnología y cambios fiscales</a:t>
          </a:r>
          <a:endParaRPr lang="es-MX" sz="3200" dirty="0">
            <a:latin typeface="Candara" pitchFamily="34" charset="0"/>
          </a:endParaRPr>
        </a:p>
      </dgm:t>
    </dgm:pt>
    <dgm:pt modelId="{2055261B-FF51-4177-A2ED-EA3CE393938C}" type="parTrans" cxnId="{7A83E686-25FA-4605-97C4-6D46A1CA81E4}">
      <dgm:prSet/>
      <dgm:spPr/>
      <dgm:t>
        <a:bodyPr/>
        <a:lstStyle/>
        <a:p>
          <a:pPr algn="ctr"/>
          <a:endParaRPr lang="es-MX"/>
        </a:p>
      </dgm:t>
    </dgm:pt>
    <dgm:pt modelId="{9A024950-1A33-4C01-93A1-A8DDC5922C78}" type="sibTrans" cxnId="{7A83E686-25FA-4605-97C4-6D46A1CA81E4}">
      <dgm:prSet/>
      <dgm:spPr/>
      <dgm:t>
        <a:bodyPr/>
        <a:lstStyle/>
        <a:p>
          <a:pPr algn="ctr"/>
          <a:endParaRPr lang="es-MX"/>
        </a:p>
      </dgm:t>
    </dgm:pt>
    <dgm:pt modelId="{4A785D80-2EA9-4BD7-9B91-7687EDD8BBD2}">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Hacer un trabajo </a:t>
          </a:r>
          <a:r>
            <a:rPr lang="es-MX" sz="3200" dirty="0" smtClean="0">
              <a:latin typeface="Candara" pitchFamily="34" charset="0"/>
            </a:rPr>
            <a:t>de calidad, lo más exacto posible</a:t>
          </a:r>
          <a:endParaRPr lang="es-MX" sz="3200" dirty="0">
            <a:latin typeface="Candara" pitchFamily="34" charset="0"/>
          </a:endParaRPr>
        </a:p>
      </dgm:t>
    </dgm:pt>
    <dgm:pt modelId="{7B22B7DA-C57E-49AB-AFC4-90F3EAD92087}" type="parTrans" cxnId="{86E08404-DFA8-4887-BBD6-02982B03B89F}">
      <dgm:prSet/>
      <dgm:spPr/>
      <dgm:t>
        <a:bodyPr/>
        <a:lstStyle/>
        <a:p>
          <a:pPr algn="ctr"/>
          <a:endParaRPr lang="es-MX"/>
        </a:p>
      </dgm:t>
    </dgm:pt>
    <dgm:pt modelId="{FF13FCAE-7E18-497A-AC8E-CD44A2F2FD6C}" type="sibTrans" cxnId="{86E08404-DFA8-4887-BBD6-02982B03B89F}">
      <dgm:prSet/>
      <dgm:spPr/>
      <dgm:t>
        <a:bodyPr/>
        <a:lstStyle/>
        <a:p>
          <a:pPr algn="ctr"/>
          <a:endParaRPr lang="es-MX"/>
        </a:p>
      </dgm:t>
    </dgm:pt>
    <dgm:pt modelId="{0E11DD50-E2D1-44F9-B659-6660DBB0C7F5}">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Actuar</a:t>
          </a:r>
          <a:r>
            <a:rPr lang="es-MX" sz="3600" dirty="0" smtClean="0">
              <a:latin typeface="Candara" pitchFamily="34" charset="0"/>
            </a:rPr>
            <a:t> </a:t>
          </a:r>
          <a:r>
            <a:rPr lang="es-MX" sz="3200" dirty="0" smtClean="0">
              <a:latin typeface="Candara" pitchFamily="34" charset="0"/>
            </a:rPr>
            <a:t>con honestidad para mantener la confianza</a:t>
          </a:r>
          <a:endParaRPr lang="es-MX" sz="3200" dirty="0">
            <a:latin typeface="Candara" pitchFamily="34" charset="0"/>
          </a:endParaRPr>
        </a:p>
      </dgm:t>
    </dgm:pt>
    <dgm:pt modelId="{43DF83E0-AE72-4790-A422-EE0729B81C97}" type="sibTrans" cxnId="{BB7FBF78-A3B4-4276-91EF-59B8120270DB}">
      <dgm:prSet/>
      <dgm:spPr/>
      <dgm:t>
        <a:bodyPr/>
        <a:lstStyle/>
        <a:p>
          <a:pPr algn="ctr"/>
          <a:endParaRPr lang="es-MX"/>
        </a:p>
      </dgm:t>
    </dgm:pt>
    <dgm:pt modelId="{E711BD53-8C31-4053-8493-053630C24146}" type="parTrans" cxnId="{BB7FBF78-A3B4-4276-91EF-59B8120270DB}">
      <dgm:prSet/>
      <dgm:spPr/>
      <dgm:t>
        <a:bodyPr/>
        <a:lstStyle/>
        <a:p>
          <a:pPr algn="ctr"/>
          <a:endParaRPr lang="es-MX"/>
        </a:p>
      </dgm:t>
    </dgm:pt>
    <dgm:pt modelId="{5ACCD2D1-12D7-4E8D-9EF2-96AD9063B239}">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Incrementar </a:t>
          </a:r>
          <a:r>
            <a:rPr lang="es-MX" sz="3200" dirty="0" smtClean="0">
              <a:latin typeface="Candara" pitchFamily="34" charset="0"/>
            </a:rPr>
            <a:t>sus conocimientos</a:t>
          </a:r>
          <a:endParaRPr lang="es-MX" sz="3200" dirty="0">
            <a:latin typeface="Candara" pitchFamily="34" charset="0"/>
          </a:endParaRPr>
        </a:p>
      </dgm:t>
    </dgm:pt>
    <dgm:pt modelId="{1A632EB7-C8DA-4247-B13C-D0939DB28164}" type="sibTrans" cxnId="{578A1F62-B2E7-4256-B5F8-1EF8044F9EE0}">
      <dgm:prSet/>
      <dgm:spPr/>
      <dgm:t>
        <a:bodyPr/>
        <a:lstStyle/>
        <a:p>
          <a:pPr algn="ctr"/>
          <a:endParaRPr lang="es-MX"/>
        </a:p>
      </dgm:t>
    </dgm:pt>
    <dgm:pt modelId="{DBA14188-30EC-4C8C-98A0-0900AA8474AC}" type="parTrans" cxnId="{578A1F62-B2E7-4256-B5F8-1EF8044F9EE0}">
      <dgm:prSet/>
      <dgm:spPr/>
      <dgm:t>
        <a:bodyPr/>
        <a:lstStyle/>
        <a:p>
          <a:pPr algn="ctr"/>
          <a:endParaRPr lang="es-MX"/>
        </a:p>
      </dgm:t>
    </dgm:pt>
    <dgm:pt modelId="{4C35E59D-3AAC-40A3-B7E7-4A440A7C83CE}" type="pres">
      <dgm:prSet presAssocID="{A4F44594-670C-4BC8-B248-D32427EE248B}" presName="diagram" presStyleCnt="0">
        <dgm:presLayoutVars>
          <dgm:chMax val="1"/>
          <dgm:dir/>
          <dgm:animLvl val="ctr"/>
          <dgm:resizeHandles val="exact"/>
        </dgm:presLayoutVars>
      </dgm:prSet>
      <dgm:spPr/>
      <dgm:t>
        <a:bodyPr/>
        <a:lstStyle/>
        <a:p>
          <a:endParaRPr lang="es-MX"/>
        </a:p>
      </dgm:t>
    </dgm:pt>
    <dgm:pt modelId="{C1022D66-F03C-4689-B936-C5B9EA3E1F35}" type="pres">
      <dgm:prSet presAssocID="{A4F44594-670C-4BC8-B248-D32427EE248B}" presName="matrix" presStyleCnt="0"/>
      <dgm:spPr/>
      <dgm:t>
        <a:bodyPr/>
        <a:lstStyle/>
        <a:p>
          <a:endParaRPr lang="es-MX"/>
        </a:p>
      </dgm:t>
    </dgm:pt>
    <dgm:pt modelId="{A718A1AA-78C4-437A-AC77-800310A2A1A9}" type="pres">
      <dgm:prSet presAssocID="{A4F44594-670C-4BC8-B248-D32427EE248B}" presName="tile1" presStyleLbl="node1" presStyleIdx="0" presStyleCnt="4"/>
      <dgm:spPr/>
      <dgm:t>
        <a:bodyPr/>
        <a:lstStyle/>
        <a:p>
          <a:endParaRPr lang="es-MX"/>
        </a:p>
      </dgm:t>
    </dgm:pt>
    <dgm:pt modelId="{3241E6EA-22F9-4D6A-AF6D-9F57D39FC30D}" type="pres">
      <dgm:prSet presAssocID="{A4F44594-670C-4BC8-B248-D32427EE248B}" presName="tile1text" presStyleLbl="node1" presStyleIdx="0" presStyleCnt="4">
        <dgm:presLayoutVars>
          <dgm:chMax val="0"/>
          <dgm:chPref val="0"/>
          <dgm:bulletEnabled val="1"/>
        </dgm:presLayoutVars>
      </dgm:prSet>
      <dgm:spPr/>
      <dgm:t>
        <a:bodyPr/>
        <a:lstStyle/>
        <a:p>
          <a:endParaRPr lang="es-MX"/>
        </a:p>
      </dgm:t>
    </dgm:pt>
    <dgm:pt modelId="{4A0602B7-F5CC-47D0-A07F-A61F8AC9ECF4}" type="pres">
      <dgm:prSet presAssocID="{A4F44594-670C-4BC8-B248-D32427EE248B}" presName="tile2" presStyleLbl="node1" presStyleIdx="1" presStyleCnt="4"/>
      <dgm:spPr/>
      <dgm:t>
        <a:bodyPr/>
        <a:lstStyle/>
        <a:p>
          <a:endParaRPr lang="es-MX"/>
        </a:p>
      </dgm:t>
    </dgm:pt>
    <dgm:pt modelId="{A5D23F0E-A729-4D74-B589-382F16B6B480}" type="pres">
      <dgm:prSet presAssocID="{A4F44594-670C-4BC8-B248-D32427EE248B}" presName="tile2text" presStyleLbl="node1" presStyleIdx="1" presStyleCnt="4">
        <dgm:presLayoutVars>
          <dgm:chMax val="0"/>
          <dgm:chPref val="0"/>
          <dgm:bulletEnabled val="1"/>
        </dgm:presLayoutVars>
      </dgm:prSet>
      <dgm:spPr/>
      <dgm:t>
        <a:bodyPr/>
        <a:lstStyle/>
        <a:p>
          <a:endParaRPr lang="es-MX"/>
        </a:p>
      </dgm:t>
    </dgm:pt>
    <dgm:pt modelId="{519F67B8-F755-41FA-815D-E5D7297366AF}" type="pres">
      <dgm:prSet presAssocID="{A4F44594-670C-4BC8-B248-D32427EE248B}" presName="tile3" presStyleLbl="node1" presStyleIdx="2" presStyleCnt="4" custScaleY="107330" custLinFactNeighborY="-3102"/>
      <dgm:spPr/>
      <dgm:t>
        <a:bodyPr/>
        <a:lstStyle/>
        <a:p>
          <a:endParaRPr lang="es-MX"/>
        </a:p>
      </dgm:t>
    </dgm:pt>
    <dgm:pt modelId="{47061433-A03E-4875-AD89-54B41F99B531}" type="pres">
      <dgm:prSet presAssocID="{A4F44594-670C-4BC8-B248-D32427EE248B}" presName="tile3text" presStyleLbl="node1" presStyleIdx="2" presStyleCnt="4">
        <dgm:presLayoutVars>
          <dgm:chMax val="0"/>
          <dgm:chPref val="0"/>
          <dgm:bulletEnabled val="1"/>
        </dgm:presLayoutVars>
      </dgm:prSet>
      <dgm:spPr/>
      <dgm:t>
        <a:bodyPr/>
        <a:lstStyle/>
        <a:p>
          <a:endParaRPr lang="es-MX"/>
        </a:p>
      </dgm:t>
    </dgm:pt>
    <dgm:pt modelId="{DD78D22E-BF24-4C41-9105-FDA991F7D5D4}" type="pres">
      <dgm:prSet presAssocID="{A4F44594-670C-4BC8-B248-D32427EE248B}" presName="tile4" presStyleLbl="node1" presStyleIdx="3" presStyleCnt="4"/>
      <dgm:spPr/>
      <dgm:t>
        <a:bodyPr/>
        <a:lstStyle/>
        <a:p>
          <a:endParaRPr lang="es-MX"/>
        </a:p>
      </dgm:t>
    </dgm:pt>
    <dgm:pt modelId="{9FDBE6E5-C96C-4388-A9A5-2C4F88F5D10A}" type="pres">
      <dgm:prSet presAssocID="{A4F44594-670C-4BC8-B248-D32427EE248B}" presName="tile4text" presStyleLbl="node1" presStyleIdx="3" presStyleCnt="4">
        <dgm:presLayoutVars>
          <dgm:chMax val="0"/>
          <dgm:chPref val="0"/>
          <dgm:bulletEnabled val="1"/>
        </dgm:presLayoutVars>
      </dgm:prSet>
      <dgm:spPr/>
      <dgm:t>
        <a:bodyPr/>
        <a:lstStyle/>
        <a:p>
          <a:endParaRPr lang="es-MX"/>
        </a:p>
      </dgm:t>
    </dgm:pt>
    <dgm:pt modelId="{086F15E1-9885-465E-BE8E-49C81B98E33F}" type="pres">
      <dgm:prSet presAssocID="{A4F44594-670C-4BC8-B248-D32427EE248B}" presName="centerTile" presStyleLbl="fgShp" presStyleIdx="0" presStyleCnt="1" custScaleX="121795" custScaleY="112821">
        <dgm:presLayoutVars>
          <dgm:chMax val="0"/>
          <dgm:chPref val="0"/>
        </dgm:presLayoutVars>
      </dgm:prSet>
      <dgm:spPr/>
      <dgm:t>
        <a:bodyPr/>
        <a:lstStyle/>
        <a:p>
          <a:endParaRPr lang="es-MX"/>
        </a:p>
      </dgm:t>
    </dgm:pt>
  </dgm:ptLst>
  <dgm:cxnLst>
    <dgm:cxn modelId="{578A1F62-B2E7-4256-B5F8-1EF8044F9EE0}" srcId="{D9CBC518-D4A7-4F52-BE19-2A86AFBB794F}" destId="{5ACCD2D1-12D7-4E8D-9EF2-96AD9063B239}" srcOrd="0" destOrd="0" parTransId="{DBA14188-30EC-4C8C-98A0-0900AA8474AC}" sibTransId="{1A632EB7-C8DA-4247-B13C-D0939DB28164}"/>
    <dgm:cxn modelId="{7A83E686-25FA-4605-97C4-6D46A1CA81E4}" srcId="{D9CBC518-D4A7-4F52-BE19-2A86AFBB794F}" destId="{994A0485-EB69-4FD4-A378-917087E1D99A}" srcOrd="1" destOrd="0" parTransId="{2055261B-FF51-4177-A2ED-EA3CE393938C}" sibTransId="{9A024950-1A33-4C01-93A1-A8DDC5922C78}"/>
    <dgm:cxn modelId="{0C6CC3F1-2327-41D8-83ED-CEE198E23841}" type="presOf" srcId="{A4F44594-670C-4BC8-B248-D32427EE248B}" destId="{4C35E59D-3AAC-40A3-B7E7-4A440A7C83CE}" srcOrd="0" destOrd="0" presId="urn:microsoft.com/office/officeart/2005/8/layout/matrix1"/>
    <dgm:cxn modelId="{301505E0-6C23-45AA-8B28-0AC53465F40F}" type="presOf" srcId="{4A785D80-2EA9-4BD7-9B91-7687EDD8BBD2}" destId="{9FDBE6E5-C96C-4388-A9A5-2C4F88F5D10A}" srcOrd="1" destOrd="0" presId="urn:microsoft.com/office/officeart/2005/8/layout/matrix1"/>
    <dgm:cxn modelId="{6345B56C-970C-49ED-9565-0CA77CC67FB9}" type="presOf" srcId="{D9CBC518-D4A7-4F52-BE19-2A86AFBB794F}" destId="{086F15E1-9885-465E-BE8E-49C81B98E33F}" srcOrd="0" destOrd="0" presId="urn:microsoft.com/office/officeart/2005/8/layout/matrix1"/>
    <dgm:cxn modelId="{1C8B515A-9C44-43DD-97B0-C1EE026375B1}" type="presOf" srcId="{0E11DD50-E2D1-44F9-B659-6660DBB0C7F5}" destId="{519F67B8-F755-41FA-815D-E5D7297366AF}" srcOrd="0" destOrd="0" presId="urn:microsoft.com/office/officeart/2005/8/layout/matrix1"/>
    <dgm:cxn modelId="{3C43C182-E268-493E-9566-013C24B20866}" type="presOf" srcId="{5ACCD2D1-12D7-4E8D-9EF2-96AD9063B239}" destId="{3241E6EA-22F9-4D6A-AF6D-9F57D39FC30D}" srcOrd="1" destOrd="0" presId="urn:microsoft.com/office/officeart/2005/8/layout/matrix1"/>
    <dgm:cxn modelId="{D4B23B78-0CE4-43B1-A035-DE858C841504}" type="presOf" srcId="{5ACCD2D1-12D7-4E8D-9EF2-96AD9063B239}" destId="{A718A1AA-78C4-437A-AC77-800310A2A1A9}" srcOrd="0" destOrd="0" presId="urn:microsoft.com/office/officeart/2005/8/layout/matrix1"/>
    <dgm:cxn modelId="{ADD6DC6E-C352-43DC-9C57-3893F6498CA7}" type="presOf" srcId="{0E11DD50-E2D1-44F9-B659-6660DBB0C7F5}" destId="{47061433-A03E-4875-AD89-54B41F99B531}" srcOrd="1" destOrd="0" presId="urn:microsoft.com/office/officeart/2005/8/layout/matrix1"/>
    <dgm:cxn modelId="{BB7FBF78-A3B4-4276-91EF-59B8120270DB}" srcId="{D9CBC518-D4A7-4F52-BE19-2A86AFBB794F}" destId="{0E11DD50-E2D1-44F9-B659-6660DBB0C7F5}" srcOrd="2" destOrd="0" parTransId="{E711BD53-8C31-4053-8493-053630C24146}" sibTransId="{43DF83E0-AE72-4790-A422-EE0729B81C97}"/>
    <dgm:cxn modelId="{CAB1EE38-DBD9-4C25-9A87-F43DF21632D3}" type="presOf" srcId="{994A0485-EB69-4FD4-A378-917087E1D99A}" destId="{A5D23F0E-A729-4D74-B589-382F16B6B480}" srcOrd="1" destOrd="0" presId="urn:microsoft.com/office/officeart/2005/8/layout/matrix1"/>
    <dgm:cxn modelId="{29504751-44D8-4DED-AA2C-11168F86EB77}" type="presOf" srcId="{4A785D80-2EA9-4BD7-9B91-7687EDD8BBD2}" destId="{DD78D22E-BF24-4C41-9105-FDA991F7D5D4}" srcOrd="0" destOrd="0" presId="urn:microsoft.com/office/officeart/2005/8/layout/matrix1"/>
    <dgm:cxn modelId="{76CC756D-CB0A-4FF3-A493-5430D1B5A4A9}" srcId="{A4F44594-670C-4BC8-B248-D32427EE248B}" destId="{D9CBC518-D4A7-4F52-BE19-2A86AFBB794F}" srcOrd="0" destOrd="0" parTransId="{1C41182D-4931-4844-B902-029DB6DBB055}" sibTransId="{3A0AE0B5-F355-401B-B851-D009738F0786}"/>
    <dgm:cxn modelId="{F6C9D49E-67DA-4EB5-A38B-A303B421D465}" type="presOf" srcId="{994A0485-EB69-4FD4-A378-917087E1D99A}" destId="{4A0602B7-F5CC-47D0-A07F-A61F8AC9ECF4}" srcOrd="0" destOrd="0" presId="urn:microsoft.com/office/officeart/2005/8/layout/matrix1"/>
    <dgm:cxn modelId="{86E08404-DFA8-4887-BBD6-02982B03B89F}" srcId="{D9CBC518-D4A7-4F52-BE19-2A86AFBB794F}" destId="{4A785D80-2EA9-4BD7-9B91-7687EDD8BBD2}" srcOrd="3" destOrd="0" parTransId="{7B22B7DA-C57E-49AB-AFC4-90F3EAD92087}" sibTransId="{FF13FCAE-7E18-497A-AC8E-CD44A2F2FD6C}"/>
    <dgm:cxn modelId="{72F0C0C0-C6E5-4AD0-9C69-20B344E3F063}" type="presParOf" srcId="{4C35E59D-3AAC-40A3-B7E7-4A440A7C83CE}" destId="{C1022D66-F03C-4689-B936-C5B9EA3E1F35}" srcOrd="0" destOrd="0" presId="urn:microsoft.com/office/officeart/2005/8/layout/matrix1"/>
    <dgm:cxn modelId="{FB857D9C-CDE1-40E9-AF01-39D7280453D6}" type="presParOf" srcId="{C1022D66-F03C-4689-B936-C5B9EA3E1F35}" destId="{A718A1AA-78C4-437A-AC77-800310A2A1A9}" srcOrd="0" destOrd="0" presId="urn:microsoft.com/office/officeart/2005/8/layout/matrix1"/>
    <dgm:cxn modelId="{B775183B-0A0A-41C3-B16E-D4E23786E730}" type="presParOf" srcId="{C1022D66-F03C-4689-B936-C5B9EA3E1F35}" destId="{3241E6EA-22F9-4D6A-AF6D-9F57D39FC30D}" srcOrd="1" destOrd="0" presId="urn:microsoft.com/office/officeart/2005/8/layout/matrix1"/>
    <dgm:cxn modelId="{072D8B6D-3309-4ECF-9F8A-CE55CA31320E}" type="presParOf" srcId="{C1022D66-F03C-4689-B936-C5B9EA3E1F35}" destId="{4A0602B7-F5CC-47D0-A07F-A61F8AC9ECF4}" srcOrd="2" destOrd="0" presId="urn:microsoft.com/office/officeart/2005/8/layout/matrix1"/>
    <dgm:cxn modelId="{4AF996F6-83CE-4A24-9215-EE1C86E42ACC}" type="presParOf" srcId="{C1022D66-F03C-4689-B936-C5B9EA3E1F35}" destId="{A5D23F0E-A729-4D74-B589-382F16B6B480}" srcOrd="3" destOrd="0" presId="urn:microsoft.com/office/officeart/2005/8/layout/matrix1"/>
    <dgm:cxn modelId="{720BD190-C118-4DDD-A64B-84C00F13CD69}" type="presParOf" srcId="{C1022D66-F03C-4689-B936-C5B9EA3E1F35}" destId="{519F67B8-F755-41FA-815D-E5D7297366AF}" srcOrd="4" destOrd="0" presId="urn:microsoft.com/office/officeart/2005/8/layout/matrix1"/>
    <dgm:cxn modelId="{21633D4D-3B5D-421E-B902-B32EF9C95E24}" type="presParOf" srcId="{C1022D66-F03C-4689-B936-C5B9EA3E1F35}" destId="{47061433-A03E-4875-AD89-54B41F99B531}" srcOrd="5" destOrd="0" presId="urn:microsoft.com/office/officeart/2005/8/layout/matrix1"/>
    <dgm:cxn modelId="{27DFF34E-D82E-4BAC-B22D-7F1A4FDD4AEC}" type="presParOf" srcId="{C1022D66-F03C-4689-B936-C5B9EA3E1F35}" destId="{DD78D22E-BF24-4C41-9105-FDA991F7D5D4}" srcOrd="6" destOrd="0" presId="urn:microsoft.com/office/officeart/2005/8/layout/matrix1"/>
    <dgm:cxn modelId="{1087E0CA-179E-48FC-8D30-BC6102D599C6}" type="presParOf" srcId="{C1022D66-F03C-4689-B936-C5B9EA3E1F35}" destId="{9FDBE6E5-C96C-4388-A9A5-2C4F88F5D10A}" srcOrd="7" destOrd="0" presId="urn:microsoft.com/office/officeart/2005/8/layout/matrix1"/>
    <dgm:cxn modelId="{38D9028B-2DD8-4CAF-B820-131C2904F931}" type="presParOf" srcId="{4C35E59D-3AAC-40A3-B7E7-4A440A7C83CE}" destId="{086F15E1-9885-465E-BE8E-49C81B98E33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DF84F3-ECB1-4892-BE24-5CA2253E0253}"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MX"/>
        </a:p>
      </dgm:t>
    </dgm:pt>
    <dgm:pt modelId="{0CA8F11D-BADE-410A-9C11-DF1DDF9A231B}">
      <dgm:prSet phldrT="[Texto]" custT="1"/>
      <dgm:spPr/>
      <dgm:t>
        <a:bodyPr/>
        <a:lstStyle/>
        <a:p>
          <a:r>
            <a:rPr lang="es-MX" sz="1800" dirty="0" smtClean="0">
              <a:latin typeface="Candara" pitchFamily="34" charset="0"/>
            </a:rPr>
            <a:t>Ley de Ingresos de la Federación</a:t>
          </a:r>
          <a:endParaRPr lang="es-MX" sz="1800" dirty="0">
            <a:latin typeface="Candara" pitchFamily="34" charset="0"/>
          </a:endParaRPr>
        </a:p>
      </dgm:t>
    </dgm:pt>
    <dgm:pt modelId="{5AF0D67B-5CB6-43ED-AA9E-A3D77999643E}" type="parTrans" cxnId="{1DA9A298-6A43-4FC1-8233-F619AC7D25C5}">
      <dgm:prSet/>
      <dgm:spPr/>
      <dgm:t>
        <a:bodyPr/>
        <a:lstStyle/>
        <a:p>
          <a:endParaRPr lang="es-MX"/>
        </a:p>
      </dgm:t>
    </dgm:pt>
    <dgm:pt modelId="{8994F8FD-2628-4BB1-B61F-ECC2A670D6E3}" type="sibTrans" cxnId="{1DA9A298-6A43-4FC1-8233-F619AC7D25C5}">
      <dgm:prSet/>
      <dgm:spPr/>
      <dgm:t>
        <a:bodyPr/>
        <a:lstStyle/>
        <a:p>
          <a:endParaRPr lang="es-MX"/>
        </a:p>
      </dgm:t>
    </dgm:pt>
    <dgm:pt modelId="{DFFB13E4-749C-4488-805C-B64A5D772146}">
      <dgm:prSet phldrT="[Texto]" custT="1"/>
      <dgm:spPr/>
      <dgm:t>
        <a:bodyPr/>
        <a:lstStyle/>
        <a:p>
          <a:r>
            <a:rPr lang="es-MX" sz="1800" dirty="0" smtClean="0">
              <a:latin typeface="Candara" pitchFamily="34" charset="0"/>
            </a:rPr>
            <a:t>Gasto no programable</a:t>
          </a:r>
          <a:endParaRPr lang="es-MX" sz="1800" dirty="0">
            <a:latin typeface="Candara" pitchFamily="34" charset="0"/>
          </a:endParaRPr>
        </a:p>
      </dgm:t>
    </dgm:pt>
    <dgm:pt modelId="{DBB74256-34DB-455A-9B7B-90A10458C8D1}" type="parTrans" cxnId="{8F9CC361-675D-42BB-85A4-67708E5614BD}">
      <dgm:prSet/>
      <dgm:spPr/>
      <dgm:t>
        <a:bodyPr/>
        <a:lstStyle/>
        <a:p>
          <a:endParaRPr lang="es-MX"/>
        </a:p>
      </dgm:t>
    </dgm:pt>
    <dgm:pt modelId="{827FBF60-9D6E-4436-93AC-B23C4CE6900B}" type="sibTrans" cxnId="{8F9CC361-675D-42BB-85A4-67708E5614BD}">
      <dgm:prSet/>
      <dgm:spPr/>
      <dgm:t>
        <a:bodyPr/>
        <a:lstStyle/>
        <a:p>
          <a:endParaRPr lang="es-MX"/>
        </a:p>
      </dgm:t>
    </dgm:pt>
    <dgm:pt modelId="{23E039D2-0B99-4630-AB64-1BEBBC594CB8}">
      <dgm:prSet phldrT="[Texto]" custT="1"/>
      <dgm:spPr/>
      <dgm:t>
        <a:bodyPr/>
        <a:lstStyle/>
        <a:p>
          <a:r>
            <a:rPr lang="es-MX" sz="1800" dirty="0" smtClean="0">
              <a:latin typeface="Candara" pitchFamily="34" charset="0"/>
            </a:rPr>
            <a:t>Gasto programable</a:t>
          </a:r>
          <a:endParaRPr lang="es-MX" sz="1800" dirty="0">
            <a:latin typeface="Candara" pitchFamily="34" charset="0"/>
          </a:endParaRPr>
        </a:p>
      </dgm:t>
    </dgm:pt>
    <dgm:pt modelId="{9983AF6B-3BB3-450D-B6CF-7A8EB8C5FE35}" type="parTrans" cxnId="{BFCAED22-D2CF-4DFB-B416-63B6F9B3EC50}">
      <dgm:prSet/>
      <dgm:spPr/>
      <dgm:t>
        <a:bodyPr/>
        <a:lstStyle/>
        <a:p>
          <a:endParaRPr lang="es-MX"/>
        </a:p>
      </dgm:t>
    </dgm:pt>
    <dgm:pt modelId="{6C4F059F-286C-40C8-AB81-CAEA5EAB906F}" type="sibTrans" cxnId="{BFCAED22-D2CF-4DFB-B416-63B6F9B3EC50}">
      <dgm:prSet/>
      <dgm:spPr/>
      <dgm:t>
        <a:bodyPr/>
        <a:lstStyle/>
        <a:p>
          <a:endParaRPr lang="es-MX"/>
        </a:p>
      </dgm:t>
    </dgm:pt>
    <dgm:pt modelId="{E7706D5E-81DF-4A49-9AC1-D386CA002B1B}">
      <dgm:prSet phldrT="[Texto]" custT="1"/>
      <dgm:spPr/>
      <dgm:t>
        <a:bodyPr/>
        <a:lstStyle/>
        <a:p>
          <a:r>
            <a:rPr lang="es-MX" sz="1800" dirty="0" smtClean="0">
              <a:latin typeface="Candara" pitchFamily="34" charset="0"/>
            </a:rPr>
            <a:t>Presupuesto de Egresos de la Federación</a:t>
          </a:r>
          <a:endParaRPr lang="es-MX" sz="1800" dirty="0">
            <a:latin typeface="Candara" pitchFamily="34" charset="0"/>
          </a:endParaRPr>
        </a:p>
      </dgm:t>
    </dgm:pt>
    <dgm:pt modelId="{9DC79AD2-1F97-45F3-AB12-740FA95D3EA9}" type="parTrans" cxnId="{0C913E89-AB02-4B44-941C-E45B04D7DB58}">
      <dgm:prSet/>
      <dgm:spPr/>
      <dgm:t>
        <a:bodyPr/>
        <a:lstStyle/>
        <a:p>
          <a:endParaRPr lang="es-MX"/>
        </a:p>
      </dgm:t>
    </dgm:pt>
    <dgm:pt modelId="{9E146D1B-F7C2-46ED-8D6D-81C6759BA681}" type="sibTrans" cxnId="{0C913E89-AB02-4B44-941C-E45B04D7DB58}">
      <dgm:prSet/>
      <dgm:spPr/>
      <dgm:t>
        <a:bodyPr/>
        <a:lstStyle/>
        <a:p>
          <a:endParaRPr lang="es-MX"/>
        </a:p>
      </dgm:t>
    </dgm:pt>
    <dgm:pt modelId="{4437BF3B-B8C5-4574-B700-E97AE7D35A58}">
      <dgm:prSet phldrT="[Texto]" custT="1"/>
      <dgm:spPr/>
      <dgm:t>
        <a:bodyPr/>
        <a:lstStyle/>
        <a:p>
          <a:r>
            <a:rPr lang="es-MX" sz="1800" dirty="0" smtClean="0">
              <a:latin typeface="Candara" pitchFamily="34" charset="0"/>
            </a:rPr>
            <a:t>Endeudamiento</a:t>
          </a:r>
          <a:endParaRPr lang="es-MX" sz="1800" dirty="0">
            <a:latin typeface="Candara" pitchFamily="34" charset="0"/>
          </a:endParaRPr>
        </a:p>
      </dgm:t>
    </dgm:pt>
    <dgm:pt modelId="{A9725644-F20D-4F36-B206-49FC9629EFC2}" type="parTrans" cxnId="{773F5562-8F3A-44AB-B8F8-961FDD4E090D}">
      <dgm:prSet/>
      <dgm:spPr/>
      <dgm:t>
        <a:bodyPr/>
        <a:lstStyle/>
        <a:p>
          <a:endParaRPr lang="es-MX"/>
        </a:p>
      </dgm:t>
    </dgm:pt>
    <dgm:pt modelId="{7BC5E604-BD89-4830-92FC-4F225663E3A0}" type="sibTrans" cxnId="{773F5562-8F3A-44AB-B8F8-961FDD4E090D}">
      <dgm:prSet/>
      <dgm:spPr/>
      <dgm:t>
        <a:bodyPr/>
        <a:lstStyle/>
        <a:p>
          <a:endParaRPr lang="es-MX"/>
        </a:p>
      </dgm:t>
    </dgm:pt>
    <dgm:pt modelId="{F1C61F71-35F2-4A80-9B0A-547A4F8EAE03}">
      <dgm:prSet phldrT="[Texto]" custT="1"/>
      <dgm:spPr/>
      <dgm:t>
        <a:bodyPr/>
        <a:lstStyle/>
        <a:p>
          <a:r>
            <a:rPr lang="es-MX" sz="1600" dirty="0" smtClean="0">
              <a:latin typeface="Candara" pitchFamily="34" charset="0"/>
            </a:rPr>
            <a:t>Entidades de control presupuestario</a:t>
          </a:r>
          <a:endParaRPr lang="es-MX" sz="1600" dirty="0">
            <a:latin typeface="Candara" pitchFamily="34" charset="0"/>
          </a:endParaRPr>
        </a:p>
      </dgm:t>
    </dgm:pt>
    <dgm:pt modelId="{E0022C78-FE77-475E-BD7B-E65ACACDDCAD}" type="parTrans" cxnId="{03369C22-DC79-45AB-B417-1BD81C37ED82}">
      <dgm:prSet/>
      <dgm:spPr/>
      <dgm:t>
        <a:bodyPr/>
        <a:lstStyle/>
        <a:p>
          <a:endParaRPr lang="es-MX"/>
        </a:p>
      </dgm:t>
    </dgm:pt>
    <dgm:pt modelId="{408574FD-1610-40F4-A2EE-4EFC6F392670}" type="sibTrans" cxnId="{03369C22-DC79-45AB-B417-1BD81C37ED82}">
      <dgm:prSet/>
      <dgm:spPr/>
      <dgm:t>
        <a:bodyPr/>
        <a:lstStyle/>
        <a:p>
          <a:endParaRPr lang="es-MX"/>
        </a:p>
      </dgm:t>
    </dgm:pt>
    <dgm:pt modelId="{F7D84076-7F8E-45DF-855F-F686BDB053A0}">
      <dgm:prSet phldrT="[Texto]" custT="1"/>
      <dgm:spPr/>
      <dgm:t>
        <a:bodyPr/>
        <a:lstStyle/>
        <a:p>
          <a:r>
            <a:rPr lang="es-MX" sz="1600" dirty="0" smtClean="0">
              <a:latin typeface="Candara" pitchFamily="34" charset="0"/>
            </a:rPr>
            <a:t>Directo</a:t>
          </a:r>
          <a:endParaRPr lang="es-MX" sz="1600" dirty="0">
            <a:latin typeface="Candara" pitchFamily="34" charset="0"/>
          </a:endParaRPr>
        </a:p>
      </dgm:t>
    </dgm:pt>
    <dgm:pt modelId="{5E767BD9-5DB3-4F9E-9FA6-201C2FF68E95}" type="parTrans" cxnId="{BB625533-09C9-49EF-BE32-445ECE65A1AF}">
      <dgm:prSet/>
      <dgm:spPr/>
      <dgm:t>
        <a:bodyPr/>
        <a:lstStyle/>
        <a:p>
          <a:endParaRPr lang="es-MX"/>
        </a:p>
      </dgm:t>
    </dgm:pt>
    <dgm:pt modelId="{8FD2E9AA-102E-48AC-8072-8D35AE419000}" type="sibTrans" cxnId="{BB625533-09C9-49EF-BE32-445ECE65A1AF}">
      <dgm:prSet/>
      <dgm:spPr/>
      <dgm:t>
        <a:bodyPr/>
        <a:lstStyle/>
        <a:p>
          <a:endParaRPr lang="es-MX"/>
        </a:p>
      </dgm:t>
    </dgm:pt>
    <dgm:pt modelId="{4E4FDBFC-64F5-49FD-BBB0-9AD8E335AF68}">
      <dgm:prSet phldrT="[Texto]" custT="1"/>
      <dgm:spPr/>
      <dgm:t>
        <a:bodyPr/>
        <a:lstStyle/>
        <a:p>
          <a:r>
            <a:rPr lang="es-MX" sz="1600" dirty="0" smtClean="0">
              <a:latin typeface="Candara" pitchFamily="34" charset="0"/>
            </a:rPr>
            <a:t>Productos</a:t>
          </a:r>
          <a:endParaRPr lang="es-MX" sz="1600" dirty="0">
            <a:latin typeface="Candara" pitchFamily="34" charset="0"/>
          </a:endParaRPr>
        </a:p>
      </dgm:t>
    </dgm:pt>
    <dgm:pt modelId="{A1479A8F-1D5E-4ED8-B37A-1F97ECF3AE29}" type="parTrans" cxnId="{0D1582F9-72C4-4CD3-8A4D-F3888415A7D2}">
      <dgm:prSet/>
      <dgm:spPr/>
      <dgm:t>
        <a:bodyPr/>
        <a:lstStyle/>
        <a:p>
          <a:endParaRPr lang="es-MX"/>
        </a:p>
      </dgm:t>
    </dgm:pt>
    <dgm:pt modelId="{9B37D443-27E0-487A-AD8D-AC09E28CB285}" type="sibTrans" cxnId="{0D1582F9-72C4-4CD3-8A4D-F3888415A7D2}">
      <dgm:prSet/>
      <dgm:spPr/>
      <dgm:t>
        <a:bodyPr/>
        <a:lstStyle/>
        <a:p>
          <a:endParaRPr lang="es-MX"/>
        </a:p>
      </dgm:t>
    </dgm:pt>
    <dgm:pt modelId="{EF607D89-DAA4-4643-95A3-9284B511FE53}">
      <dgm:prSet phldrT="[Texto]" custT="1"/>
      <dgm:spPr/>
      <dgm:t>
        <a:bodyPr/>
        <a:lstStyle/>
        <a:p>
          <a:r>
            <a:rPr lang="es-MX" sz="1600" dirty="0" smtClean="0">
              <a:latin typeface="Candara" pitchFamily="34" charset="0"/>
            </a:rPr>
            <a:t>Gobierno Federal</a:t>
          </a:r>
          <a:endParaRPr lang="es-MX" sz="1600" dirty="0">
            <a:latin typeface="Candara" pitchFamily="34" charset="0"/>
          </a:endParaRPr>
        </a:p>
      </dgm:t>
    </dgm:pt>
    <dgm:pt modelId="{72C9772A-F570-4FB4-9065-E6007AC93A02}" type="parTrans" cxnId="{A82FD849-7221-4C0F-AEF9-CE9C9D8DA514}">
      <dgm:prSet/>
      <dgm:spPr/>
      <dgm:t>
        <a:bodyPr/>
        <a:lstStyle/>
        <a:p>
          <a:endParaRPr lang="es-MX"/>
        </a:p>
      </dgm:t>
    </dgm:pt>
    <dgm:pt modelId="{6F81D239-FA7A-43F1-9074-9D46E7EB87D9}" type="sibTrans" cxnId="{A82FD849-7221-4C0F-AEF9-CE9C9D8DA514}">
      <dgm:prSet/>
      <dgm:spPr/>
      <dgm:t>
        <a:bodyPr/>
        <a:lstStyle/>
        <a:p>
          <a:endParaRPr lang="es-MX"/>
        </a:p>
      </dgm:t>
    </dgm:pt>
    <dgm:pt modelId="{2B696B16-55C5-44E8-A954-15BD8E5443B4}">
      <dgm:prSet phldrT="[Texto]" custT="1"/>
      <dgm:spPr/>
      <dgm:t>
        <a:bodyPr/>
        <a:lstStyle/>
        <a:p>
          <a:r>
            <a:rPr lang="es-MX" sz="1600" dirty="0" smtClean="0">
              <a:latin typeface="Candara" pitchFamily="34" charset="0"/>
            </a:rPr>
            <a:t>Impuestos</a:t>
          </a:r>
          <a:endParaRPr lang="es-MX" sz="1600" dirty="0">
            <a:latin typeface="Candara" pitchFamily="34" charset="0"/>
          </a:endParaRPr>
        </a:p>
      </dgm:t>
    </dgm:pt>
    <dgm:pt modelId="{FC7C1EE0-5E7C-4C8D-A1FB-5C6405B1CFD3}" type="parTrans" cxnId="{EA8E9C3D-E312-464B-88AF-FED9E68C6E72}">
      <dgm:prSet/>
      <dgm:spPr/>
      <dgm:t>
        <a:bodyPr/>
        <a:lstStyle/>
        <a:p>
          <a:endParaRPr lang="es-MX"/>
        </a:p>
      </dgm:t>
    </dgm:pt>
    <dgm:pt modelId="{4FC6092F-FC91-48E9-BBC7-E2D96ED4EFCF}" type="sibTrans" cxnId="{EA8E9C3D-E312-464B-88AF-FED9E68C6E72}">
      <dgm:prSet/>
      <dgm:spPr/>
      <dgm:t>
        <a:bodyPr/>
        <a:lstStyle/>
        <a:p>
          <a:endParaRPr lang="es-MX"/>
        </a:p>
      </dgm:t>
    </dgm:pt>
    <dgm:pt modelId="{8E8A0BC8-7F40-4DC6-AD06-9F893BCE14B7}">
      <dgm:prSet phldrT="[Texto]" custT="1"/>
      <dgm:spPr/>
      <dgm:t>
        <a:bodyPr/>
        <a:lstStyle/>
        <a:p>
          <a:r>
            <a:rPr lang="es-MX" sz="1600" dirty="0" smtClean="0">
              <a:latin typeface="Candara" pitchFamily="34" charset="0"/>
            </a:rPr>
            <a:t>Derechos</a:t>
          </a:r>
          <a:endParaRPr lang="es-MX" sz="1600" dirty="0">
            <a:latin typeface="Candara" pitchFamily="34" charset="0"/>
          </a:endParaRPr>
        </a:p>
      </dgm:t>
    </dgm:pt>
    <dgm:pt modelId="{92AD709E-6E23-4574-B95E-D5CB5FDD5656}" type="parTrans" cxnId="{07A5C258-B05D-4838-823A-16B2F6D56841}">
      <dgm:prSet/>
      <dgm:spPr/>
      <dgm:t>
        <a:bodyPr/>
        <a:lstStyle/>
        <a:p>
          <a:endParaRPr lang="es-MX"/>
        </a:p>
      </dgm:t>
    </dgm:pt>
    <dgm:pt modelId="{23D89739-4A83-484B-A6DA-327C37B2ECC1}" type="sibTrans" cxnId="{07A5C258-B05D-4838-823A-16B2F6D56841}">
      <dgm:prSet/>
      <dgm:spPr/>
      <dgm:t>
        <a:bodyPr/>
        <a:lstStyle/>
        <a:p>
          <a:endParaRPr lang="es-MX"/>
        </a:p>
      </dgm:t>
    </dgm:pt>
    <dgm:pt modelId="{EF349280-20B6-427E-A5E6-5F41FA4033DF}">
      <dgm:prSet phldrT="[Texto]" custT="1"/>
      <dgm:spPr/>
      <dgm:t>
        <a:bodyPr/>
        <a:lstStyle/>
        <a:p>
          <a:r>
            <a:rPr lang="es-MX" sz="1600" dirty="0" smtClean="0">
              <a:latin typeface="Candara" pitchFamily="34" charset="0"/>
            </a:rPr>
            <a:t>Productos</a:t>
          </a:r>
          <a:endParaRPr lang="es-MX" sz="1600" dirty="0">
            <a:latin typeface="Candara" pitchFamily="34" charset="0"/>
          </a:endParaRPr>
        </a:p>
      </dgm:t>
    </dgm:pt>
    <dgm:pt modelId="{B32AD7E8-352D-4CAC-B5E9-723EA2D72C85}" type="parTrans" cxnId="{A65CB5BA-DAEE-40BB-B6C7-0D5B002017C6}">
      <dgm:prSet/>
      <dgm:spPr/>
      <dgm:t>
        <a:bodyPr/>
        <a:lstStyle/>
        <a:p>
          <a:endParaRPr lang="es-MX"/>
        </a:p>
      </dgm:t>
    </dgm:pt>
    <dgm:pt modelId="{C16D7C92-899C-44A9-8914-1502071E27D3}" type="sibTrans" cxnId="{A65CB5BA-DAEE-40BB-B6C7-0D5B002017C6}">
      <dgm:prSet/>
      <dgm:spPr/>
      <dgm:t>
        <a:bodyPr/>
        <a:lstStyle/>
        <a:p>
          <a:endParaRPr lang="es-MX"/>
        </a:p>
      </dgm:t>
    </dgm:pt>
    <dgm:pt modelId="{AADA4FD6-67EC-491A-85C4-C9BE4DBE0A87}">
      <dgm:prSet phldrT="[Texto]" custT="1"/>
      <dgm:spPr/>
      <dgm:t>
        <a:bodyPr/>
        <a:lstStyle/>
        <a:p>
          <a:r>
            <a:rPr lang="es-MX" sz="1600" dirty="0" smtClean="0">
              <a:latin typeface="Candara" pitchFamily="34" charset="0"/>
            </a:rPr>
            <a:t>Aprovechamientos</a:t>
          </a:r>
          <a:endParaRPr lang="es-MX" sz="1600" dirty="0">
            <a:latin typeface="Candara" pitchFamily="34" charset="0"/>
          </a:endParaRPr>
        </a:p>
      </dgm:t>
    </dgm:pt>
    <dgm:pt modelId="{DB755135-43D4-499B-8542-97E1D1BAAFA7}" type="parTrans" cxnId="{DBAAB428-9214-4BA9-88CB-4DBE2CFB3413}">
      <dgm:prSet/>
      <dgm:spPr/>
      <dgm:t>
        <a:bodyPr/>
        <a:lstStyle/>
        <a:p>
          <a:endParaRPr lang="es-MX"/>
        </a:p>
      </dgm:t>
    </dgm:pt>
    <dgm:pt modelId="{A1E35A91-D6BC-47FA-997B-9EB5EA467892}" type="sibTrans" cxnId="{DBAAB428-9214-4BA9-88CB-4DBE2CFB3413}">
      <dgm:prSet/>
      <dgm:spPr/>
      <dgm:t>
        <a:bodyPr/>
        <a:lstStyle/>
        <a:p>
          <a:endParaRPr lang="es-MX"/>
        </a:p>
      </dgm:t>
    </dgm:pt>
    <dgm:pt modelId="{662E46EF-2EB9-4076-9EC0-4AD6C6F240E9}">
      <dgm:prSet phldrT="[Texto]" custT="1"/>
      <dgm:spPr/>
      <dgm:t>
        <a:bodyPr/>
        <a:lstStyle/>
        <a:p>
          <a:r>
            <a:rPr lang="es-MX" sz="1800" dirty="0" smtClean="0">
              <a:latin typeface="Candara" pitchFamily="34" charset="0"/>
            </a:rPr>
            <a:t>Diferimiento de los pagos</a:t>
          </a:r>
          <a:endParaRPr lang="es-MX" sz="1800" dirty="0">
            <a:latin typeface="Candara" pitchFamily="34" charset="0"/>
          </a:endParaRPr>
        </a:p>
      </dgm:t>
    </dgm:pt>
    <dgm:pt modelId="{14D337AE-EBC3-4002-AA6F-4A43AA01DEBF}" type="parTrans" cxnId="{0179EBAE-ACCC-4B6F-BF83-77E1FF21340F}">
      <dgm:prSet/>
      <dgm:spPr/>
      <dgm:t>
        <a:bodyPr/>
        <a:lstStyle/>
        <a:p>
          <a:endParaRPr lang="es-MX"/>
        </a:p>
      </dgm:t>
    </dgm:pt>
    <dgm:pt modelId="{675DFA45-5122-4A14-9EC0-553C7AA41456}" type="sibTrans" cxnId="{0179EBAE-ACCC-4B6F-BF83-77E1FF21340F}">
      <dgm:prSet/>
      <dgm:spPr/>
      <dgm:t>
        <a:bodyPr/>
        <a:lstStyle/>
        <a:p>
          <a:endParaRPr lang="es-MX"/>
        </a:p>
      </dgm:t>
    </dgm:pt>
    <dgm:pt modelId="{61AF92A1-0892-4D71-9D35-7855EAA89B41}">
      <dgm:prSet phldrT="[Texto]" custT="1"/>
      <dgm:spPr/>
      <dgm:t>
        <a:bodyPr/>
        <a:lstStyle/>
        <a:p>
          <a:r>
            <a:rPr lang="es-MX" sz="1800" dirty="0" smtClean="0">
              <a:latin typeface="Candara" pitchFamily="34" charset="0"/>
            </a:rPr>
            <a:t>Costo financiero</a:t>
          </a:r>
          <a:endParaRPr lang="es-MX" sz="1800" dirty="0">
            <a:latin typeface="Candara" pitchFamily="34" charset="0"/>
          </a:endParaRPr>
        </a:p>
      </dgm:t>
    </dgm:pt>
    <dgm:pt modelId="{C8672908-024E-46E2-9591-587BF3A92597}" type="parTrans" cxnId="{6A7B49B6-BE4F-4F17-ABC4-9D5F5BC437CD}">
      <dgm:prSet/>
      <dgm:spPr/>
      <dgm:t>
        <a:bodyPr/>
        <a:lstStyle/>
        <a:p>
          <a:endParaRPr lang="es-MX"/>
        </a:p>
      </dgm:t>
    </dgm:pt>
    <dgm:pt modelId="{EF4756AC-4041-4CFA-8D54-E4AA6B5BBB40}" type="sibTrans" cxnId="{6A7B49B6-BE4F-4F17-ABC4-9D5F5BC437CD}">
      <dgm:prSet/>
      <dgm:spPr/>
      <dgm:t>
        <a:bodyPr/>
        <a:lstStyle/>
        <a:p>
          <a:endParaRPr lang="es-MX"/>
        </a:p>
      </dgm:t>
    </dgm:pt>
    <dgm:pt modelId="{5AE4ED6E-8603-4FD7-AF22-F9E33B83EB6D}">
      <dgm:prSet phldrT="[Texto]" custT="1"/>
      <dgm:spPr/>
      <dgm:t>
        <a:bodyPr/>
        <a:lstStyle/>
        <a:p>
          <a:r>
            <a:rPr lang="es-MX" sz="1800" dirty="0" err="1" smtClean="0">
              <a:latin typeface="Candara" pitchFamily="34" charset="0"/>
            </a:rPr>
            <a:t>Adefas</a:t>
          </a:r>
          <a:endParaRPr lang="es-MX" sz="1800" dirty="0">
            <a:latin typeface="Candara" pitchFamily="34" charset="0"/>
          </a:endParaRPr>
        </a:p>
      </dgm:t>
    </dgm:pt>
    <dgm:pt modelId="{2B3FF884-2933-4C54-8D29-38032AFB0B78}" type="parTrans" cxnId="{6391B463-7D85-4C25-8235-6999CCEF57D4}">
      <dgm:prSet/>
      <dgm:spPr/>
      <dgm:t>
        <a:bodyPr/>
        <a:lstStyle/>
        <a:p>
          <a:endParaRPr lang="es-MX"/>
        </a:p>
      </dgm:t>
    </dgm:pt>
    <dgm:pt modelId="{C381407D-E64A-42ED-B80E-99D7E3FCDF52}" type="sibTrans" cxnId="{6391B463-7D85-4C25-8235-6999CCEF57D4}">
      <dgm:prSet/>
      <dgm:spPr/>
      <dgm:t>
        <a:bodyPr/>
        <a:lstStyle/>
        <a:p>
          <a:endParaRPr lang="es-MX"/>
        </a:p>
      </dgm:t>
    </dgm:pt>
    <dgm:pt modelId="{DB101BA1-9E66-444D-BB97-80EDF90FD6AC}">
      <dgm:prSet phldrT="[Texto]" custT="1"/>
      <dgm:spPr/>
      <dgm:t>
        <a:bodyPr/>
        <a:lstStyle/>
        <a:p>
          <a:r>
            <a:rPr lang="es-MX" sz="1800" dirty="0" smtClean="0">
              <a:latin typeface="Candara" pitchFamily="34" charset="0"/>
            </a:rPr>
            <a:t>Participaciones</a:t>
          </a:r>
          <a:endParaRPr lang="es-MX" sz="1800" dirty="0">
            <a:latin typeface="Candara" pitchFamily="34" charset="0"/>
          </a:endParaRPr>
        </a:p>
      </dgm:t>
    </dgm:pt>
    <dgm:pt modelId="{8023B862-35C2-4B3C-9EB5-C3420C0B2A9A}" type="parTrans" cxnId="{2B4E41C1-233C-4A5A-AA9B-4E63C7FD1379}">
      <dgm:prSet/>
      <dgm:spPr/>
      <dgm:t>
        <a:bodyPr/>
        <a:lstStyle/>
        <a:p>
          <a:endParaRPr lang="es-MX"/>
        </a:p>
      </dgm:t>
    </dgm:pt>
    <dgm:pt modelId="{9AA77E40-6AC5-4D87-84F9-3B4CB5E97019}" type="sibTrans" cxnId="{2B4E41C1-233C-4A5A-AA9B-4E63C7FD1379}">
      <dgm:prSet/>
      <dgm:spPr/>
      <dgm:t>
        <a:bodyPr/>
        <a:lstStyle/>
        <a:p>
          <a:endParaRPr lang="es-MX"/>
        </a:p>
      </dgm:t>
    </dgm:pt>
    <dgm:pt modelId="{7980554C-AC66-4F8F-A0E6-308B687C044A}">
      <dgm:prSet phldrT="[Texto]" custT="1"/>
      <dgm:spPr/>
      <dgm:t>
        <a:bodyPr/>
        <a:lstStyle/>
        <a:p>
          <a:r>
            <a:rPr lang="es-MX" sz="1800" dirty="0" smtClean="0">
              <a:latin typeface="Candara" pitchFamily="34" charset="0"/>
            </a:rPr>
            <a:t>Administración pública central</a:t>
          </a:r>
          <a:endParaRPr lang="es-MX" sz="1800" dirty="0">
            <a:latin typeface="Candara" pitchFamily="34" charset="0"/>
          </a:endParaRPr>
        </a:p>
      </dgm:t>
    </dgm:pt>
    <dgm:pt modelId="{C3B3A682-1DBB-4011-A873-FC6687581609}" type="parTrans" cxnId="{E5086CAC-B8C1-4F46-9A93-91DA81D68C22}">
      <dgm:prSet/>
      <dgm:spPr/>
      <dgm:t>
        <a:bodyPr/>
        <a:lstStyle/>
        <a:p>
          <a:endParaRPr lang="es-MX"/>
        </a:p>
      </dgm:t>
    </dgm:pt>
    <dgm:pt modelId="{89647AB5-E2EB-47D8-9523-A450EC5E33C6}" type="sibTrans" cxnId="{E5086CAC-B8C1-4F46-9A93-91DA81D68C22}">
      <dgm:prSet/>
      <dgm:spPr/>
      <dgm:t>
        <a:bodyPr/>
        <a:lstStyle/>
        <a:p>
          <a:endParaRPr lang="es-MX"/>
        </a:p>
      </dgm:t>
    </dgm:pt>
    <dgm:pt modelId="{F654EF6A-F423-4F9A-AEEB-BB94AE0B23ED}">
      <dgm:prSet phldrT="[Texto]" custT="1"/>
      <dgm:spPr/>
      <dgm:t>
        <a:bodyPr/>
        <a:lstStyle/>
        <a:p>
          <a:r>
            <a:rPr lang="es-MX" sz="1800" dirty="0" smtClean="0">
              <a:latin typeface="Candara" pitchFamily="34" charset="0"/>
            </a:rPr>
            <a:t>Organismos y empresas</a:t>
          </a:r>
          <a:endParaRPr lang="es-MX" sz="1800" dirty="0">
            <a:latin typeface="Candara" pitchFamily="34" charset="0"/>
          </a:endParaRPr>
        </a:p>
      </dgm:t>
    </dgm:pt>
    <dgm:pt modelId="{3961E32C-F9F8-4380-AB9F-96C21EC708B5}" type="parTrans" cxnId="{BA06CF63-1F5F-4CC3-A8E5-502736A96473}">
      <dgm:prSet/>
      <dgm:spPr/>
      <dgm:t>
        <a:bodyPr/>
        <a:lstStyle/>
        <a:p>
          <a:endParaRPr lang="es-MX"/>
        </a:p>
      </dgm:t>
    </dgm:pt>
    <dgm:pt modelId="{4D462E35-6DB2-477D-A1D7-2FEFEA34F423}" type="sibTrans" cxnId="{BA06CF63-1F5F-4CC3-A8E5-502736A96473}">
      <dgm:prSet/>
      <dgm:spPr/>
      <dgm:t>
        <a:bodyPr/>
        <a:lstStyle/>
        <a:p>
          <a:endParaRPr lang="es-MX"/>
        </a:p>
      </dgm:t>
    </dgm:pt>
    <dgm:pt modelId="{CE890852-A576-4200-ACF8-8E97827CA314}" type="pres">
      <dgm:prSet presAssocID="{06DF84F3-ECB1-4892-BE24-5CA2253E0253}" presName="theList" presStyleCnt="0">
        <dgm:presLayoutVars>
          <dgm:dir/>
          <dgm:animLvl val="lvl"/>
          <dgm:resizeHandles val="exact"/>
        </dgm:presLayoutVars>
      </dgm:prSet>
      <dgm:spPr/>
      <dgm:t>
        <a:bodyPr/>
        <a:lstStyle/>
        <a:p>
          <a:endParaRPr lang="es-MX"/>
        </a:p>
      </dgm:t>
    </dgm:pt>
    <dgm:pt modelId="{49024BE0-23B8-4A7D-A53A-A57E15D1C617}" type="pres">
      <dgm:prSet presAssocID="{0CA8F11D-BADE-410A-9C11-DF1DDF9A231B}" presName="compNode" presStyleCnt="0"/>
      <dgm:spPr/>
    </dgm:pt>
    <dgm:pt modelId="{455DAF99-595D-49C0-A721-47324F73A5AD}" type="pres">
      <dgm:prSet presAssocID="{0CA8F11D-BADE-410A-9C11-DF1DDF9A231B}" presName="aNode" presStyleLbl="bgShp" presStyleIdx="0" presStyleCnt="2"/>
      <dgm:spPr/>
      <dgm:t>
        <a:bodyPr/>
        <a:lstStyle/>
        <a:p>
          <a:endParaRPr lang="es-MX"/>
        </a:p>
      </dgm:t>
    </dgm:pt>
    <dgm:pt modelId="{6D45C926-433A-435B-A3CD-30B22FF34CB1}" type="pres">
      <dgm:prSet presAssocID="{0CA8F11D-BADE-410A-9C11-DF1DDF9A231B}" presName="textNode" presStyleLbl="bgShp" presStyleIdx="0" presStyleCnt="2"/>
      <dgm:spPr/>
      <dgm:t>
        <a:bodyPr/>
        <a:lstStyle/>
        <a:p>
          <a:endParaRPr lang="es-MX"/>
        </a:p>
      </dgm:t>
    </dgm:pt>
    <dgm:pt modelId="{DA8ACB6E-D7B8-4431-8F6C-7AC1C6A93ECA}" type="pres">
      <dgm:prSet presAssocID="{0CA8F11D-BADE-410A-9C11-DF1DDF9A231B}" presName="compChildNode" presStyleCnt="0"/>
      <dgm:spPr/>
    </dgm:pt>
    <dgm:pt modelId="{E355C028-19B2-48B5-A543-E336D6F4D205}" type="pres">
      <dgm:prSet presAssocID="{0CA8F11D-BADE-410A-9C11-DF1DDF9A231B}" presName="theInnerList" presStyleCnt="0"/>
      <dgm:spPr/>
    </dgm:pt>
    <dgm:pt modelId="{C96611EE-4794-4681-AC80-70F0C287271D}" type="pres">
      <dgm:prSet presAssocID="{662E46EF-2EB9-4076-9EC0-4AD6C6F240E9}" presName="childNode" presStyleLbl="node1" presStyleIdx="0" presStyleCnt="6" custScaleY="36568">
        <dgm:presLayoutVars>
          <dgm:bulletEnabled val="1"/>
        </dgm:presLayoutVars>
      </dgm:prSet>
      <dgm:spPr/>
      <dgm:t>
        <a:bodyPr/>
        <a:lstStyle/>
        <a:p>
          <a:endParaRPr lang="es-MX"/>
        </a:p>
      </dgm:t>
    </dgm:pt>
    <dgm:pt modelId="{543F89CA-9186-4F6C-9E68-5D15DCBA3EB9}" type="pres">
      <dgm:prSet presAssocID="{662E46EF-2EB9-4076-9EC0-4AD6C6F240E9}" presName="aSpace2" presStyleCnt="0"/>
      <dgm:spPr/>
    </dgm:pt>
    <dgm:pt modelId="{14968CA7-79C5-4731-AB7D-F911E8EAE962}" type="pres">
      <dgm:prSet presAssocID="{4437BF3B-B8C5-4574-B700-E97AE7D35A58}" presName="childNode" presStyleLbl="node1" presStyleIdx="1" presStyleCnt="6" custScaleY="29252">
        <dgm:presLayoutVars>
          <dgm:bulletEnabled val="1"/>
        </dgm:presLayoutVars>
      </dgm:prSet>
      <dgm:spPr/>
      <dgm:t>
        <a:bodyPr/>
        <a:lstStyle/>
        <a:p>
          <a:endParaRPr lang="es-MX"/>
        </a:p>
      </dgm:t>
    </dgm:pt>
    <dgm:pt modelId="{360D0950-E28B-41C2-A42B-9D969F19F80D}" type="pres">
      <dgm:prSet presAssocID="{4437BF3B-B8C5-4574-B700-E97AE7D35A58}" presName="aSpace2" presStyleCnt="0"/>
      <dgm:spPr/>
    </dgm:pt>
    <dgm:pt modelId="{A3329870-DC91-45AD-8C2E-AAE32CBC2B3A}" type="pres">
      <dgm:prSet presAssocID="{F1C61F71-35F2-4A80-9B0A-547A4F8EAE03}" presName="childNode" presStyleLbl="node1" presStyleIdx="2" presStyleCnt="6" custScaleY="99762">
        <dgm:presLayoutVars>
          <dgm:bulletEnabled val="1"/>
        </dgm:presLayoutVars>
      </dgm:prSet>
      <dgm:spPr/>
      <dgm:t>
        <a:bodyPr/>
        <a:lstStyle/>
        <a:p>
          <a:endParaRPr lang="es-MX"/>
        </a:p>
      </dgm:t>
    </dgm:pt>
    <dgm:pt modelId="{E61ED66C-E20C-4D9B-A2CD-32462DBB4748}" type="pres">
      <dgm:prSet presAssocID="{F1C61F71-35F2-4A80-9B0A-547A4F8EAE03}" presName="aSpace2" presStyleCnt="0"/>
      <dgm:spPr/>
    </dgm:pt>
    <dgm:pt modelId="{2782E418-DA01-4147-9756-61F3772ABE5E}" type="pres">
      <dgm:prSet presAssocID="{EF607D89-DAA4-4643-95A3-9284B511FE53}" presName="childNode" presStyleLbl="node1" presStyleIdx="3" presStyleCnt="6" custScaleY="188827">
        <dgm:presLayoutVars>
          <dgm:bulletEnabled val="1"/>
        </dgm:presLayoutVars>
      </dgm:prSet>
      <dgm:spPr/>
      <dgm:t>
        <a:bodyPr/>
        <a:lstStyle/>
        <a:p>
          <a:endParaRPr lang="es-MX"/>
        </a:p>
      </dgm:t>
    </dgm:pt>
    <dgm:pt modelId="{631C8D3B-F7BA-44A9-ACD3-83397A3D1626}" type="pres">
      <dgm:prSet presAssocID="{0CA8F11D-BADE-410A-9C11-DF1DDF9A231B}" presName="aSpace" presStyleCnt="0"/>
      <dgm:spPr/>
    </dgm:pt>
    <dgm:pt modelId="{4E8A3867-6E42-405E-A551-13E3CD052B67}" type="pres">
      <dgm:prSet presAssocID="{E7706D5E-81DF-4A49-9AC1-D386CA002B1B}" presName="compNode" presStyleCnt="0"/>
      <dgm:spPr/>
    </dgm:pt>
    <dgm:pt modelId="{16C56D13-73A2-4391-9BFF-162F79B307BC}" type="pres">
      <dgm:prSet presAssocID="{E7706D5E-81DF-4A49-9AC1-D386CA002B1B}" presName="aNode" presStyleLbl="bgShp" presStyleIdx="1" presStyleCnt="2"/>
      <dgm:spPr/>
      <dgm:t>
        <a:bodyPr/>
        <a:lstStyle/>
        <a:p>
          <a:endParaRPr lang="es-MX"/>
        </a:p>
      </dgm:t>
    </dgm:pt>
    <dgm:pt modelId="{EE5C550A-F054-4739-8F0A-EE68EBC7F303}" type="pres">
      <dgm:prSet presAssocID="{E7706D5E-81DF-4A49-9AC1-D386CA002B1B}" presName="textNode" presStyleLbl="bgShp" presStyleIdx="1" presStyleCnt="2"/>
      <dgm:spPr/>
      <dgm:t>
        <a:bodyPr/>
        <a:lstStyle/>
        <a:p>
          <a:endParaRPr lang="es-MX"/>
        </a:p>
      </dgm:t>
    </dgm:pt>
    <dgm:pt modelId="{EBF09FF7-4DF4-467A-94FA-4F36CCD762A2}" type="pres">
      <dgm:prSet presAssocID="{E7706D5E-81DF-4A49-9AC1-D386CA002B1B}" presName="compChildNode" presStyleCnt="0"/>
      <dgm:spPr/>
    </dgm:pt>
    <dgm:pt modelId="{53D90384-74FB-4405-AEBB-DDE7C28A4F52}" type="pres">
      <dgm:prSet presAssocID="{E7706D5E-81DF-4A49-9AC1-D386CA002B1B}" presName="theInnerList" presStyleCnt="0"/>
      <dgm:spPr/>
    </dgm:pt>
    <dgm:pt modelId="{0BEC8150-D39F-4212-A587-1E8A1B51A6E9}" type="pres">
      <dgm:prSet presAssocID="{DFFB13E4-749C-4488-805C-B64A5D772146}" presName="childNode" presStyleLbl="node1" presStyleIdx="4" presStyleCnt="6">
        <dgm:presLayoutVars>
          <dgm:bulletEnabled val="1"/>
        </dgm:presLayoutVars>
      </dgm:prSet>
      <dgm:spPr/>
      <dgm:t>
        <a:bodyPr/>
        <a:lstStyle/>
        <a:p>
          <a:endParaRPr lang="es-MX"/>
        </a:p>
      </dgm:t>
    </dgm:pt>
    <dgm:pt modelId="{24DD0588-7079-4C89-8BBC-9ED2C3471374}" type="pres">
      <dgm:prSet presAssocID="{DFFB13E4-749C-4488-805C-B64A5D772146}" presName="aSpace2" presStyleCnt="0"/>
      <dgm:spPr/>
    </dgm:pt>
    <dgm:pt modelId="{01FFF5F8-BC3E-4653-B706-E0C9B6745DB1}" type="pres">
      <dgm:prSet presAssocID="{23E039D2-0B99-4630-AB64-1BEBBC594CB8}" presName="childNode" presStyleLbl="node1" presStyleIdx="5" presStyleCnt="6">
        <dgm:presLayoutVars>
          <dgm:bulletEnabled val="1"/>
        </dgm:presLayoutVars>
      </dgm:prSet>
      <dgm:spPr/>
      <dgm:t>
        <a:bodyPr/>
        <a:lstStyle/>
        <a:p>
          <a:endParaRPr lang="es-MX"/>
        </a:p>
      </dgm:t>
    </dgm:pt>
  </dgm:ptLst>
  <dgm:cxnLst>
    <dgm:cxn modelId="{CF440B1D-648D-4ABE-9969-D36C17B49B6B}" type="presOf" srcId="{0CA8F11D-BADE-410A-9C11-DF1DDF9A231B}" destId="{6D45C926-433A-435B-A3CD-30B22FF34CB1}" srcOrd="1" destOrd="0" presId="urn:microsoft.com/office/officeart/2005/8/layout/lProcess2"/>
    <dgm:cxn modelId="{3734EBB9-BA1F-46A9-9875-706A4659E62A}" type="presOf" srcId="{F654EF6A-F423-4F9A-AEEB-BB94AE0B23ED}" destId="{01FFF5F8-BC3E-4653-B706-E0C9B6745DB1}" srcOrd="0" destOrd="2" presId="urn:microsoft.com/office/officeart/2005/8/layout/lProcess2"/>
    <dgm:cxn modelId="{E95D5F13-0A4D-436C-A040-113BD0AF013B}" type="presOf" srcId="{F7D84076-7F8E-45DF-855F-F686BDB053A0}" destId="{A3329870-DC91-45AD-8C2E-AAE32CBC2B3A}" srcOrd="0" destOrd="1" presId="urn:microsoft.com/office/officeart/2005/8/layout/lProcess2"/>
    <dgm:cxn modelId="{A82FD849-7221-4C0F-AEF9-CE9C9D8DA514}" srcId="{0CA8F11D-BADE-410A-9C11-DF1DDF9A231B}" destId="{EF607D89-DAA4-4643-95A3-9284B511FE53}" srcOrd="3" destOrd="0" parTransId="{72C9772A-F570-4FB4-9065-E6007AC93A02}" sibTransId="{6F81D239-FA7A-43F1-9074-9D46E7EB87D9}"/>
    <dgm:cxn modelId="{33708435-C15C-4270-8274-2A7B7B498983}" type="presOf" srcId="{8E8A0BC8-7F40-4DC6-AD06-9F893BCE14B7}" destId="{2782E418-DA01-4147-9756-61F3772ABE5E}" srcOrd="0" destOrd="2" presId="urn:microsoft.com/office/officeart/2005/8/layout/lProcess2"/>
    <dgm:cxn modelId="{1DA9A298-6A43-4FC1-8233-F619AC7D25C5}" srcId="{06DF84F3-ECB1-4892-BE24-5CA2253E0253}" destId="{0CA8F11D-BADE-410A-9C11-DF1DDF9A231B}" srcOrd="0" destOrd="0" parTransId="{5AF0D67B-5CB6-43ED-AA9E-A3D77999643E}" sibTransId="{8994F8FD-2628-4BB1-B61F-ECC2A670D6E3}"/>
    <dgm:cxn modelId="{BB625533-09C9-49EF-BE32-445ECE65A1AF}" srcId="{F1C61F71-35F2-4A80-9B0A-547A4F8EAE03}" destId="{F7D84076-7F8E-45DF-855F-F686BDB053A0}" srcOrd="0" destOrd="0" parTransId="{5E767BD9-5DB3-4F9E-9FA6-201C2FF68E95}" sibTransId="{8FD2E9AA-102E-48AC-8072-8D35AE419000}"/>
    <dgm:cxn modelId="{FB1FAA38-6BFA-4B8D-868E-13542B2B56AC}" type="presOf" srcId="{E7706D5E-81DF-4A49-9AC1-D386CA002B1B}" destId="{EE5C550A-F054-4739-8F0A-EE68EBC7F303}" srcOrd="1" destOrd="0" presId="urn:microsoft.com/office/officeart/2005/8/layout/lProcess2"/>
    <dgm:cxn modelId="{D5DF9683-08E2-41AF-9020-DF0CDF0A45FE}" type="presOf" srcId="{0CA8F11D-BADE-410A-9C11-DF1DDF9A231B}" destId="{455DAF99-595D-49C0-A721-47324F73A5AD}" srcOrd="0" destOrd="0" presId="urn:microsoft.com/office/officeart/2005/8/layout/lProcess2"/>
    <dgm:cxn modelId="{AD9C8C67-9411-42E1-9768-22F4805C4CC9}" type="presOf" srcId="{662E46EF-2EB9-4076-9EC0-4AD6C6F240E9}" destId="{C96611EE-4794-4681-AC80-70F0C287271D}" srcOrd="0" destOrd="0" presId="urn:microsoft.com/office/officeart/2005/8/layout/lProcess2"/>
    <dgm:cxn modelId="{A7AE4D7E-9E69-462E-B4FC-291AC1C40019}" type="presOf" srcId="{06DF84F3-ECB1-4892-BE24-5CA2253E0253}" destId="{CE890852-A576-4200-ACF8-8E97827CA314}" srcOrd="0" destOrd="0" presId="urn:microsoft.com/office/officeart/2005/8/layout/lProcess2"/>
    <dgm:cxn modelId="{4F13D7BD-75C3-4FC6-8404-003F62135BAE}" type="presOf" srcId="{4437BF3B-B8C5-4574-B700-E97AE7D35A58}" destId="{14968CA7-79C5-4731-AB7D-F911E8EAE962}" srcOrd="0" destOrd="0" presId="urn:microsoft.com/office/officeart/2005/8/layout/lProcess2"/>
    <dgm:cxn modelId="{E5086CAC-B8C1-4F46-9A93-91DA81D68C22}" srcId="{23E039D2-0B99-4630-AB64-1BEBBC594CB8}" destId="{7980554C-AC66-4F8F-A0E6-308B687C044A}" srcOrd="0" destOrd="0" parTransId="{C3B3A682-1DBB-4011-A873-FC6687581609}" sibTransId="{89647AB5-E2EB-47D8-9523-A450EC5E33C6}"/>
    <dgm:cxn modelId="{3C6BAB9E-96E3-4A4D-812C-AD2729DCC266}" type="presOf" srcId="{5AE4ED6E-8603-4FD7-AF22-F9E33B83EB6D}" destId="{0BEC8150-D39F-4212-A587-1E8A1B51A6E9}" srcOrd="0" destOrd="2" presId="urn:microsoft.com/office/officeart/2005/8/layout/lProcess2"/>
    <dgm:cxn modelId="{EEEAB1CC-1A53-402C-A69E-36280EEA8ABD}" type="presOf" srcId="{E7706D5E-81DF-4A49-9AC1-D386CA002B1B}" destId="{16C56D13-73A2-4391-9BFF-162F79B307BC}" srcOrd="0" destOrd="0" presId="urn:microsoft.com/office/officeart/2005/8/layout/lProcess2"/>
    <dgm:cxn modelId="{6391B463-7D85-4C25-8235-6999CCEF57D4}" srcId="{DFFB13E4-749C-4488-805C-B64A5D772146}" destId="{5AE4ED6E-8603-4FD7-AF22-F9E33B83EB6D}" srcOrd="1" destOrd="0" parTransId="{2B3FF884-2933-4C54-8D29-38032AFB0B78}" sibTransId="{C381407D-E64A-42ED-B80E-99D7E3FCDF52}"/>
    <dgm:cxn modelId="{0C913E89-AB02-4B44-941C-E45B04D7DB58}" srcId="{06DF84F3-ECB1-4892-BE24-5CA2253E0253}" destId="{E7706D5E-81DF-4A49-9AC1-D386CA002B1B}" srcOrd="1" destOrd="0" parTransId="{9DC79AD2-1F97-45F3-AB12-740FA95D3EA9}" sibTransId="{9E146D1B-F7C2-46ED-8D6D-81C6759BA681}"/>
    <dgm:cxn modelId="{07A5C258-B05D-4838-823A-16B2F6D56841}" srcId="{EF607D89-DAA4-4643-95A3-9284B511FE53}" destId="{8E8A0BC8-7F40-4DC6-AD06-9F893BCE14B7}" srcOrd="1" destOrd="0" parTransId="{92AD709E-6E23-4574-B95E-D5CB5FDD5656}" sibTransId="{23D89739-4A83-484B-A6DA-327C37B2ECC1}"/>
    <dgm:cxn modelId="{36F4CF77-50B1-4F45-8F00-D0815DC9151B}" type="presOf" srcId="{61AF92A1-0892-4D71-9D35-7855EAA89B41}" destId="{0BEC8150-D39F-4212-A587-1E8A1B51A6E9}" srcOrd="0" destOrd="1" presId="urn:microsoft.com/office/officeart/2005/8/layout/lProcess2"/>
    <dgm:cxn modelId="{EA8E9C3D-E312-464B-88AF-FED9E68C6E72}" srcId="{EF607D89-DAA4-4643-95A3-9284B511FE53}" destId="{2B696B16-55C5-44E8-A954-15BD8E5443B4}" srcOrd="0" destOrd="0" parTransId="{FC7C1EE0-5E7C-4C8D-A1FB-5C6405B1CFD3}" sibTransId="{4FC6092F-FC91-48E9-BBC7-E2D96ED4EFCF}"/>
    <dgm:cxn modelId="{2B4E41C1-233C-4A5A-AA9B-4E63C7FD1379}" srcId="{DFFB13E4-749C-4488-805C-B64A5D772146}" destId="{DB101BA1-9E66-444D-BB97-80EDF90FD6AC}" srcOrd="2" destOrd="0" parTransId="{8023B862-35C2-4B3C-9EB5-C3420C0B2A9A}" sibTransId="{9AA77E40-6AC5-4D87-84F9-3B4CB5E97019}"/>
    <dgm:cxn modelId="{6A7B49B6-BE4F-4F17-ABC4-9D5F5BC437CD}" srcId="{DFFB13E4-749C-4488-805C-B64A5D772146}" destId="{61AF92A1-0892-4D71-9D35-7855EAA89B41}" srcOrd="0" destOrd="0" parTransId="{C8672908-024E-46E2-9591-587BF3A92597}" sibTransId="{EF4756AC-4041-4CFA-8D54-E4AA6B5BBB40}"/>
    <dgm:cxn modelId="{BFCAED22-D2CF-4DFB-B416-63B6F9B3EC50}" srcId="{E7706D5E-81DF-4A49-9AC1-D386CA002B1B}" destId="{23E039D2-0B99-4630-AB64-1BEBBC594CB8}" srcOrd="1" destOrd="0" parTransId="{9983AF6B-3BB3-450D-B6CF-7A8EB8C5FE35}" sibTransId="{6C4F059F-286C-40C8-AB81-CAEA5EAB906F}"/>
    <dgm:cxn modelId="{6E5B9691-11BC-4D70-8045-7ABAB1B2ADB6}" type="presOf" srcId="{2B696B16-55C5-44E8-A954-15BD8E5443B4}" destId="{2782E418-DA01-4147-9756-61F3772ABE5E}" srcOrd="0" destOrd="1" presId="urn:microsoft.com/office/officeart/2005/8/layout/lProcess2"/>
    <dgm:cxn modelId="{45D0BEF1-9E30-4C7E-9618-CDD2F5937F03}" type="presOf" srcId="{EF349280-20B6-427E-A5E6-5F41FA4033DF}" destId="{2782E418-DA01-4147-9756-61F3772ABE5E}" srcOrd="0" destOrd="3" presId="urn:microsoft.com/office/officeart/2005/8/layout/lProcess2"/>
    <dgm:cxn modelId="{E9F512D7-D835-41D0-97AA-6AC46F47E805}" type="presOf" srcId="{23E039D2-0B99-4630-AB64-1BEBBC594CB8}" destId="{01FFF5F8-BC3E-4653-B706-E0C9B6745DB1}" srcOrd="0" destOrd="0" presId="urn:microsoft.com/office/officeart/2005/8/layout/lProcess2"/>
    <dgm:cxn modelId="{15989A37-ADB2-43DE-AB9E-6A310970138B}" type="presOf" srcId="{F1C61F71-35F2-4A80-9B0A-547A4F8EAE03}" destId="{A3329870-DC91-45AD-8C2E-AAE32CBC2B3A}" srcOrd="0" destOrd="0" presId="urn:microsoft.com/office/officeart/2005/8/layout/lProcess2"/>
    <dgm:cxn modelId="{1326D907-3A05-460D-8A90-DBD6715C9CDC}" type="presOf" srcId="{EF607D89-DAA4-4643-95A3-9284B511FE53}" destId="{2782E418-DA01-4147-9756-61F3772ABE5E}" srcOrd="0" destOrd="0" presId="urn:microsoft.com/office/officeart/2005/8/layout/lProcess2"/>
    <dgm:cxn modelId="{DBAAB428-9214-4BA9-88CB-4DBE2CFB3413}" srcId="{EF607D89-DAA4-4643-95A3-9284B511FE53}" destId="{AADA4FD6-67EC-491A-85C4-C9BE4DBE0A87}" srcOrd="3" destOrd="0" parTransId="{DB755135-43D4-499B-8542-97E1D1BAAFA7}" sibTransId="{A1E35A91-D6BC-47FA-997B-9EB5EA467892}"/>
    <dgm:cxn modelId="{03369C22-DC79-45AB-B417-1BD81C37ED82}" srcId="{0CA8F11D-BADE-410A-9C11-DF1DDF9A231B}" destId="{F1C61F71-35F2-4A80-9B0A-547A4F8EAE03}" srcOrd="2" destOrd="0" parTransId="{E0022C78-FE77-475E-BD7B-E65ACACDDCAD}" sibTransId="{408574FD-1610-40F4-A2EE-4EFC6F392670}"/>
    <dgm:cxn modelId="{0179EBAE-ACCC-4B6F-BF83-77E1FF21340F}" srcId="{0CA8F11D-BADE-410A-9C11-DF1DDF9A231B}" destId="{662E46EF-2EB9-4076-9EC0-4AD6C6F240E9}" srcOrd="0" destOrd="0" parTransId="{14D337AE-EBC3-4002-AA6F-4A43AA01DEBF}" sibTransId="{675DFA45-5122-4A14-9EC0-553C7AA41456}"/>
    <dgm:cxn modelId="{773F5562-8F3A-44AB-B8F8-961FDD4E090D}" srcId="{0CA8F11D-BADE-410A-9C11-DF1DDF9A231B}" destId="{4437BF3B-B8C5-4574-B700-E97AE7D35A58}" srcOrd="1" destOrd="0" parTransId="{A9725644-F20D-4F36-B206-49FC9629EFC2}" sibTransId="{7BC5E604-BD89-4830-92FC-4F225663E3A0}"/>
    <dgm:cxn modelId="{A65CB5BA-DAEE-40BB-B6C7-0D5B002017C6}" srcId="{EF607D89-DAA4-4643-95A3-9284B511FE53}" destId="{EF349280-20B6-427E-A5E6-5F41FA4033DF}" srcOrd="2" destOrd="0" parTransId="{B32AD7E8-352D-4CAC-B5E9-723EA2D72C85}" sibTransId="{C16D7C92-899C-44A9-8914-1502071E27D3}"/>
    <dgm:cxn modelId="{0D1582F9-72C4-4CD3-8A4D-F3888415A7D2}" srcId="{F1C61F71-35F2-4A80-9B0A-547A4F8EAE03}" destId="{4E4FDBFC-64F5-49FD-BBB0-9AD8E335AF68}" srcOrd="1" destOrd="0" parTransId="{A1479A8F-1D5E-4ED8-B37A-1F97ECF3AE29}" sibTransId="{9B37D443-27E0-487A-AD8D-AC09E28CB285}"/>
    <dgm:cxn modelId="{A8DCDF0D-B680-476B-9B30-11FDC4E79039}" type="presOf" srcId="{DFFB13E4-749C-4488-805C-B64A5D772146}" destId="{0BEC8150-D39F-4212-A587-1E8A1B51A6E9}" srcOrd="0" destOrd="0" presId="urn:microsoft.com/office/officeart/2005/8/layout/lProcess2"/>
    <dgm:cxn modelId="{73F97AAD-B5D6-4640-9618-ACC29E90DCA7}" type="presOf" srcId="{DB101BA1-9E66-444D-BB97-80EDF90FD6AC}" destId="{0BEC8150-D39F-4212-A587-1E8A1B51A6E9}" srcOrd="0" destOrd="3" presId="urn:microsoft.com/office/officeart/2005/8/layout/lProcess2"/>
    <dgm:cxn modelId="{4736CE81-07A3-4E6B-B9C5-15E3EDF935D0}" type="presOf" srcId="{4E4FDBFC-64F5-49FD-BBB0-9AD8E335AF68}" destId="{A3329870-DC91-45AD-8C2E-AAE32CBC2B3A}" srcOrd="0" destOrd="2" presId="urn:microsoft.com/office/officeart/2005/8/layout/lProcess2"/>
    <dgm:cxn modelId="{8F9CC361-675D-42BB-85A4-67708E5614BD}" srcId="{E7706D5E-81DF-4A49-9AC1-D386CA002B1B}" destId="{DFFB13E4-749C-4488-805C-B64A5D772146}" srcOrd="0" destOrd="0" parTransId="{DBB74256-34DB-455A-9B7B-90A10458C8D1}" sibTransId="{827FBF60-9D6E-4436-93AC-B23C4CE6900B}"/>
    <dgm:cxn modelId="{BA06CF63-1F5F-4CC3-A8E5-502736A96473}" srcId="{23E039D2-0B99-4630-AB64-1BEBBC594CB8}" destId="{F654EF6A-F423-4F9A-AEEB-BB94AE0B23ED}" srcOrd="1" destOrd="0" parTransId="{3961E32C-F9F8-4380-AB9F-96C21EC708B5}" sibTransId="{4D462E35-6DB2-477D-A1D7-2FEFEA34F423}"/>
    <dgm:cxn modelId="{4A2BE855-5E37-49AC-9FD0-C7457FF74D3A}" type="presOf" srcId="{AADA4FD6-67EC-491A-85C4-C9BE4DBE0A87}" destId="{2782E418-DA01-4147-9756-61F3772ABE5E}" srcOrd="0" destOrd="4" presId="urn:microsoft.com/office/officeart/2005/8/layout/lProcess2"/>
    <dgm:cxn modelId="{B46AB467-5A8A-46A6-BBF2-6362F050C3D1}" type="presOf" srcId="{7980554C-AC66-4F8F-A0E6-308B687C044A}" destId="{01FFF5F8-BC3E-4653-B706-E0C9B6745DB1}" srcOrd="0" destOrd="1" presId="urn:microsoft.com/office/officeart/2005/8/layout/lProcess2"/>
    <dgm:cxn modelId="{7E52101C-F00B-40BB-B0E5-13E9E132D312}" type="presParOf" srcId="{CE890852-A576-4200-ACF8-8E97827CA314}" destId="{49024BE0-23B8-4A7D-A53A-A57E15D1C617}" srcOrd="0" destOrd="0" presId="urn:microsoft.com/office/officeart/2005/8/layout/lProcess2"/>
    <dgm:cxn modelId="{5AEFC2F7-B669-43E3-8606-798F885846DE}" type="presParOf" srcId="{49024BE0-23B8-4A7D-A53A-A57E15D1C617}" destId="{455DAF99-595D-49C0-A721-47324F73A5AD}" srcOrd="0" destOrd="0" presId="urn:microsoft.com/office/officeart/2005/8/layout/lProcess2"/>
    <dgm:cxn modelId="{0B52932E-F033-4869-BD8C-28D81FFBC207}" type="presParOf" srcId="{49024BE0-23B8-4A7D-A53A-A57E15D1C617}" destId="{6D45C926-433A-435B-A3CD-30B22FF34CB1}" srcOrd="1" destOrd="0" presId="urn:microsoft.com/office/officeart/2005/8/layout/lProcess2"/>
    <dgm:cxn modelId="{C0A88C34-502A-4404-865F-E877B71AABE4}" type="presParOf" srcId="{49024BE0-23B8-4A7D-A53A-A57E15D1C617}" destId="{DA8ACB6E-D7B8-4431-8F6C-7AC1C6A93ECA}" srcOrd="2" destOrd="0" presId="urn:microsoft.com/office/officeart/2005/8/layout/lProcess2"/>
    <dgm:cxn modelId="{04C5B8CE-14E6-46E4-8293-ABB519F2FE96}" type="presParOf" srcId="{DA8ACB6E-D7B8-4431-8F6C-7AC1C6A93ECA}" destId="{E355C028-19B2-48B5-A543-E336D6F4D205}" srcOrd="0" destOrd="0" presId="urn:microsoft.com/office/officeart/2005/8/layout/lProcess2"/>
    <dgm:cxn modelId="{4F783924-DA97-437B-85ED-06A5E3D1A134}" type="presParOf" srcId="{E355C028-19B2-48B5-A543-E336D6F4D205}" destId="{C96611EE-4794-4681-AC80-70F0C287271D}" srcOrd="0" destOrd="0" presId="urn:microsoft.com/office/officeart/2005/8/layout/lProcess2"/>
    <dgm:cxn modelId="{0E2204D7-2CD9-4735-8D82-44BC656FBB7A}" type="presParOf" srcId="{E355C028-19B2-48B5-A543-E336D6F4D205}" destId="{543F89CA-9186-4F6C-9E68-5D15DCBA3EB9}" srcOrd="1" destOrd="0" presId="urn:microsoft.com/office/officeart/2005/8/layout/lProcess2"/>
    <dgm:cxn modelId="{0F14C897-78DD-481A-A404-87FE27126EAB}" type="presParOf" srcId="{E355C028-19B2-48B5-A543-E336D6F4D205}" destId="{14968CA7-79C5-4731-AB7D-F911E8EAE962}" srcOrd="2" destOrd="0" presId="urn:microsoft.com/office/officeart/2005/8/layout/lProcess2"/>
    <dgm:cxn modelId="{B4F6B40A-2734-49DD-8DE4-84CF6A87C9E7}" type="presParOf" srcId="{E355C028-19B2-48B5-A543-E336D6F4D205}" destId="{360D0950-E28B-41C2-A42B-9D969F19F80D}" srcOrd="3" destOrd="0" presId="urn:microsoft.com/office/officeart/2005/8/layout/lProcess2"/>
    <dgm:cxn modelId="{8A8615EB-957B-4553-BB0B-5F5B5651A594}" type="presParOf" srcId="{E355C028-19B2-48B5-A543-E336D6F4D205}" destId="{A3329870-DC91-45AD-8C2E-AAE32CBC2B3A}" srcOrd="4" destOrd="0" presId="urn:microsoft.com/office/officeart/2005/8/layout/lProcess2"/>
    <dgm:cxn modelId="{AC8A5775-5D2F-45D5-BE27-59CD6EF069C4}" type="presParOf" srcId="{E355C028-19B2-48B5-A543-E336D6F4D205}" destId="{E61ED66C-E20C-4D9B-A2CD-32462DBB4748}" srcOrd="5" destOrd="0" presId="urn:microsoft.com/office/officeart/2005/8/layout/lProcess2"/>
    <dgm:cxn modelId="{799A601E-7C2C-42FD-A8AE-0807A1A8C6E8}" type="presParOf" srcId="{E355C028-19B2-48B5-A543-E336D6F4D205}" destId="{2782E418-DA01-4147-9756-61F3772ABE5E}" srcOrd="6" destOrd="0" presId="urn:microsoft.com/office/officeart/2005/8/layout/lProcess2"/>
    <dgm:cxn modelId="{C22832C7-7B40-48B1-B213-A282DDDE0FCE}" type="presParOf" srcId="{CE890852-A576-4200-ACF8-8E97827CA314}" destId="{631C8D3B-F7BA-44A9-ACD3-83397A3D1626}" srcOrd="1" destOrd="0" presId="urn:microsoft.com/office/officeart/2005/8/layout/lProcess2"/>
    <dgm:cxn modelId="{B351E635-4904-41A1-8CAA-8F9353EB8B94}" type="presParOf" srcId="{CE890852-A576-4200-ACF8-8E97827CA314}" destId="{4E8A3867-6E42-405E-A551-13E3CD052B67}" srcOrd="2" destOrd="0" presId="urn:microsoft.com/office/officeart/2005/8/layout/lProcess2"/>
    <dgm:cxn modelId="{5697D395-A69C-4F4E-ADC0-E4E81574040C}" type="presParOf" srcId="{4E8A3867-6E42-405E-A551-13E3CD052B67}" destId="{16C56D13-73A2-4391-9BFF-162F79B307BC}" srcOrd="0" destOrd="0" presId="urn:microsoft.com/office/officeart/2005/8/layout/lProcess2"/>
    <dgm:cxn modelId="{90584A82-AFD3-46B3-8EA8-A8E075091D58}" type="presParOf" srcId="{4E8A3867-6E42-405E-A551-13E3CD052B67}" destId="{EE5C550A-F054-4739-8F0A-EE68EBC7F303}" srcOrd="1" destOrd="0" presId="urn:microsoft.com/office/officeart/2005/8/layout/lProcess2"/>
    <dgm:cxn modelId="{5B05EBDA-3D77-4B9B-A3DA-4F8D283F5EDC}" type="presParOf" srcId="{4E8A3867-6E42-405E-A551-13E3CD052B67}" destId="{EBF09FF7-4DF4-467A-94FA-4F36CCD762A2}" srcOrd="2" destOrd="0" presId="urn:microsoft.com/office/officeart/2005/8/layout/lProcess2"/>
    <dgm:cxn modelId="{4FEC783C-D41A-49C3-94FE-05A9C38DCA2A}" type="presParOf" srcId="{EBF09FF7-4DF4-467A-94FA-4F36CCD762A2}" destId="{53D90384-74FB-4405-AEBB-DDE7C28A4F52}" srcOrd="0" destOrd="0" presId="urn:microsoft.com/office/officeart/2005/8/layout/lProcess2"/>
    <dgm:cxn modelId="{4E1B816A-144E-48BF-910E-501D1711DF46}" type="presParOf" srcId="{53D90384-74FB-4405-AEBB-DDE7C28A4F52}" destId="{0BEC8150-D39F-4212-A587-1E8A1B51A6E9}" srcOrd="0" destOrd="0" presId="urn:microsoft.com/office/officeart/2005/8/layout/lProcess2"/>
    <dgm:cxn modelId="{ADE21E9A-1017-4386-ACE4-66E0CC0193DB}" type="presParOf" srcId="{53D90384-74FB-4405-AEBB-DDE7C28A4F52}" destId="{24DD0588-7079-4C89-8BBC-9ED2C3471374}" srcOrd="1" destOrd="0" presId="urn:microsoft.com/office/officeart/2005/8/layout/lProcess2"/>
    <dgm:cxn modelId="{9C94ABC1-B5F0-4CE1-A73A-DBE998876C81}" type="presParOf" srcId="{53D90384-74FB-4405-AEBB-DDE7C28A4F52}" destId="{01FFF5F8-BC3E-4653-B706-E0C9B6745DB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A7C5B-AED2-4AF4-9D31-FB33F9DA34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84630A38-777F-4013-B8DF-1CF55E8AB98D}">
      <dgm:prSet phldrT="[Texto]" custT="1"/>
      <dgm:spPr/>
      <dgm:t>
        <a:bodyPr/>
        <a:lstStyle/>
        <a:p>
          <a:r>
            <a:rPr lang="es-MX" sz="2800" b="1" dirty="0" smtClean="0"/>
            <a:t>Entrenamiento Técnico y Capacidad Profesional.</a:t>
          </a:r>
          <a:endParaRPr lang="es-MX" sz="2800" dirty="0"/>
        </a:p>
      </dgm:t>
    </dgm:pt>
    <dgm:pt modelId="{5853C03B-FA9E-4A0F-96E6-53A3AB1DA009}" type="parTrans" cxnId="{5C77A030-1BC1-47D0-931A-65CC3496E017}">
      <dgm:prSet/>
      <dgm:spPr/>
      <dgm:t>
        <a:bodyPr/>
        <a:lstStyle/>
        <a:p>
          <a:endParaRPr lang="es-MX"/>
        </a:p>
      </dgm:t>
    </dgm:pt>
    <dgm:pt modelId="{E98380E2-F8E6-4BE7-82CF-2722A559F39A}" type="sibTrans" cxnId="{5C77A030-1BC1-47D0-931A-65CC3496E017}">
      <dgm:prSet/>
      <dgm:spPr/>
      <dgm:t>
        <a:bodyPr/>
        <a:lstStyle/>
        <a:p>
          <a:endParaRPr lang="es-MX"/>
        </a:p>
      </dgm:t>
    </dgm:pt>
    <dgm:pt modelId="{0F23850C-46EC-4EE3-89B5-0FAB278559A1}">
      <dgm:prSet phldrT="[Texto]"/>
      <dgm:spPr/>
      <dgm:t>
        <a:bodyPr/>
        <a:lstStyle/>
        <a:p>
          <a:pPr algn="just"/>
          <a:r>
            <a:rPr lang="es-ES" dirty="0" smtClean="0">
              <a:latin typeface="Candara" pitchFamily="34" charset="0"/>
            </a:rPr>
            <a:t>El trabajo de auditoría, cuya finalidad es la de rendir una opinión profesional independiente, debe ser desempeñado por personas que, teniendo título profesional legalmente expedido y reconocido, tengan entrenamiento técnico adecuado y capacidad profesional como auditores.</a:t>
          </a:r>
          <a:endParaRPr lang="es-MX" dirty="0">
            <a:latin typeface="Candara" pitchFamily="34" charset="0"/>
          </a:endParaRPr>
        </a:p>
      </dgm:t>
    </dgm:pt>
    <dgm:pt modelId="{59B27505-839F-495F-A279-9A1C46861E63}" type="parTrans" cxnId="{8D270597-58F3-4DAD-9DCC-D04C16F3D898}">
      <dgm:prSet/>
      <dgm:spPr/>
      <dgm:t>
        <a:bodyPr/>
        <a:lstStyle/>
        <a:p>
          <a:endParaRPr lang="es-MX"/>
        </a:p>
      </dgm:t>
    </dgm:pt>
    <dgm:pt modelId="{46FFF213-9ADE-4803-B795-184D41859AF1}" type="sibTrans" cxnId="{8D270597-58F3-4DAD-9DCC-D04C16F3D898}">
      <dgm:prSet/>
      <dgm:spPr/>
      <dgm:t>
        <a:bodyPr/>
        <a:lstStyle/>
        <a:p>
          <a:endParaRPr lang="es-MX"/>
        </a:p>
      </dgm:t>
    </dgm:pt>
    <dgm:pt modelId="{6C0803D0-1743-4000-87F6-70B2CB771C56}">
      <dgm:prSet custT="1"/>
      <dgm:spPr/>
      <dgm:t>
        <a:bodyPr/>
        <a:lstStyle/>
        <a:p>
          <a:r>
            <a:rPr lang="es-MX" sz="2800" b="1" dirty="0" smtClean="0"/>
            <a:t>Cuidado y Diligencias Profesionales</a:t>
          </a:r>
          <a:r>
            <a:rPr lang="es-MX" sz="2800" dirty="0" smtClean="0"/>
            <a:t>.</a:t>
          </a:r>
          <a:endParaRPr lang="es-MX" sz="2800" dirty="0"/>
        </a:p>
      </dgm:t>
    </dgm:pt>
    <dgm:pt modelId="{55EBA5D5-BA7C-4EB0-8E7A-BDCCB07C850D}" type="parTrans" cxnId="{CC30570B-ACAF-4F26-BC05-7D242EB98452}">
      <dgm:prSet/>
      <dgm:spPr/>
      <dgm:t>
        <a:bodyPr/>
        <a:lstStyle/>
        <a:p>
          <a:endParaRPr lang="es-MX"/>
        </a:p>
      </dgm:t>
    </dgm:pt>
    <dgm:pt modelId="{AF7423F2-5068-4FCE-A841-0F4C6BE812B3}" type="sibTrans" cxnId="{CC30570B-ACAF-4F26-BC05-7D242EB98452}">
      <dgm:prSet/>
      <dgm:spPr/>
      <dgm:t>
        <a:bodyPr/>
        <a:lstStyle/>
        <a:p>
          <a:endParaRPr lang="es-MX"/>
        </a:p>
      </dgm:t>
    </dgm:pt>
    <dgm:pt modelId="{102DEAB4-09E7-4418-BB05-92844CEDD71C}">
      <dgm:prSet phldrT="[Texto]"/>
      <dgm:spPr/>
      <dgm:t>
        <a:bodyPr/>
        <a:lstStyle/>
        <a:p>
          <a:pPr algn="just"/>
          <a:r>
            <a:rPr lang="es-ES" dirty="0" smtClean="0">
              <a:latin typeface="Candara" pitchFamily="34" charset="0"/>
            </a:rPr>
            <a:t>El auditor está obligado a mantener una actitud de independencia mental en todos los asuntos relativos a su trabajo profesional.</a:t>
          </a:r>
          <a:endParaRPr lang="es-MX" dirty="0">
            <a:latin typeface="Candara" pitchFamily="34" charset="0"/>
          </a:endParaRPr>
        </a:p>
      </dgm:t>
    </dgm:pt>
    <dgm:pt modelId="{915E2663-FC15-4618-886C-E084A2032ADC}" type="sibTrans" cxnId="{33F874EF-9832-484B-A5EF-5AC834C7FF29}">
      <dgm:prSet/>
      <dgm:spPr/>
      <dgm:t>
        <a:bodyPr/>
        <a:lstStyle/>
        <a:p>
          <a:endParaRPr lang="es-MX"/>
        </a:p>
      </dgm:t>
    </dgm:pt>
    <dgm:pt modelId="{0E5AE816-3F8F-46A9-808A-458926C9F220}" type="parTrans" cxnId="{33F874EF-9832-484B-A5EF-5AC834C7FF29}">
      <dgm:prSet/>
      <dgm:spPr/>
      <dgm:t>
        <a:bodyPr/>
        <a:lstStyle/>
        <a:p>
          <a:endParaRPr lang="es-MX"/>
        </a:p>
      </dgm:t>
    </dgm:pt>
    <dgm:pt modelId="{6BBC62BB-081F-4C07-9C23-3FFCCA8AA4B7}">
      <dgm:prSet phldrT="[Texto]" custT="1"/>
      <dgm:spPr/>
      <dgm:t>
        <a:bodyPr/>
        <a:lstStyle/>
        <a:p>
          <a:r>
            <a:rPr lang="es-MX" sz="2800" b="1" dirty="0" smtClean="0"/>
            <a:t>Independencia.</a:t>
          </a:r>
          <a:endParaRPr lang="es-MX" sz="2800" dirty="0"/>
        </a:p>
      </dgm:t>
    </dgm:pt>
    <dgm:pt modelId="{BF755A45-B558-4050-B124-E1F914BBE7F1}" type="sibTrans" cxnId="{F8B2FE03-D49F-4AF6-97FA-ABD3B84C637C}">
      <dgm:prSet/>
      <dgm:spPr/>
      <dgm:t>
        <a:bodyPr/>
        <a:lstStyle/>
        <a:p>
          <a:endParaRPr lang="es-MX"/>
        </a:p>
      </dgm:t>
    </dgm:pt>
    <dgm:pt modelId="{23175C97-07AB-49AF-9422-AE6AE3610A89}" type="parTrans" cxnId="{F8B2FE03-D49F-4AF6-97FA-ABD3B84C637C}">
      <dgm:prSet/>
      <dgm:spPr/>
      <dgm:t>
        <a:bodyPr/>
        <a:lstStyle/>
        <a:p>
          <a:endParaRPr lang="es-MX"/>
        </a:p>
      </dgm:t>
    </dgm:pt>
    <dgm:pt modelId="{3AABE277-0CFF-47EA-932E-D929DC8F7D95}">
      <dgm:prSet/>
      <dgm:spPr/>
      <dgm:t>
        <a:bodyPr/>
        <a:lstStyle/>
        <a:p>
          <a:pPr algn="just"/>
          <a:r>
            <a:rPr lang="es-ES" dirty="0" smtClean="0">
              <a:latin typeface="Candara" pitchFamily="34" charset="0"/>
            </a:rPr>
            <a:t>El auditor está obligado a ejercer cuidado y diligencia razonables en la realización de su examen y en la preparación de su dictamen o informe.</a:t>
          </a:r>
          <a:endParaRPr lang="es-MX" dirty="0">
            <a:latin typeface="Candara" pitchFamily="34" charset="0"/>
          </a:endParaRPr>
        </a:p>
      </dgm:t>
    </dgm:pt>
    <dgm:pt modelId="{848A81A6-FBC0-4C22-9109-5320A38432C0}" type="parTrans" cxnId="{EADFB818-8AD8-4382-A5E4-5637D9C1FF22}">
      <dgm:prSet/>
      <dgm:spPr/>
      <dgm:t>
        <a:bodyPr/>
        <a:lstStyle/>
        <a:p>
          <a:endParaRPr lang="es-MX"/>
        </a:p>
      </dgm:t>
    </dgm:pt>
    <dgm:pt modelId="{B9B2FBD4-3D91-42A7-A26D-EE17405E0548}" type="sibTrans" cxnId="{EADFB818-8AD8-4382-A5E4-5637D9C1FF22}">
      <dgm:prSet/>
      <dgm:spPr/>
      <dgm:t>
        <a:bodyPr/>
        <a:lstStyle/>
        <a:p>
          <a:endParaRPr lang="es-MX"/>
        </a:p>
      </dgm:t>
    </dgm:pt>
    <dgm:pt modelId="{7A431BB8-C7FF-4DAA-942C-BE841380183A}" type="pres">
      <dgm:prSet presAssocID="{CDFA7C5B-AED2-4AF4-9D31-FB33F9DA3468}" presName="linear" presStyleCnt="0">
        <dgm:presLayoutVars>
          <dgm:animLvl val="lvl"/>
          <dgm:resizeHandles val="exact"/>
        </dgm:presLayoutVars>
      </dgm:prSet>
      <dgm:spPr/>
      <dgm:t>
        <a:bodyPr/>
        <a:lstStyle/>
        <a:p>
          <a:endParaRPr lang="es-MX"/>
        </a:p>
      </dgm:t>
    </dgm:pt>
    <dgm:pt modelId="{FBAC63B6-C12F-449C-ACE1-4BD888B12B77}" type="pres">
      <dgm:prSet presAssocID="{84630A38-777F-4013-B8DF-1CF55E8AB98D}" presName="parentText" presStyleLbl="node1" presStyleIdx="0" presStyleCnt="3">
        <dgm:presLayoutVars>
          <dgm:chMax val="0"/>
          <dgm:bulletEnabled val="1"/>
        </dgm:presLayoutVars>
      </dgm:prSet>
      <dgm:spPr/>
      <dgm:t>
        <a:bodyPr/>
        <a:lstStyle/>
        <a:p>
          <a:endParaRPr lang="es-MX"/>
        </a:p>
      </dgm:t>
    </dgm:pt>
    <dgm:pt modelId="{CEA44482-910E-487C-8A62-9F63A3ED1BF8}" type="pres">
      <dgm:prSet presAssocID="{84630A38-777F-4013-B8DF-1CF55E8AB98D}" presName="childText" presStyleLbl="revTx" presStyleIdx="0" presStyleCnt="3">
        <dgm:presLayoutVars>
          <dgm:bulletEnabled val="1"/>
        </dgm:presLayoutVars>
      </dgm:prSet>
      <dgm:spPr/>
      <dgm:t>
        <a:bodyPr/>
        <a:lstStyle/>
        <a:p>
          <a:endParaRPr lang="es-MX"/>
        </a:p>
      </dgm:t>
    </dgm:pt>
    <dgm:pt modelId="{A7C67D14-3ACC-49B4-AE34-9134FE28752B}" type="pres">
      <dgm:prSet presAssocID="{6BBC62BB-081F-4C07-9C23-3FFCCA8AA4B7}" presName="parentText" presStyleLbl="node1" presStyleIdx="1" presStyleCnt="3">
        <dgm:presLayoutVars>
          <dgm:chMax val="0"/>
          <dgm:bulletEnabled val="1"/>
        </dgm:presLayoutVars>
      </dgm:prSet>
      <dgm:spPr/>
      <dgm:t>
        <a:bodyPr/>
        <a:lstStyle/>
        <a:p>
          <a:endParaRPr lang="es-MX"/>
        </a:p>
      </dgm:t>
    </dgm:pt>
    <dgm:pt modelId="{683AE87C-B6D1-486B-8395-3E3C20539ED1}" type="pres">
      <dgm:prSet presAssocID="{6BBC62BB-081F-4C07-9C23-3FFCCA8AA4B7}" presName="childText" presStyleLbl="revTx" presStyleIdx="1" presStyleCnt="3">
        <dgm:presLayoutVars>
          <dgm:bulletEnabled val="1"/>
        </dgm:presLayoutVars>
      </dgm:prSet>
      <dgm:spPr/>
      <dgm:t>
        <a:bodyPr/>
        <a:lstStyle/>
        <a:p>
          <a:endParaRPr lang="es-MX"/>
        </a:p>
      </dgm:t>
    </dgm:pt>
    <dgm:pt modelId="{AA688EB6-1BEC-41A0-9791-1846905A5E14}" type="pres">
      <dgm:prSet presAssocID="{6C0803D0-1743-4000-87F6-70B2CB771C56}" presName="parentText" presStyleLbl="node1" presStyleIdx="2" presStyleCnt="3">
        <dgm:presLayoutVars>
          <dgm:chMax val="0"/>
          <dgm:bulletEnabled val="1"/>
        </dgm:presLayoutVars>
      </dgm:prSet>
      <dgm:spPr/>
      <dgm:t>
        <a:bodyPr/>
        <a:lstStyle/>
        <a:p>
          <a:endParaRPr lang="es-MX"/>
        </a:p>
      </dgm:t>
    </dgm:pt>
    <dgm:pt modelId="{1F909D21-C3E3-43D8-8C68-5D08C6D0C468}" type="pres">
      <dgm:prSet presAssocID="{6C0803D0-1743-4000-87F6-70B2CB771C56}" presName="childText" presStyleLbl="revTx" presStyleIdx="2" presStyleCnt="3">
        <dgm:presLayoutVars>
          <dgm:bulletEnabled val="1"/>
        </dgm:presLayoutVars>
      </dgm:prSet>
      <dgm:spPr/>
      <dgm:t>
        <a:bodyPr/>
        <a:lstStyle/>
        <a:p>
          <a:endParaRPr lang="es-MX"/>
        </a:p>
      </dgm:t>
    </dgm:pt>
  </dgm:ptLst>
  <dgm:cxnLst>
    <dgm:cxn modelId="{EEAE2046-A897-4A9C-974D-7EF94E19D8B5}" type="presOf" srcId="{0F23850C-46EC-4EE3-89B5-0FAB278559A1}" destId="{CEA44482-910E-487C-8A62-9F63A3ED1BF8}" srcOrd="0" destOrd="0" presId="urn:microsoft.com/office/officeart/2005/8/layout/vList2"/>
    <dgm:cxn modelId="{5C77A030-1BC1-47D0-931A-65CC3496E017}" srcId="{CDFA7C5B-AED2-4AF4-9D31-FB33F9DA3468}" destId="{84630A38-777F-4013-B8DF-1CF55E8AB98D}" srcOrd="0" destOrd="0" parTransId="{5853C03B-FA9E-4A0F-96E6-53A3AB1DA009}" sibTransId="{E98380E2-F8E6-4BE7-82CF-2722A559F39A}"/>
    <dgm:cxn modelId="{33F874EF-9832-484B-A5EF-5AC834C7FF29}" srcId="{6BBC62BB-081F-4C07-9C23-3FFCCA8AA4B7}" destId="{102DEAB4-09E7-4418-BB05-92844CEDD71C}" srcOrd="0" destOrd="0" parTransId="{0E5AE816-3F8F-46A9-808A-458926C9F220}" sibTransId="{915E2663-FC15-4618-886C-E084A2032ADC}"/>
    <dgm:cxn modelId="{8D270597-58F3-4DAD-9DCC-D04C16F3D898}" srcId="{84630A38-777F-4013-B8DF-1CF55E8AB98D}" destId="{0F23850C-46EC-4EE3-89B5-0FAB278559A1}" srcOrd="0" destOrd="0" parTransId="{59B27505-839F-495F-A279-9A1C46861E63}" sibTransId="{46FFF213-9ADE-4803-B795-184D41859AF1}"/>
    <dgm:cxn modelId="{9695D84E-B778-4010-92F7-FCD30A106A43}" type="presOf" srcId="{102DEAB4-09E7-4418-BB05-92844CEDD71C}" destId="{683AE87C-B6D1-486B-8395-3E3C20539ED1}" srcOrd="0" destOrd="0" presId="urn:microsoft.com/office/officeart/2005/8/layout/vList2"/>
    <dgm:cxn modelId="{BE14ABA1-130D-481C-8D6B-63383E9AE596}" type="presOf" srcId="{3AABE277-0CFF-47EA-932E-D929DC8F7D95}" destId="{1F909D21-C3E3-43D8-8C68-5D08C6D0C468}" srcOrd="0" destOrd="0" presId="urn:microsoft.com/office/officeart/2005/8/layout/vList2"/>
    <dgm:cxn modelId="{0D067685-EFF2-465E-A397-EE3A046AD7AA}" type="presOf" srcId="{84630A38-777F-4013-B8DF-1CF55E8AB98D}" destId="{FBAC63B6-C12F-449C-ACE1-4BD888B12B77}" srcOrd="0" destOrd="0" presId="urn:microsoft.com/office/officeart/2005/8/layout/vList2"/>
    <dgm:cxn modelId="{CC30570B-ACAF-4F26-BC05-7D242EB98452}" srcId="{CDFA7C5B-AED2-4AF4-9D31-FB33F9DA3468}" destId="{6C0803D0-1743-4000-87F6-70B2CB771C56}" srcOrd="2" destOrd="0" parTransId="{55EBA5D5-BA7C-4EB0-8E7A-BDCCB07C850D}" sibTransId="{AF7423F2-5068-4FCE-A841-0F4C6BE812B3}"/>
    <dgm:cxn modelId="{EADFB818-8AD8-4382-A5E4-5637D9C1FF22}" srcId="{6C0803D0-1743-4000-87F6-70B2CB771C56}" destId="{3AABE277-0CFF-47EA-932E-D929DC8F7D95}" srcOrd="0" destOrd="0" parTransId="{848A81A6-FBC0-4C22-9109-5320A38432C0}" sibTransId="{B9B2FBD4-3D91-42A7-A26D-EE17405E0548}"/>
    <dgm:cxn modelId="{F8B2FE03-D49F-4AF6-97FA-ABD3B84C637C}" srcId="{CDFA7C5B-AED2-4AF4-9D31-FB33F9DA3468}" destId="{6BBC62BB-081F-4C07-9C23-3FFCCA8AA4B7}" srcOrd="1" destOrd="0" parTransId="{23175C97-07AB-49AF-9422-AE6AE3610A89}" sibTransId="{BF755A45-B558-4050-B124-E1F914BBE7F1}"/>
    <dgm:cxn modelId="{BCE69446-4788-4DF3-81DF-388179D7A851}" type="presOf" srcId="{CDFA7C5B-AED2-4AF4-9D31-FB33F9DA3468}" destId="{7A431BB8-C7FF-4DAA-942C-BE841380183A}" srcOrd="0" destOrd="0" presId="urn:microsoft.com/office/officeart/2005/8/layout/vList2"/>
    <dgm:cxn modelId="{4E74AC8A-7F65-476C-B444-7F86FFD08833}" type="presOf" srcId="{6C0803D0-1743-4000-87F6-70B2CB771C56}" destId="{AA688EB6-1BEC-41A0-9791-1846905A5E14}" srcOrd="0" destOrd="0" presId="urn:microsoft.com/office/officeart/2005/8/layout/vList2"/>
    <dgm:cxn modelId="{38DC3430-0923-4B0D-A321-7031CB7FC688}" type="presOf" srcId="{6BBC62BB-081F-4C07-9C23-3FFCCA8AA4B7}" destId="{A7C67D14-3ACC-49B4-AE34-9134FE28752B}" srcOrd="0" destOrd="0" presId="urn:microsoft.com/office/officeart/2005/8/layout/vList2"/>
    <dgm:cxn modelId="{163B70DA-A89B-4364-A642-7BF895D4D4BF}" type="presParOf" srcId="{7A431BB8-C7FF-4DAA-942C-BE841380183A}" destId="{FBAC63B6-C12F-449C-ACE1-4BD888B12B77}" srcOrd="0" destOrd="0" presId="urn:microsoft.com/office/officeart/2005/8/layout/vList2"/>
    <dgm:cxn modelId="{2695B626-808F-419A-8FC3-D5D9DC7AD027}" type="presParOf" srcId="{7A431BB8-C7FF-4DAA-942C-BE841380183A}" destId="{CEA44482-910E-487C-8A62-9F63A3ED1BF8}" srcOrd="1" destOrd="0" presId="urn:microsoft.com/office/officeart/2005/8/layout/vList2"/>
    <dgm:cxn modelId="{9F1EFD51-8FD5-4680-9CF8-170296DFAC57}" type="presParOf" srcId="{7A431BB8-C7FF-4DAA-942C-BE841380183A}" destId="{A7C67D14-3ACC-49B4-AE34-9134FE28752B}" srcOrd="2" destOrd="0" presId="urn:microsoft.com/office/officeart/2005/8/layout/vList2"/>
    <dgm:cxn modelId="{00A3427F-FF52-44E4-BDE0-1FC7F6CD1588}" type="presParOf" srcId="{7A431BB8-C7FF-4DAA-942C-BE841380183A}" destId="{683AE87C-B6D1-486B-8395-3E3C20539ED1}" srcOrd="3" destOrd="0" presId="urn:microsoft.com/office/officeart/2005/8/layout/vList2"/>
    <dgm:cxn modelId="{5E87D2B1-226F-4DC6-8E84-E0C26496630E}" type="presParOf" srcId="{7A431BB8-C7FF-4DAA-942C-BE841380183A}" destId="{AA688EB6-1BEC-41A0-9791-1846905A5E14}" srcOrd="4" destOrd="0" presId="urn:microsoft.com/office/officeart/2005/8/layout/vList2"/>
    <dgm:cxn modelId="{F217FC51-C664-48BF-8FF7-A2EA022BA31C}" type="presParOf" srcId="{7A431BB8-C7FF-4DAA-942C-BE841380183A}" destId="{1F909D21-C3E3-43D8-8C68-5D08C6D0C46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CBE0F8-0470-4419-8821-17192B3C7EFC}" type="doc">
      <dgm:prSet loTypeId="urn:microsoft.com/office/officeart/2005/8/layout/default#1" loCatId="list" qsTypeId="urn:microsoft.com/office/officeart/2005/8/quickstyle/3d5" qsCatId="3D" csTypeId="urn:microsoft.com/office/officeart/2005/8/colors/colorful5" csCatId="colorful" phldr="1"/>
      <dgm:spPr/>
      <dgm:t>
        <a:bodyPr/>
        <a:lstStyle/>
        <a:p>
          <a:endParaRPr lang="es-MX"/>
        </a:p>
      </dgm:t>
    </dgm:pt>
    <dgm:pt modelId="{B7A0F302-E81A-4709-9647-9E3E1612BC91}">
      <dgm:prSet phldrT="[Texto]"/>
      <dgm:spPr/>
      <dgm:t>
        <a:bodyPr/>
        <a:lstStyle/>
        <a:p>
          <a:pPr algn="just"/>
          <a:r>
            <a:rPr lang="es-ES" dirty="0" smtClean="0"/>
            <a:t>Disciplina integrada de conocimientos básicos de las necesidades monetarias de una empresa y a su satisfacción.</a:t>
          </a:r>
          <a:endParaRPr lang="es-MX" dirty="0"/>
        </a:p>
      </dgm:t>
    </dgm:pt>
    <dgm:pt modelId="{2730C34E-5466-4723-90F9-AF679C199D59}" type="parTrans" cxnId="{8DDA923D-BD97-42BC-93DF-10D75CB6203E}">
      <dgm:prSet/>
      <dgm:spPr/>
      <dgm:t>
        <a:bodyPr/>
        <a:lstStyle/>
        <a:p>
          <a:endParaRPr lang="es-MX"/>
        </a:p>
      </dgm:t>
    </dgm:pt>
    <dgm:pt modelId="{3DDFA969-87C4-46BF-A0C9-DC188C3B4F81}" type="sibTrans" cxnId="{8DDA923D-BD97-42BC-93DF-10D75CB6203E}">
      <dgm:prSet/>
      <dgm:spPr/>
      <dgm:t>
        <a:bodyPr/>
        <a:lstStyle/>
        <a:p>
          <a:endParaRPr lang="es-MX"/>
        </a:p>
      </dgm:t>
    </dgm:pt>
    <dgm:pt modelId="{8CBC9FAD-B50C-411D-AD7A-11D161F01952}" type="pres">
      <dgm:prSet presAssocID="{85CBE0F8-0470-4419-8821-17192B3C7EFC}" presName="diagram" presStyleCnt="0">
        <dgm:presLayoutVars>
          <dgm:dir/>
          <dgm:resizeHandles val="exact"/>
        </dgm:presLayoutVars>
      </dgm:prSet>
      <dgm:spPr/>
      <dgm:t>
        <a:bodyPr/>
        <a:lstStyle/>
        <a:p>
          <a:endParaRPr lang="es-MX"/>
        </a:p>
      </dgm:t>
    </dgm:pt>
    <dgm:pt modelId="{F1D1B663-B727-4914-BFDA-E7B2AEC19F90}" type="pres">
      <dgm:prSet presAssocID="{B7A0F302-E81A-4709-9647-9E3E1612BC91}" presName="node" presStyleLbl="node1" presStyleIdx="0" presStyleCnt="1" custLinFactNeighborY="-1922">
        <dgm:presLayoutVars>
          <dgm:bulletEnabled val="1"/>
        </dgm:presLayoutVars>
      </dgm:prSet>
      <dgm:spPr/>
      <dgm:t>
        <a:bodyPr/>
        <a:lstStyle/>
        <a:p>
          <a:endParaRPr lang="es-MX"/>
        </a:p>
      </dgm:t>
    </dgm:pt>
  </dgm:ptLst>
  <dgm:cxnLst>
    <dgm:cxn modelId="{13804B47-EB6B-4B5A-86CC-F758B71FB450}" type="presOf" srcId="{B7A0F302-E81A-4709-9647-9E3E1612BC91}" destId="{F1D1B663-B727-4914-BFDA-E7B2AEC19F90}" srcOrd="0" destOrd="0" presId="urn:microsoft.com/office/officeart/2005/8/layout/default#1"/>
    <dgm:cxn modelId="{8DDA923D-BD97-42BC-93DF-10D75CB6203E}" srcId="{85CBE0F8-0470-4419-8821-17192B3C7EFC}" destId="{B7A0F302-E81A-4709-9647-9E3E1612BC91}" srcOrd="0" destOrd="0" parTransId="{2730C34E-5466-4723-90F9-AF679C199D59}" sibTransId="{3DDFA969-87C4-46BF-A0C9-DC188C3B4F81}"/>
    <dgm:cxn modelId="{0267CD7C-C068-46F5-B3AD-A7D1165BF356}" type="presOf" srcId="{85CBE0F8-0470-4419-8821-17192B3C7EFC}" destId="{8CBC9FAD-B50C-411D-AD7A-11D161F01952}" srcOrd="0" destOrd="0" presId="urn:microsoft.com/office/officeart/2005/8/layout/default#1"/>
    <dgm:cxn modelId="{BBB17A11-C542-4C3F-A7CE-36A745EE5409}" type="presParOf" srcId="{8CBC9FAD-B50C-411D-AD7A-11D161F01952}" destId="{F1D1B663-B727-4914-BFDA-E7B2AEC19F90}"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F4C168-4E25-40F3-A215-A56B2729FE96}" type="doc">
      <dgm:prSet loTypeId="urn:microsoft.com/office/officeart/2005/8/layout/vList6" loCatId="list" qsTypeId="urn:microsoft.com/office/officeart/2005/8/quickstyle/3d1" qsCatId="3D" csTypeId="urn:microsoft.com/office/officeart/2005/8/colors/colorful3" csCatId="colorful" phldr="1"/>
      <dgm:spPr/>
    </dgm:pt>
    <dgm:pt modelId="{69459C42-5EF4-402F-BFBB-9B595A683955}">
      <dgm:prSet phldrT="[Texto]"/>
      <dgm:spPr/>
      <dgm:t>
        <a:bodyPr/>
        <a:lstStyle/>
        <a:p>
          <a:pPr algn="l"/>
          <a:r>
            <a:rPr lang="es-MX" dirty="0" smtClean="0">
              <a:latin typeface="Candara" pitchFamily="34" charset="0"/>
            </a:rPr>
            <a:t>Liquidez</a:t>
          </a:r>
          <a:endParaRPr lang="es-MX" dirty="0">
            <a:latin typeface="Candara" pitchFamily="34" charset="0"/>
          </a:endParaRPr>
        </a:p>
      </dgm:t>
    </dgm:pt>
    <dgm:pt modelId="{D51F797D-5999-4D5E-8973-AA791EE0C210}" type="parTrans" cxnId="{521B4801-F6AF-4B0F-BA0F-4D35258BAADC}">
      <dgm:prSet/>
      <dgm:spPr/>
      <dgm:t>
        <a:bodyPr/>
        <a:lstStyle/>
        <a:p>
          <a:pPr algn="l"/>
          <a:endParaRPr lang="es-MX">
            <a:latin typeface="Candara" pitchFamily="34" charset="0"/>
          </a:endParaRPr>
        </a:p>
      </dgm:t>
    </dgm:pt>
    <dgm:pt modelId="{9116C01F-748C-4F3E-BCC4-547AD1A9B13F}" type="sibTrans" cxnId="{521B4801-F6AF-4B0F-BA0F-4D35258BAADC}">
      <dgm:prSet/>
      <dgm:spPr/>
      <dgm:t>
        <a:bodyPr/>
        <a:lstStyle/>
        <a:p>
          <a:pPr algn="l"/>
          <a:endParaRPr lang="es-MX">
            <a:latin typeface="Candara" pitchFamily="34" charset="0"/>
          </a:endParaRPr>
        </a:p>
      </dgm:t>
    </dgm:pt>
    <dgm:pt modelId="{91BFE2E8-1B35-42B5-AD04-3CB1DDEEA4BA}">
      <dgm:prSet phldrT="[Texto]"/>
      <dgm:spPr/>
      <dgm:t>
        <a:bodyPr anchor="ctr"/>
        <a:lstStyle/>
        <a:p>
          <a:pPr algn="just"/>
          <a:r>
            <a:rPr lang="es-ES" dirty="0" smtClean="0">
              <a:latin typeface="Candara" pitchFamily="34" charset="0"/>
            </a:rPr>
            <a:t>Medida de la capacidad de la empresa para cumplir sus obligaciones de corto plazo.</a:t>
          </a:r>
          <a:endParaRPr lang="es-MX" dirty="0">
            <a:latin typeface="Candara" pitchFamily="34" charset="0"/>
          </a:endParaRPr>
        </a:p>
      </dgm:t>
    </dgm:pt>
    <dgm:pt modelId="{2D066DE7-A922-4DC3-A689-DE9BA0648F82}" type="parTrans" cxnId="{86E54745-32B7-4ECF-8138-9177D7CCF41C}">
      <dgm:prSet/>
      <dgm:spPr/>
      <dgm:t>
        <a:bodyPr/>
        <a:lstStyle/>
        <a:p>
          <a:pPr algn="l"/>
          <a:endParaRPr lang="es-MX">
            <a:latin typeface="Candara" pitchFamily="34" charset="0"/>
          </a:endParaRPr>
        </a:p>
      </dgm:t>
    </dgm:pt>
    <dgm:pt modelId="{6E9854EC-F711-49D6-8D51-7AA686AFC42F}" type="sibTrans" cxnId="{86E54745-32B7-4ECF-8138-9177D7CCF41C}">
      <dgm:prSet/>
      <dgm:spPr/>
      <dgm:t>
        <a:bodyPr/>
        <a:lstStyle/>
        <a:p>
          <a:pPr algn="l"/>
          <a:endParaRPr lang="es-MX">
            <a:latin typeface="Candara" pitchFamily="34" charset="0"/>
          </a:endParaRPr>
        </a:p>
      </dgm:t>
    </dgm:pt>
    <dgm:pt modelId="{147A50C2-15A5-4419-86DF-0C938C1AD9D7}">
      <dgm:prSet phldrT="[Texto]"/>
      <dgm:spPr/>
      <dgm:t>
        <a:bodyPr/>
        <a:lstStyle/>
        <a:p>
          <a:pPr algn="l"/>
          <a:r>
            <a:rPr lang="es-MX" dirty="0" smtClean="0">
              <a:latin typeface="Candara" pitchFamily="34" charset="0"/>
            </a:rPr>
            <a:t>Solvencia</a:t>
          </a:r>
          <a:endParaRPr lang="es-MX" dirty="0">
            <a:latin typeface="Candara" pitchFamily="34" charset="0"/>
          </a:endParaRPr>
        </a:p>
      </dgm:t>
    </dgm:pt>
    <dgm:pt modelId="{913C8B7B-A79C-4EF8-A5CF-D815884A5BA8}" type="parTrans" cxnId="{3C023796-FAEC-4BDA-AA8F-D684FFBEB2BC}">
      <dgm:prSet/>
      <dgm:spPr/>
      <dgm:t>
        <a:bodyPr/>
        <a:lstStyle/>
        <a:p>
          <a:pPr algn="l"/>
          <a:endParaRPr lang="es-MX">
            <a:latin typeface="Candara" pitchFamily="34" charset="0"/>
          </a:endParaRPr>
        </a:p>
      </dgm:t>
    </dgm:pt>
    <dgm:pt modelId="{157C9A59-0DE2-410C-B379-BDD6FE496822}" type="sibTrans" cxnId="{3C023796-FAEC-4BDA-AA8F-D684FFBEB2BC}">
      <dgm:prSet/>
      <dgm:spPr/>
      <dgm:t>
        <a:bodyPr/>
        <a:lstStyle/>
        <a:p>
          <a:pPr algn="l"/>
          <a:endParaRPr lang="es-MX">
            <a:latin typeface="Candara" pitchFamily="34" charset="0"/>
          </a:endParaRPr>
        </a:p>
      </dgm:t>
    </dgm:pt>
    <dgm:pt modelId="{CE334668-A833-4BED-BEC8-9E4686D43DFC}">
      <dgm:prSet phldrT="[Texto]"/>
      <dgm:spPr/>
      <dgm:t>
        <a:bodyPr anchor="ctr"/>
        <a:lstStyle/>
        <a:p>
          <a:pPr algn="just"/>
          <a:r>
            <a:rPr lang="es-ES" dirty="0" smtClean="0">
              <a:latin typeface="Candara" pitchFamily="34" charset="0"/>
            </a:rPr>
            <a:t>Expresa el número de veces que los bienes y valores de fácil realización, en el curso normal de las operaciones se convertirán en efectivo por cada peso de pasivo exigible.</a:t>
          </a:r>
          <a:endParaRPr lang="es-MX" dirty="0">
            <a:latin typeface="Candara" pitchFamily="34" charset="0"/>
          </a:endParaRPr>
        </a:p>
      </dgm:t>
    </dgm:pt>
    <dgm:pt modelId="{6FCED558-1E2A-4EDC-995B-BA21022E8BAB}" type="parTrans" cxnId="{20B5A57A-CD82-4F0D-8AB7-16AF6A744D86}">
      <dgm:prSet/>
      <dgm:spPr/>
      <dgm:t>
        <a:bodyPr/>
        <a:lstStyle/>
        <a:p>
          <a:pPr algn="l"/>
          <a:endParaRPr lang="es-MX">
            <a:latin typeface="Candara" pitchFamily="34" charset="0"/>
          </a:endParaRPr>
        </a:p>
      </dgm:t>
    </dgm:pt>
    <dgm:pt modelId="{776B2652-88BA-465C-84BA-2EE54484134F}" type="sibTrans" cxnId="{20B5A57A-CD82-4F0D-8AB7-16AF6A744D86}">
      <dgm:prSet/>
      <dgm:spPr/>
      <dgm:t>
        <a:bodyPr/>
        <a:lstStyle/>
        <a:p>
          <a:pPr algn="l"/>
          <a:endParaRPr lang="es-MX">
            <a:latin typeface="Candara" pitchFamily="34" charset="0"/>
          </a:endParaRPr>
        </a:p>
      </dgm:t>
    </dgm:pt>
    <dgm:pt modelId="{F18123B2-9512-4011-9087-23EEC94103BA}" type="pres">
      <dgm:prSet presAssocID="{EFF4C168-4E25-40F3-A215-A56B2729FE96}" presName="Name0" presStyleCnt="0">
        <dgm:presLayoutVars>
          <dgm:dir/>
          <dgm:animLvl val="lvl"/>
          <dgm:resizeHandles/>
        </dgm:presLayoutVars>
      </dgm:prSet>
      <dgm:spPr/>
    </dgm:pt>
    <dgm:pt modelId="{64275D77-D839-4B63-83F0-CCEB453F5F80}" type="pres">
      <dgm:prSet presAssocID="{69459C42-5EF4-402F-BFBB-9B595A683955}" presName="linNode" presStyleCnt="0"/>
      <dgm:spPr/>
    </dgm:pt>
    <dgm:pt modelId="{A3DEF712-81F0-40B9-8CCD-19B282B9EB2D}" type="pres">
      <dgm:prSet presAssocID="{69459C42-5EF4-402F-BFBB-9B595A683955}" presName="parentShp" presStyleLbl="node1" presStyleIdx="0" presStyleCnt="2">
        <dgm:presLayoutVars>
          <dgm:bulletEnabled val="1"/>
        </dgm:presLayoutVars>
      </dgm:prSet>
      <dgm:spPr/>
      <dgm:t>
        <a:bodyPr/>
        <a:lstStyle/>
        <a:p>
          <a:endParaRPr lang="es-MX"/>
        </a:p>
      </dgm:t>
    </dgm:pt>
    <dgm:pt modelId="{97066406-19D2-4133-9673-336D141232BC}" type="pres">
      <dgm:prSet presAssocID="{69459C42-5EF4-402F-BFBB-9B595A683955}" presName="childShp" presStyleLbl="bgAccFollowNode1" presStyleIdx="0" presStyleCnt="2">
        <dgm:presLayoutVars>
          <dgm:bulletEnabled val="1"/>
        </dgm:presLayoutVars>
      </dgm:prSet>
      <dgm:spPr/>
      <dgm:t>
        <a:bodyPr/>
        <a:lstStyle/>
        <a:p>
          <a:endParaRPr lang="es-MX"/>
        </a:p>
      </dgm:t>
    </dgm:pt>
    <dgm:pt modelId="{AD2C8F31-ABA7-4CB9-B9A0-A4BA03E9EE18}" type="pres">
      <dgm:prSet presAssocID="{9116C01F-748C-4F3E-BCC4-547AD1A9B13F}" presName="spacing" presStyleCnt="0"/>
      <dgm:spPr/>
    </dgm:pt>
    <dgm:pt modelId="{51185912-CFC5-43BC-8147-105B17FCB5DF}" type="pres">
      <dgm:prSet presAssocID="{147A50C2-15A5-4419-86DF-0C938C1AD9D7}" presName="linNode" presStyleCnt="0"/>
      <dgm:spPr/>
    </dgm:pt>
    <dgm:pt modelId="{7998A335-8170-429D-BFEC-C45D3497E4CB}" type="pres">
      <dgm:prSet presAssocID="{147A50C2-15A5-4419-86DF-0C938C1AD9D7}" presName="parentShp" presStyleLbl="node1" presStyleIdx="1" presStyleCnt="2">
        <dgm:presLayoutVars>
          <dgm:bulletEnabled val="1"/>
        </dgm:presLayoutVars>
      </dgm:prSet>
      <dgm:spPr/>
      <dgm:t>
        <a:bodyPr/>
        <a:lstStyle/>
        <a:p>
          <a:endParaRPr lang="es-MX"/>
        </a:p>
      </dgm:t>
    </dgm:pt>
    <dgm:pt modelId="{4A756945-F7FC-44DD-8811-C1837AF0842B}" type="pres">
      <dgm:prSet presAssocID="{147A50C2-15A5-4419-86DF-0C938C1AD9D7}" presName="childShp" presStyleLbl="bgAccFollowNode1" presStyleIdx="1" presStyleCnt="2">
        <dgm:presLayoutVars>
          <dgm:bulletEnabled val="1"/>
        </dgm:presLayoutVars>
      </dgm:prSet>
      <dgm:spPr/>
      <dgm:t>
        <a:bodyPr/>
        <a:lstStyle/>
        <a:p>
          <a:endParaRPr lang="es-MX"/>
        </a:p>
      </dgm:t>
    </dgm:pt>
  </dgm:ptLst>
  <dgm:cxnLst>
    <dgm:cxn modelId="{8494FF9D-D494-4C71-ACCC-A3A2F2DF37B3}" type="presOf" srcId="{CE334668-A833-4BED-BEC8-9E4686D43DFC}" destId="{4A756945-F7FC-44DD-8811-C1837AF0842B}" srcOrd="0" destOrd="0" presId="urn:microsoft.com/office/officeart/2005/8/layout/vList6"/>
    <dgm:cxn modelId="{8C47E9C3-100D-4B23-8736-8C971D019ABF}" type="presOf" srcId="{69459C42-5EF4-402F-BFBB-9B595A683955}" destId="{A3DEF712-81F0-40B9-8CCD-19B282B9EB2D}" srcOrd="0" destOrd="0" presId="urn:microsoft.com/office/officeart/2005/8/layout/vList6"/>
    <dgm:cxn modelId="{57AA890C-67E7-4355-B892-6778692F10E6}" type="presOf" srcId="{91BFE2E8-1B35-42B5-AD04-3CB1DDEEA4BA}" destId="{97066406-19D2-4133-9673-336D141232BC}" srcOrd="0" destOrd="0" presId="urn:microsoft.com/office/officeart/2005/8/layout/vList6"/>
    <dgm:cxn modelId="{521B4801-F6AF-4B0F-BA0F-4D35258BAADC}" srcId="{EFF4C168-4E25-40F3-A215-A56B2729FE96}" destId="{69459C42-5EF4-402F-BFBB-9B595A683955}" srcOrd="0" destOrd="0" parTransId="{D51F797D-5999-4D5E-8973-AA791EE0C210}" sibTransId="{9116C01F-748C-4F3E-BCC4-547AD1A9B13F}"/>
    <dgm:cxn modelId="{E2B43E07-EA1E-4852-A79B-7EA2948FB5D8}" type="presOf" srcId="{EFF4C168-4E25-40F3-A215-A56B2729FE96}" destId="{F18123B2-9512-4011-9087-23EEC94103BA}" srcOrd="0" destOrd="0" presId="urn:microsoft.com/office/officeart/2005/8/layout/vList6"/>
    <dgm:cxn modelId="{3AE6BBC3-40E4-4472-A15F-343E7468D56F}" type="presOf" srcId="{147A50C2-15A5-4419-86DF-0C938C1AD9D7}" destId="{7998A335-8170-429D-BFEC-C45D3497E4CB}" srcOrd="0" destOrd="0" presId="urn:microsoft.com/office/officeart/2005/8/layout/vList6"/>
    <dgm:cxn modelId="{3C023796-FAEC-4BDA-AA8F-D684FFBEB2BC}" srcId="{EFF4C168-4E25-40F3-A215-A56B2729FE96}" destId="{147A50C2-15A5-4419-86DF-0C938C1AD9D7}" srcOrd="1" destOrd="0" parTransId="{913C8B7B-A79C-4EF8-A5CF-D815884A5BA8}" sibTransId="{157C9A59-0DE2-410C-B379-BDD6FE496822}"/>
    <dgm:cxn modelId="{20B5A57A-CD82-4F0D-8AB7-16AF6A744D86}" srcId="{147A50C2-15A5-4419-86DF-0C938C1AD9D7}" destId="{CE334668-A833-4BED-BEC8-9E4686D43DFC}" srcOrd="0" destOrd="0" parTransId="{6FCED558-1E2A-4EDC-995B-BA21022E8BAB}" sibTransId="{776B2652-88BA-465C-84BA-2EE54484134F}"/>
    <dgm:cxn modelId="{86E54745-32B7-4ECF-8138-9177D7CCF41C}" srcId="{69459C42-5EF4-402F-BFBB-9B595A683955}" destId="{91BFE2E8-1B35-42B5-AD04-3CB1DDEEA4BA}" srcOrd="0" destOrd="0" parTransId="{2D066DE7-A922-4DC3-A689-DE9BA0648F82}" sibTransId="{6E9854EC-F711-49D6-8D51-7AA686AFC42F}"/>
    <dgm:cxn modelId="{B988DAAE-2B52-4652-9219-18EC3A932B01}" type="presParOf" srcId="{F18123B2-9512-4011-9087-23EEC94103BA}" destId="{64275D77-D839-4B63-83F0-CCEB453F5F80}" srcOrd="0" destOrd="0" presId="urn:microsoft.com/office/officeart/2005/8/layout/vList6"/>
    <dgm:cxn modelId="{563353A4-9F8D-4C75-824D-5CC339E0FFAE}" type="presParOf" srcId="{64275D77-D839-4B63-83F0-CCEB453F5F80}" destId="{A3DEF712-81F0-40B9-8CCD-19B282B9EB2D}" srcOrd="0" destOrd="0" presId="urn:microsoft.com/office/officeart/2005/8/layout/vList6"/>
    <dgm:cxn modelId="{22935784-6AB3-42FD-B005-917968A5C538}" type="presParOf" srcId="{64275D77-D839-4B63-83F0-CCEB453F5F80}" destId="{97066406-19D2-4133-9673-336D141232BC}" srcOrd="1" destOrd="0" presId="urn:microsoft.com/office/officeart/2005/8/layout/vList6"/>
    <dgm:cxn modelId="{A9A7B4CA-D650-413D-9C9B-F13AFC6F0C51}" type="presParOf" srcId="{F18123B2-9512-4011-9087-23EEC94103BA}" destId="{AD2C8F31-ABA7-4CB9-B9A0-A4BA03E9EE18}" srcOrd="1" destOrd="0" presId="urn:microsoft.com/office/officeart/2005/8/layout/vList6"/>
    <dgm:cxn modelId="{641C2AB0-1C68-4C69-AB1B-9E85413ACB7F}" type="presParOf" srcId="{F18123B2-9512-4011-9087-23EEC94103BA}" destId="{51185912-CFC5-43BC-8147-105B17FCB5DF}" srcOrd="2" destOrd="0" presId="urn:microsoft.com/office/officeart/2005/8/layout/vList6"/>
    <dgm:cxn modelId="{7918BAAE-BEF5-46FD-88FB-F0A990CB46BA}" type="presParOf" srcId="{51185912-CFC5-43BC-8147-105B17FCB5DF}" destId="{7998A335-8170-429D-BFEC-C45D3497E4CB}" srcOrd="0" destOrd="0" presId="urn:microsoft.com/office/officeart/2005/8/layout/vList6"/>
    <dgm:cxn modelId="{8ED32E92-F93E-44B7-A342-E7FBD2B2909F}" type="presParOf" srcId="{51185912-CFC5-43BC-8147-105B17FCB5DF}" destId="{4A756945-F7FC-44DD-8811-C1837AF0842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366A5-752F-4BD0-BA97-8D636F99A46D}" type="doc">
      <dgm:prSet loTypeId="urn:microsoft.com/office/officeart/2005/8/layout/hList3" loCatId="list" qsTypeId="urn:microsoft.com/office/officeart/2005/8/quickstyle/3d2#1" qsCatId="3D" csTypeId="urn:microsoft.com/office/officeart/2005/8/colors/colorful1#2" csCatId="colorful" phldr="1"/>
      <dgm:spPr/>
      <dgm:t>
        <a:bodyPr/>
        <a:lstStyle/>
        <a:p>
          <a:endParaRPr lang="es-MX"/>
        </a:p>
      </dgm:t>
    </dgm:pt>
    <dgm:pt modelId="{924D1E37-0B23-4AFC-9148-5F9A5546AE8C}">
      <dgm:prSet phldrT="[Texto]" custT="1"/>
      <dgm:spPr/>
      <dgm:t>
        <a:bodyPr/>
        <a:lstStyle/>
        <a:p>
          <a:r>
            <a:rPr lang="es-MX" sz="5400" dirty="0" smtClean="0"/>
            <a:t>Clasificación de Finanzas</a:t>
          </a:r>
          <a:endParaRPr lang="es-MX" sz="5400" dirty="0"/>
        </a:p>
      </dgm:t>
    </dgm:pt>
    <dgm:pt modelId="{1DFDD341-C2A7-4B6F-B499-FDBAC4806FD0}" type="parTrans" cxnId="{4692059C-8B38-4011-83D8-EFED46E82D9A}">
      <dgm:prSet/>
      <dgm:spPr/>
      <dgm:t>
        <a:bodyPr/>
        <a:lstStyle/>
        <a:p>
          <a:endParaRPr lang="es-MX"/>
        </a:p>
      </dgm:t>
    </dgm:pt>
    <dgm:pt modelId="{05D71FE2-0063-4109-9D4C-199765BDF23C}" type="sibTrans" cxnId="{4692059C-8B38-4011-83D8-EFED46E82D9A}">
      <dgm:prSet/>
      <dgm:spPr/>
      <dgm:t>
        <a:bodyPr/>
        <a:lstStyle/>
        <a:p>
          <a:endParaRPr lang="es-MX"/>
        </a:p>
      </dgm:t>
    </dgm:pt>
    <dgm:pt modelId="{487801DB-8D1D-468D-93A4-34E538933C64}">
      <dgm:prSet phldrT="[Texto]" custT="1"/>
      <dgm:spPr/>
      <dgm:t>
        <a:bodyPr/>
        <a:lstStyle/>
        <a:p>
          <a:pPr algn="just"/>
          <a:r>
            <a:rPr lang="es-ES" sz="2400" dirty="0" smtClean="0"/>
            <a:t>A.- Servicios Financieros, son los que se ocupan de proporcionar asesoría y productos financieros a las empresas; por ejemplo Bancos, aseguradoras, bienes raíces, inversiones, </a:t>
          </a:r>
          <a:endParaRPr lang="es-MX" sz="2400" dirty="0" smtClean="0"/>
        </a:p>
        <a:p>
          <a:pPr algn="just"/>
          <a:r>
            <a:rPr lang="es-ES" sz="2400" dirty="0" smtClean="0"/>
            <a:t>etc.</a:t>
          </a:r>
          <a:endParaRPr lang="es-MX" sz="2400" dirty="0"/>
        </a:p>
      </dgm:t>
    </dgm:pt>
    <dgm:pt modelId="{6D2CA092-8C75-414F-B93B-4D5B96557828}" type="parTrans" cxnId="{B88CD013-07EC-420C-A7B2-41F7B90DFB28}">
      <dgm:prSet/>
      <dgm:spPr/>
      <dgm:t>
        <a:bodyPr/>
        <a:lstStyle/>
        <a:p>
          <a:endParaRPr lang="es-MX"/>
        </a:p>
      </dgm:t>
    </dgm:pt>
    <dgm:pt modelId="{C159D3FF-8200-4E32-8246-349F110EF8F9}" type="sibTrans" cxnId="{B88CD013-07EC-420C-A7B2-41F7B90DFB28}">
      <dgm:prSet/>
      <dgm:spPr/>
      <dgm:t>
        <a:bodyPr/>
        <a:lstStyle/>
        <a:p>
          <a:endParaRPr lang="es-MX"/>
        </a:p>
      </dgm:t>
    </dgm:pt>
    <dgm:pt modelId="{6C765211-909E-45B6-995F-4118D784E616}">
      <dgm:prSet phldrT="[Texto]" custT="1"/>
      <dgm:spPr/>
      <dgm:t>
        <a:bodyPr/>
        <a:lstStyle/>
        <a:p>
          <a:pPr algn="just"/>
          <a:r>
            <a:rPr lang="es-ES" sz="2200" dirty="0" smtClean="0"/>
            <a:t>B.- Administración Financiera, tiene por objeto maximizar el patrimonio de una empresa a largo plazo mediante la obtención de recursos financieros por aportaciones de capital y obtención de créditos; su correcto manejo y aplicación, Así como la coordinación eficiente del capital, inversiones y resultados mediante la presentación e interpretación para la toma de decisiones acertadas.</a:t>
          </a:r>
          <a:endParaRPr lang="es-MX" sz="2200" dirty="0"/>
        </a:p>
      </dgm:t>
    </dgm:pt>
    <dgm:pt modelId="{0A73DAFF-B505-4855-A651-0EA3F7F112F7}" type="parTrans" cxnId="{8D0AC36F-B4A2-41B0-951F-4A6FED1AEEB9}">
      <dgm:prSet/>
      <dgm:spPr/>
      <dgm:t>
        <a:bodyPr/>
        <a:lstStyle/>
        <a:p>
          <a:endParaRPr lang="es-MX"/>
        </a:p>
      </dgm:t>
    </dgm:pt>
    <dgm:pt modelId="{E6598227-75DE-4DE4-8A29-C5BFB485BA83}" type="sibTrans" cxnId="{8D0AC36F-B4A2-41B0-951F-4A6FED1AEEB9}">
      <dgm:prSet/>
      <dgm:spPr/>
      <dgm:t>
        <a:bodyPr/>
        <a:lstStyle/>
        <a:p>
          <a:endParaRPr lang="es-MX"/>
        </a:p>
      </dgm:t>
    </dgm:pt>
    <dgm:pt modelId="{086D82BB-FCAC-45EE-86EF-6B394205344B}" type="pres">
      <dgm:prSet presAssocID="{A00366A5-752F-4BD0-BA97-8D636F99A46D}" presName="composite" presStyleCnt="0">
        <dgm:presLayoutVars>
          <dgm:chMax val="1"/>
          <dgm:dir/>
          <dgm:resizeHandles val="exact"/>
        </dgm:presLayoutVars>
      </dgm:prSet>
      <dgm:spPr/>
      <dgm:t>
        <a:bodyPr/>
        <a:lstStyle/>
        <a:p>
          <a:endParaRPr lang="es-MX"/>
        </a:p>
      </dgm:t>
    </dgm:pt>
    <dgm:pt modelId="{8390172F-5416-41BC-BDE6-A90E4F151B59}" type="pres">
      <dgm:prSet presAssocID="{924D1E37-0B23-4AFC-9148-5F9A5546AE8C}" presName="roof" presStyleLbl="dkBgShp" presStyleIdx="0" presStyleCnt="2" custScaleY="56981"/>
      <dgm:spPr/>
      <dgm:t>
        <a:bodyPr/>
        <a:lstStyle/>
        <a:p>
          <a:endParaRPr lang="es-MX"/>
        </a:p>
      </dgm:t>
    </dgm:pt>
    <dgm:pt modelId="{D80EC100-5CA1-4BCA-A369-D2E3E4AADFA6}" type="pres">
      <dgm:prSet presAssocID="{924D1E37-0B23-4AFC-9148-5F9A5546AE8C}" presName="pillars" presStyleCnt="0"/>
      <dgm:spPr/>
    </dgm:pt>
    <dgm:pt modelId="{1F31E942-E09F-4261-B66A-A0D72AC7DE97}" type="pres">
      <dgm:prSet presAssocID="{924D1E37-0B23-4AFC-9148-5F9A5546AE8C}" presName="pillar1" presStyleLbl="node1" presStyleIdx="0" presStyleCnt="2" custScaleY="110242">
        <dgm:presLayoutVars>
          <dgm:bulletEnabled val="1"/>
        </dgm:presLayoutVars>
      </dgm:prSet>
      <dgm:spPr/>
      <dgm:t>
        <a:bodyPr/>
        <a:lstStyle/>
        <a:p>
          <a:endParaRPr lang="es-MX"/>
        </a:p>
      </dgm:t>
    </dgm:pt>
    <dgm:pt modelId="{A819DBAF-6305-47B2-BD66-E8A0A3C6EE70}" type="pres">
      <dgm:prSet presAssocID="{6C765211-909E-45B6-995F-4118D784E616}" presName="pillarX" presStyleLbl="node1" presStyleIdx="1" presStyleCnt="2" custScaleY="110242">
        <dgm:presLayoutVars>
          <dgm:bulletEnabled val="1"/>
        </dgm:presLayoutVars>
      </dgm:prSet>
      <dgm:spPr/>
      <dgm:t>
        <a:bodyPr/>
        <a:lstStyle/>
        <a:p>
          <a:endParaRPr lang="es-MX"/>
        </a:p>
      </dgm:t>
    </dgm:pt>
    <dgm:pt modelId="{45442FFE-C44C-4791-BFA2-40447ED320E8}" type="pres">
      <dgm:prSet presAssocID="{924D1E37-0B23-4AFC-9148-5F9A5546AE8C}" presName="base" presStyleLbl="dkBgShp" presStyleIdx="1" presStyleCnt="2"/>
      <dgm:spPr/>
    </dgm:pt>
  </dgm:ptLst>
  <dgm:cxnLst>
    <dgm:cxn modelId="{8D0AC36F-B4A2-41B0-951F-4A6FED1AEEB9}" srcId="{924D1E37-0B23-4AFC-9148-5F9A5546AE8C}" destId="{6C765211-909E-45B6-995F-4118D784E616}" srcOrd="1" destOrd="0" parTransId="{0A73DAFF-B505-4855-A651-0EA3F7F112F7}" sibTransId="{E6598227-75DE-4DE4-8A29-C5BFB485BA83}"/>
    <dgm:cxn modelId="{5BAF4E02-2AAB-4CAC-8354-6CD39ACCE68B}" type="presOf" srcId="{A00366A5-752F-4BD0-BA97-8D636F99A46D}" destId="{086D82BB-FCAC-45EE-86EF-6B394205344B}" srcOrd="0" destOrd="0" presId="urn:microsoft.com/office/officeart/2005/8/layout/hList3"/>
    <dgm:cxn modelId="{B88CD013-07EC-420C-A7B2-41F7B90DFB28}" srcId="{924D1E37-0B23-4AFC-9148-5F9A5546AE8C}" destId="{487801DB-8D1D-468D-93A4-34E538933C64}" srcOrd="0" destOrd="0" parTransId="{6D2CA092-8C75-414F-B93B-4D5B96557828}" sibTransId="{C159D3FF-8200-4E32-8246-349F110EF8F9}"/>
    <dgm:cxn modelId="{C080653F-5F1A-4939-A487-6B90A70B252B}" type="presOf" srcId="{6C765211-909E-45B6-995F-4118D784E616}" destId="{A819DBAF-6305-47B2-BD66-E8A0A3C6EE70}" srcOrd="0" destOrd="0" presId="urn:microsoft.com/office/officeart/2005/8/layout/hList3"/>
    <dgm:cxn modelId="{221939B9-07E4-4BB9-87A9-514FEF82CD4E}" type="presOf" srcId="{924D1E37-0B23-4AFC-9148-5F9A5546AE8C}" destId="{8390172F-5416-41BC-BDE6-A90E4F151B59}" srcOrd="0" destOrd="0" presId="urn:microsoft.com/office/officeart/2005/8/layout/hList3"/>
    <dgm:cxn modelId="{4692059C-8B38-4011-83D8-EFED46E82D9A}" srcId="{A00366A5-752F-4BD0-BA97-8D636F99A46D}" destId="{924D1E37-0B23-4AFC-9148-5F9A5546AE8C}" srcOrd="0" destOrd="0" parTransId="{1DFDD341-C2A7-4B6F-B499-FDBAC4806FD0}" sibTransId="{05D71FE2-0063-4109-9D4C-199765BDF23C}"/>
    <dgm:cxn modelId="{E5DBA650-18F6-449E-8A36-0E723299AB66}" type="presOf" srcId="{487801DB-8D1D-468D-93A4-34E538933C64}" destId="{1F31E942-E09F-4261-B66A-A0D72AC7DE97}" srcOrd="0" destOrd="0" presId="urn:microsoft.com/office/officeart/2005/8/layout/hList3"/>
    <dgm:cxn modelId="{28BC27E2-9338-480B-8B85-D4DD5AF791A1}" type="presParOf" srcId="{086D82BB-FCAC-45EE-86EF-6B394205344B}" destId="{8390172F-5416-41BC-BDE6-A90E4F151B59}" srcOrd="0" destOrd="0" presId="urn:microsoft.com/office/officeart/2005/8/layout/hList3"/>
    <dgm:cxn modelId="{BBE88722-E5D3-489F-812C-86BA8A027FC7}" type="presParOf" srcId="{086D82BB-FCAC-45EE-86EF-6B394205344B}" destId="{D80EC100-5CA1-4BCA-A369-D2E3E4AADFA6}" srcOrd="1" destOrd="0" presId="urn:microsoft.com/office/officeart/2005/8/layout/hList3"/>
    <dgm:cxn modelId="{1B1987F7-4AFE-4C83-AB94-7E777E27BF2D}" type="presParOf" srcId="{D80EC100-5CA1-4BCA-A369-D2E3E4AADFA6}" destId="{1F31E942-E09F-4261-B66A-A0D72AC7DE97}" srcOrd="0" destOrd="0" presId="urn:microsoft.com/office/officeart/2005/8/layout/hList3"/>
    <dgm:cxn modelId="{6B806A51-D37B-451F-8824-07882A4F13CF}" type="presParOf" srcId="{D80EC100-5CA1-4BCA-A369-D2E3E4AADFA6}" destId="{A819DBAF-6305-47B2-BD66-E8A0A3C6EE70}" srcOrd="1" destOrd="0" presId="urn:microsoft.com/office/officeart/2005/8/layout/hList3"/>
    <dgm:cxn modelId="{F86EEB5E-16FB-4682-B907-A7CB7D1AA7EE}" type="presParOf" srcId="{086D82BB-FCAC-45EE-86EF-6B394205344B}" destId="{45442FFE-C44C-4791-BFA2-40447ED320E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0D53BB-865E-4336-AB11-57A9B91EC8BA}" type="doc">
      <dgm:prSet loTypeId="urn:microsoft.com/office/officeart/2005/8/layout/default#2" loCatId="list" qsTypeId="urn:microsoft.com/office/officeart/2009/2/quickstyle/3d8" qsCatId="3D" csTypeId="urn:microsoft.com/office/officeart/2005/8/colors/colorful3" csCatId="colorful" phldr="1"/>
      <dgm:spPr/>
      <dgm:t>
        <a:bodyPr/>
        <a:lstStyle/>
        <a:p>
          <a:endParaRPr lang="es-MX"/>
        </a:p>
      </dgm:t>
    </dgm:pt>
    <dgm:pt modelId="{6BC7D937-CB7C-4C26-8D9A-1E649DDE0128}">
      <dgm:prSet phldrT="[Texto]"/>
      <dgm:spPr/>
      <dgm:t>
        <a:bodyPr/>
        <a:lstStyle/>
        <a:p>
          <a:pPr algn="just"/>
          <a:r>
            <a:rPr lang="es-ES" dirty="0" smtClean="0"/>
            <a:t>Se ocupa de dirigir los aspectos financieros de cualquier tipo de organización, sea financiera o no, pública o privada, lucrativa o no, sus </a:t>
          </a:r>
          <a:r>
            <a:rPr lang="es-ES" smtClean="0"/>
            <a:t>tareas </a:t>
          </a:r>
          <a:r>
            <a:rPr lang="es-ES" smtClean="0"/>
            <a:t>abarcan </a:t>
          </a:r>
          <a:r>
            <a:rPr lang="es-ES" dirty="0" smtClean="0"/>
            <a:t>crediticia, análisis de inversiones y procesamiento de fondos, etc.</a:t>
          </a:r>
          <a:endParaRPr lang="es-MX" dirty="0"/>
        </a:p>
      </dgm:t>
    </dgm:pt>
    <dgm:pt modelId="{54BEE804-CB8C-403F-B658-2075FE77DFF1}" type="parTrans" cxnId="{DA4880F2-ECFD-4280-83B0-E95C327CD46D}">
      <dgm:prSet/>
      <dgm:spPr/>
      <dgm:t>
        <a:bodyPr/>
        <a:lstStyle/>
        <a:p>
          <a:endParaRPr lang="es-MX"/>
        </a:p>
      </dgm:t>
    </dgm:pt>
    <dgm:pt modelId="{577F0AAA-5FCF-48AD-848B-E87F3C859CE1}" type="sibTrans" cxnId="{DA4880F2-ECFD-4280-83B0-E95C327CD46D}">
      <dgm:prSet/>
      <dgm:spPr/>
      <dgm:t>
        <a:bodyPr/>
        <a:lstStyle/>
        <a:p>
          <a:endParaRPr lang="es-MX"/>
        </a:p>
      </dgm:t>
    </dgm:pt>
    <dgm:pt modelId="{6C4C0B6E-3847-4D95-BFC1-01F15B0DD4B4}" type="pres">
      <dgm:prSet presAssocID="{CD0D53BB-865E-4336-AB11-57A9B91EC8BA}" presName="diagram" presStyleCnt="0">
        <dgm:presLayoutVars>
          <dgm:dir/>
          <dgm:resizeHandles val="exact"/>
        </dgm:presLayoutVars>
      </dgm:prSet>
      <dgm:spPr/>
      <dgm:t>
        <a:bodyPr/>
        <a:lstStyle/>
        <a:p>
          <a:endParaRPr lang="es-MX"/>
        </a:p>
      </dgm:t>
    </dgm:pt>
    <dgm:pt modelId="{6F36E7A0-3516-4170-80BE-E023F5D255CD}" type="pres">
      <dgm:prSet presAssocID="{6BC7D937-CB7C-4C26-8D9A-1E649DDE0128}" presName="node" presStyleLbl="node1" presStyleIdx="0" presStyleCnt="1">
        <dgm:presLayoutVars>
          <dgm:bulletEnabled val="1"/>
        </dgm:presLayoutVars>
      </dgm:prSet>
      <dgm:spPr/>
      <dgm:t>
        <a:bodyPr/>
        <a:lstStyle/>
        <a:p>
          <a:endParaRPr lang="es-MX"/>
        </a:p>
      </dgm:t>
    </dgm:pt>
  </dgm:ptLst>
  <dgm:cxnLst>
    <dgm:cxn modelId="{9F34B37A-D695-4FAE-8441-AF942EAFB109}" type="presOf" srcId="{6BC7D937-CB7C-4C26-8D9A-1E649DDE0128}" destId="{6F36E7A0-3516-4170-80BE-E023F5D255CD}" srcOrd="0" destOrd="0" presId="urn:microsoft.com/office/officeart/2005/8/layout/default#2"/>
    <dgm:cxn modelId="{DA4880F2-ECFD-4280-83B0-E95C327CD46D}" srcId="{CD0D53BB-865E-4336-AB11-57A9B91EC8BA}" destId="{6BC7D937-CB7C-4C26-8D9A-1E649DDE0128}" srcOrd="0" destOrd="0" parTransId="{54BEE804-CB8C-403F-B658-2075FE77DFF1}" sibTransId="{577F0AAA-5FCF-48AD-848B-E87F3C859CE1}"/>
    <dgm:cxn modelId="{4543127F-084A-4624-8670-EFA4DB9C789B}" type="presOf" srcId="{CD0D53BB-865E-4336-AB11-57A9B91EC8BA}" destId="{6C4C0B6E-3847-4D95-BFC1-01F15B0DD4B4}" srcOrd="0" destOrd="0" presId="urn:microsoft.com/office/officeart/2005/8/layout/default#2"/>
    <dgm:cxn modelId="{C22F6C16-CCC9-473B-9FA5-C913252F3023}" type="presParOf" srcId="{6C4C0B6E-3847-4D95-BFC1-01F15B0DD4B4}" destId="{6F36E7A0-3516-4170-80BE-E023F5D255CD}"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541C12-426B-4FAA-8124-5CB722DB6275}" type="doc">
      <dgm:prSet loTypeId="urn:microsoft.com/office/officeart/2005/8/layout/default#3" loCatId="list" qsTypeId="urn:microsoft.com/office/officeart/2005/8/quickstyle/3d2#2" qsCatId="3D" csTypeId="urn:microsoft.com/office/officeart/2005/8/colors/colorful1#3" csCatId="colorful" phldr="1"/>
      <dgm:spPr/>
      <dgm:t>
        <a:bodyPr/>
        <a:lstStyle/>
        <a:p>
          <a:endParaRPr lang="es-MX"/>
        </a:p>
      </dgm:t>
    </dgm:pt>
    <dgm:pt modelId="{DFA7FF18-1D99-4C45-9BC0-AA4FB689277E}">
      <dgm:prSet phldrT="[Texto]"/>
      <dgm:spPr/>
      <dgm:t>
        <a:bodyPr/>
        <a:lstStyle/>
        <a:p>
          <a:r>
            <a:rPr lang="es-ES" dirty="0" smtClean="0">
              <a:latin typeface="Calibri" pitchFamily="34" charset="0"/>
              <a:cs typeface="Calibri" pitchFamily="34" charset="0"/>
            </a:rPr>
            <a:t>Efectúa análisis y planeación Financiera.</a:t>
          </a:r>
          <a:endParaRPr lang="es-MX" dirty="0">
            <a:latin typeface="Calibri" pitchFamily="34" charset="0"/>
            <a:cs typeface="Calibri" pitchFamily="34" charset="0"/>
          </a:endParaRPr>
        </a:p>
      </dgm:t>
    </dgm:pt>
    <dgm:pt modelId="{AA580FF2-5CCB-4611-BA68-890E9411AD2E}" type="parTrans" cxnId="{06DACEA8-A06B-47D5-9BFC-7FD86AEEFFFC}">
      <dgm:prSet/>
      <dgm:spPr/>
      <dgm:t>
        <a:bodyPr/>
        <a:lstStyle/>
        <a:p>
          <a:endParaRPr lang="es-MX">
            <a:latin typeface="Calibri" pitchFamily="34" charset="0"/>
            <a:cs typeface="Calibri" pitchFamily="34" charset="0"/>
          </a:endParaRPr>
        </a:p>
      </dgm:t>
    </dgm:pt>
    <dgm:pt modelId="{4326449D-29DB-487A-ADB7-EDBAF87BAF48}" type="sibTrans" cxnId="{06DACEA8-A06B-47D5-9BFC-7FD86AEEFFFC}">
      <dgm:prSet/>
      <dgm:spPr/>
      <dgm:t>
        <a:bodyPr/>
        <a:lstStyle/>
        <a:p>
          <a:endParaRPr lang="es-MX">
            <a:latin typeface="Calibri" pitchFamily="34" charset="0"/>
            <a:cs typeface="Calibri" pitchFamily="34" charset="0"/>
          </a:endParaRPr>
        </a:p>
      </dgm:t>
    </dgm:pt>
    <dgm:pt modelId="{B30E6143-F186-47BB-8D70-09CB6CB658ED}">
      <dgm:prSet phldrT="[Texto]"/>
      <dgm:spPr/>
      <dgm:t>
        <a:bodyPr/>
        <a:lstStyle/>
        <a:p>
          <a:r>
            <a:rPr lang="es-ES" dirty="0" smtClean="0">
              <a:latin typeface="Calibri" pitchFamily="34" charset="0"/>
              <a:cs typeface="Calibri" pitchFamily="34" charset="0"/>
            </a:rPr>
            <a:t>Administra los Activos de la Empresa.</a:t>
          </a:r>
          <a:endParaRPr lang="es-MX" dirty="0">
            <a:latin typeface="Calibri" pitchFamily="34" charset="0"/>
            <a:cs typeface="Calibri" pitchFamily="34" charset="0"/>
          </a:endParaRPr>
        </a:p>
      </dgm:t>
    </dgm:pt>
    <dgm:pt modelId="{A12A65F9-F9C7-48E9-8E3D-23EB2D530493}" type="parTrans" cxnId="{8FB49441-AF3C-425E-B4D7-1D9D3460E186}">
      <dgm:prSet/>
      <dgm:spPr/>
      <dgm:t>
        <a:bodyPr/>
        <a:lstStyle/>
        <a:p>
          <a:endParaRPr lang="es-MX">
            <a:latin typeface="Calibri" pitchFamily="34" charset="0"/>
            <a:cs typeface="Calibri" pitchFamily="34" charset="0"/>
          </a:endParaRPr>
        </a:p>
      </dgm:t>
    </dgm:pt>
    <dgm:pt modelId="{F82BCC74-3C35-498C-B6EF-8EA186BBBE56}" type="sibTrans" cxnId="{8FB49441-AF3C-425E-B4D7-1D9D3460E186}">
      <dgm:prSet/>
      <dgm:spPr/>
      <dgm:t>
        <a:bodyPr/>
        <a:lstStyle/>
        <a:p>
          <a:endParaRPr lang="es-MX">
            <a:latin typeface="Calibri" pitchFamily="34" charset="0"/>
            <a:cs typeface="Calibri" pitchFamily="34" charset="0"/>
          </a:endParaRPr>
        </a:p>
      </dgm:t>
    </dgm:pt>
    <dgm:pt modelId="{5538146D-64C6-4C3F-9403-8DDBFFD5F8D6}">
      <dgm:prSet phldrT="[Texto]"/>
      <dgm:spPr/>
      <dgm:t>
        <a:bodyPr/>
        <a:lstStyle/>
        <a:p>
          <a:r>
            <a:rPr lang="es-ES" dirty="0" smtClean="0">
              <a:latin typeface="Calibri" pitchFamily="34" charset="0"/>
              <a:cs typeface="Calibri" pitchFamily="34" charset="0"/>
            </a:rPr>
            <a:t>Administra el Pasivo y Capital Social.</a:t>
          </a:r>
          <a:endParaRPr lang="es-MX" dirty="0">
            <a:latin typeface="Calibri" pitchFamily="34" charset="0"/>
            <a:cs typeface="Calibri" pitchFamily="34" charset="0"/>
          </a:endParaRPr>
        </a:p>
      </dgm:t>
    </dgm:pt>
    <dgm:pt modelId="{4106A178-727C-44A6-A86A-875D699727D7}" type="parTrans" cxnId="{979FF931-EA08-433A-84C4-6FBEBA7F7C4F}">
      <dgm:prSet/>
      <dgm:spPr/>
      <dgm:t>
        <a:bodyPr/>
        <a:lstStyle/>
        <a:p>
          <a:endParaRPr lang="es-MX">
            <a:latin typeface="Calibri" pitchFamily="34" charset="0"/>
            <a:cs typeface="Calibri" pitchFamily="34" charset="0"/>
          </a:endParaRPr>
        </a:p>
      </dgm:t>
    </dgm:pt>
    <dgm:pt modelId="{8D242B12-8B78-4768-8793-7E529787F572}" type="sibTrans" cxnId="{979FF931-EA08-433A-84C4-6FBEBA7F7C4F}">
      <dgm:prSet/>
      <dgm:spPr/>
      <dgm:t>
        <a:bodyPr/>
        <a:lstStyle/>
        <a:p>
          <a:endParaRPr lang="es-MX">
            <a:latin typeface="Calibri" pitchFamily="34" charset="0"/>
            <a:cs typeface="Calibri" pitchFamily="34" charset="0"/>
          </a:endParaRPr>
        </a:p>
      </dgm:t>
    </dgm:pt>
    <dgm:pt modelId="{CAE24500-3945-4BC6-A740-333A060CB4F0}">
      <dgm:prSet phldrT="[Texto]"/>
      <dgm:spPr/>
      <dgm:t>
        <a:bodyPr/>
        <a:lstStyle/>
        <a:p>
          <a:r>
            <a:rPr lang="es-ES" dirty="0" smtClean="0">
              <a:latin typeface="Calibri" pitchFamily="34" charset="0"/>
              <a:cs typeface="Calibri" pitchFamily="34" charset="0"/>
            </a:rPr>
            <a:t>Conoce las fuentes de financiamiento a corto o largo plazo y su aplicación.</a:t>
          </a:r>
          <a:endParaRPr lang="es-MX" dirty="0">
            <a:latin typeface="Calibri" pitchFamily="34" charset="0"/>
            <a:cs typeface="Calibri" pitchFamily="34" charset="0"/>
          </a:endParaRPr>
        </a:p>
      </dgm:t>
    </dgm:pt>
    <dgm:pt modelId="{87A2DB05-AEDD-460F-88A6-50714C4A13A0}" type="parTrans" cxnId="{D7DAAE53-C0E4-4C8B-8B8C-C8EF01D77888}">
      <dgm:prSet/>
      <dgm:spPr/>
      <dgm:t>
        <a:bodyPr/>
        <a:lstStyle/>
        <a:p>
          <a:endParaRPr lang="es-MX">
            <a:latin typeface="Calibri" pitchFamily="34" charset="0"/>
            <a:cs typeface="Calibri" pitchFamily="34" charset="0"/>
          </a:endParaRPr>
        </a:p>
      </dgm:t>
    </dgm:pt>
    <dgm:pt modelId="{F348141B-9E02-444A-A2D8-7BD5F3389691}" type="sibTrans" cxnId="{D7DAAE53-C0E4-4C8B-8B8C-C8EF01D77888}">
      <dgm:prSet/>
      <dgm:spPr/>
      <dgm:t>
        <a:bodyPr/>
        <a:lstStyle/>
        <a:p>
          <a:endParaRPr lang="es-MX">
            <a:latin typeface="Calibri" pitchFamily="34" charset="0"/>
            <a:cs typeface="Calibri" pitchFamily="34" charset="0"/>
          </a:endParaRPr>
        </a:p>
      </dgm:t>
    </dgm:pt>
    <dgm:pt modelId="{EB677583-8F43-42ED-BE55-3DBA6C778BCD}" type="pres">
      <dgm:prSet presAssocID="{4A541C12-426B-4FAA-8124-5CB722DB6275}" presName="diagram" presStyleCnt="0">
        <dgm:presLayoutVars>
          <dgm:dir/>
          <dgm:resizeHandles val="exact"/>
        </dgm:presLayoutVars>
      </dgm:prSet>
      <dgm:spPr/>
      <dgm:t>
        <a:bodyPr/>
        <a:lstStyle/>
        <a:p>
          <a:endParaRPr lang="es-MX"/>
        </a:p>
      </dgm:t>
    </dgm:pt>
    <dgm:pt modelId="{BD55F7F1-D3DD-41A0-BADD-D50BBDACAA66}" type="pres">
      <dgm:prSet presAssocID="{DFA7FF18-1D99-4C45-9BC0-AA4FB689277E}" presName="node" presStyleLbl="node1" presStyleIdx="0" presStyleCnt="4" custLinFactNeighborX="-1971" custLinFactNeighborY="-258">
        <dgm:presLayoutVars>
          <dgm:bulletEnabled val="1"/>
        </dgm:presLayoutVars>
      </dgm:prSet>
      <dgm:spPr/>
      <dgm:t>
        <a:bodyPr/>
        <a:lstStyle/>
        <a:p>
          <a:endParaRPr lang="es-MX"/>
        </a:p>
      </dgm:t>
    </dgm:pt>
    <dgm:pt modelId="{FAF2C2CA-582D-425A-9ADB-39FF57D31AF0}" type="pres">
      <dgm:prSet presAssocID="{4326449D-29DB-487A-ADB7-EDBAF87BAF48}" presName="sibTrans" presStyleCnt="0"/>
      <dgm:spPr/>
    </dgm:pt>
    <dgm:pt modelId="{E82804EA-45F5-4C36-88DF-2B9BC47FBE10}" type="pres">
      <dgm:prSet presAssocID="{B30E6143-F186-47BB-8D70-09CB6CB658ED}" presName="node" presStyleLbl="node1" presStyleIdx="1" presStyleCnt="4">
        <dgm:presLayoutVars>
          <dgm:bulletEnabled val="1"/>
        </dgm:presLayoutVars>
      </dgm:prSet>
      <dgm:spPr/>
      <dgm:t>
        <a:bodyPr/>
        <a:lstStyle/>
        <a:p>
          <a:endParaRPr lang="es-MX"/>
        </a:p>
      </dgm:t>
    </dgm:pt>
    <dgm:pt modelId="{0DA92442-D673-43B7-95FA-ADDAE3F4DFD2}" type="pres">
      <dgm:prSet presAssocID="{F82BCC74-3C35-498C-B6EF-8EA186BBBE56}" presName="sibTrans" presStyleCnt="0"/>
      <dgm:spPr/>
    </dgm:pt>
    <dgm:pt modelId="{8E30B037-0235-4561-98B7-783638236857}" type="pres">
      <dgm:prSet presAssocID="{5538146D-64C6-4C3F-9403-8DDBFFD5F8D6}" presName="node" presStyleLbl="node1" presStyleIdx="2" presStyleCnt="4">
        <dgm:presLayoutVars>
          <dgm:bulletEnabled val="1"/>
        </dgm:presLayoutVars>
      </dgm:prSet>
      <dgm:spPr/>
      <dgm:t>
        <a:bodyPr/>
        <a:lstStyle/>
        <a:p>
          <a:endParaRPr lang="es-MX"/>
        </a:p>
      </dgm:t>
    </dgm:pt>
    <dgm:pt modelId="{BB2AF3D5-912F-45B4-ACF6-9A760C2A2AA9}" type="pres">
      <dgm:prSet presAssocID="{8D242B12-8B78-4768-8793-7E529787F572}" presName="sibTrans" presStyleCnt="0"/>
      <dgm:spPr/>
    </dgm:pt>
    <dgm:pt modelId="{EEB55160-00C9-4E4B-9CD7-59954BF560EE}" type="pres">
      <dgm:prSet presAssocID="{CAE24500-3945-4BC6-A740-333A060CB4F0}" presName="node" presStyleLbl="node1" presStyleIdx="3" presStyleCnt="4">
        <dgm:presLayoutVars>
          <dgm:bulletEnabled val="1"/>
        </dgm:presLayoutVars>
      </dgm:prSet>
      <dgm:spPr/>
      <dgm:t>
        <a:bodyPr/>
        <a:lstStyle/>
        <a:p>
          <a:endParaRPr lang="es-MX"/>
        </a:p>
      </dgm:t>
    </dgm:pt>
  </dgm:ptLst>
  <dgm:cxnLst>
    <dgm:cxn modelId="{D7DAAE53-C0E4-4C8B-8B8C-C8EF01D77888}" srcId="{4A541C12-426B-4FAA-8124-5CB722DB6275}" destId="{CAE24500-3945-4BC6-A740-333A060CB4F0}" srcOrd="3" destOrd="0" parTransId="{87A2DB05-AEDD-460F-88A6-50714C4A13A0}" sibTransId="{F348141B-9E02-444A-A2D8-7BD5F3389691}"/>
    <dgm:cxn modelId="{979FF931-EA08-433A-84C4-6FBEBA7F7C4F}" srcId="{4A541C12-426B-4FAA-8124-5CB722DB6275}" destId="{5538146D-64C6-4C3F-9403-8DDBFFD5F8D6}" srcOrd="2" destOrd="0" parTransId="{4106A178-727C-44A6-A86A-875D699727D7}" sibTransId="{8D242B12-8B78-4768-8793-7E529787F572}"/>
    <dgm:cxn modelId="{C423CDD8-476F-4BB2-9B56-133E8A7B137D}" type="presOf" srcId="{B30E6143-F186-47BB-8D70-09CB6CB658ED}" destId="{E82804EA-45F5-4C36-88DF-2B9BC47FBE10}" srcOrd="0" destOrd="0" presId="urn:microsoft.com/office/officeart/2005/8/layout/default#3"/>
    <dgm:cxn modelId="{8784D387-65AC-46F8-82CB-906D4154FE50}" type="presOf" srcId="{5538146D-64C6-4C3F-9403-8DDBFFD5F8D6}" destId="{8E30B037-0235-4561-98B7-783638236857}" srcOrd="0" destOrd="0" presId="urn:microsoft.com/office/officeart/2005/8/layout/default#3"/>
    <dgm:cxn modelId="{06DACEA8-A06B-47D5-9BFC-7FD86AEEFFFC}" srcId="{4A541C12-426B-4FAA-8124-5CB722DB6275}" destId="{DFA7FF18-1D99-4C45-9BC0-AA4FB689277E}" srcOrd="0" destOrd="0" parTransId="{AA580FF2-5CCB-4611-BA68-890E9411AD2E}" sibTransId="{4326449D-29DB-487A-ADB7-EDBAF87BAF48}"/>
    <dgm:cxn modelId="{88535FCA-F22A-4B47-A3CF-11DBC3A9A702}" type="presOf" srcId="{CAE24500-3945-4BC6-A740-333A060CB4F0}" destId="{EEB55160-00C9-4E4B-9CD7-59954BF560EE}" srcOrd="0" destOrd="0" presId="urn:microsoft.com/office/officeart/2005/8/layout/default#3"/>
    <dgm:cxn modelId="{8FB49441-AF3C-425E-B4D7-1D9D3460E186}" srcId="{4A541C12-426B-4FAA-8124-5CB722DB6275}" destId="{B30E6143-F186-47BB-8D70-09CB6CB658ED}" srcOrd="1" destOrd="0" parTransId="{A12A65F9-F9C7-48E9-8E3D-23EB2D530493}" sibTransId="{F82BCC74-3C35-498C-B6EF-8EA186BBBE56}"/>
    <dgm:cxn modelId="{AA4135D1-E21F-4E22-B819-5F94AD8084BB}" type="presOf" srcId="{DFA7FF18-1D99-4C45-9BC0-AA4FB689277E}" destId="{BD55F7F1-D3DD-41A0-BADD-D50BBDACAA66}" srcOrd="0" destOrd="0" presId="urn:microsoft.com/office/officeart/2005/8/layout/default#3"/>
    <dgm:cxn modelId="{33C619DF-50F3-4899-9B8D-8A59B42498AB}" type="presOf" srcId="{4A541C12-426B-4FAA-8124-5CB722DB6275}" destId="{EB677583-8F43-42ED-BE55-3DBA6C778BCD}" srcOrd="0" destOrd="0" presId="urn:microsoft.com/office/officeart/2005/8/layout/default#3"/>
    <dgm:cxn modelId="{24B6F45B-A0BA-4D81-8D90-733F3EDE75DE}" type="presParOf" srcId="{EB677583-8F43-42ED-BE55-3DBA6C778BCD}" destId="{BD55F7F1-D3DD-41A0-BADD-D50BBDACAA66}" srcOrd="0" destOrd="0" presId="urn:microsoft.com/office/officeart/2005/8/layout/default#3"/>
    <dgm:cxn modelId="{103A84BB-3D2F-40CE-A738-A9DF85A35897}" type="presParOf" srcId="{EB677583-8F43-42ED-BE55-3DBA6C778BCD}" destId="{FAF2C2CA-582D-425A-9ADB-39FF57D31AF0}" srcOrd="1" destOrd="0" presId="urn:microsoft.com/office/officeart/2005/8/layout/default#3"/>
    <dgm:cxn modelId="{5B9B9E5B-C2D6-46D9-BBA6-F62A46EC9526}" type="presParOf" srcId="{EB677583-8F43-42ED-BE55-3DBA6C778BCD}" destId="{E82804EA-45F5-4C36-88DF-2B9BC47FBE10}" srcOrd="2" destOrd="0" presId="urn:microsoft.com/office/officeart/2005/8/layout/default#3"/>
    <dgm:cxn modelId="{ED89982F-20D1-44EF-9180-6188C24CAD91}" type="presParOf" srcId="{EB677583-8F43-42ED-BE55-3DBA6C778BCD}" destId="{0DA92442-D673-43B7-95FA-ADDAE3F4DFD2}" srcOrd="3" destOrd="0" presId="urn:microsoft.com/office/officeart/2005/8/layout/default#3"/>
    <dgm:cxn modelId="{09057E1D-05E8-48D4-8A65-6C98FCF7A4AC}" type="presParOf" srcId="{EB677583-8F43-42ED-BE55-3DBA6C778BCD}" destId="{8E30B037-0235-4561-98B7-783638236857}" srcOrd="4" destOrd="0" presId="urn:microsoft.com/office/officeart/2005/8/layout/default#3"/>
    <dgm:cxn modelId="{AA8BBFC4-6B21-4B13-9645-7D3A0792ABF2}" type="presParOf" srcId="{EB677583-8F43-42ED-BE55-3DBA6C778BCD}" destId="{BB2AF3D5-912F-45B4-ACF6-9A760C2A2AA9}" srcOrd="5" destOrd="0" presId="urn:microsoft.com/office/officeart/2005/8/layout/default#3"/>
    <dgm:cxn modelId="{D7921A86-8753-417F-945B-C76C0E2FE52A}" type="presParOf" srcId="{EB677583-8F43-42ED-BE55-3DBA6C778BCD}" destId="{EEB55160-00C9-4E4B-9CD7-59954BF560EE}"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90D3A-F130-43D8-8F20-6EC911D485D4}">
      <dsp:nvSpPr>
        <dsp:cNvPr id="0" name=""/>
        <dsp:cNvSpPr/>
      </dsp:nvSpPr>
      <dsp:spPr>
        <a:xfrm>
          <a:off x="0" y="18454"/>
          <a:ext cx="9505056" cy="695565"/>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kern="1200" dirty="0" smtClean="0">
              <a:latin typeface="Candara" pitchFamily="34" charset="0"/>
            </a:rPr>
            <a:t>Obtener información financiera</a:t>
          </a:r>
          <a:endParaRPr lang="es-MX" sz="2900" kern="1200" dirty="0">
            <a:latin typeface="Candara" pitchFamily="34" charset="0"/>
          </a:endParaRPr>
        </a:p>
      </dsp:txBody>
      <dsp:txXfrm>
        <a:off x="33955" y="52409"/>
        <a:ext cx="9437146" cy="627655"/>
      </dsp:txXfrm>
    </dsp:sp>
    <dsp:sp modelId="{59B39CED-5D7C-4855-86BD-19A2F8199542}">
      <dsp:nvSpPr>
        <dsp:cNvPr id="0" name=""/>
        <dsp:cNvSpPr/>
      </dsp:nvSpPr>
      <dsp:spPr>
        <a:xfrm>
          <a:off x="0" y="714019"/>
          <a:ext cx="9505056" cy="150075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1786" tIns="36830" rIns="206248" bIns="36830" numCol="1" spcCol="1270" anchor="t" anchorCtr="0">
          <a:noAutofit/>
        </a:bodyPr>
        <a:lstStyle/>
        <a:p>
          <a:pPr marL="228600" lvl="1" indent="-228600" algn="just" defTabSz="1022350">
            <a:lnSpc>
              <a:spcPct val="90000"/>
            </a:lnSpc>
            <a:spcBef>
              <a:spcPct val="0"/>
            </a:spcBef>
            <a:spcAft>
              <a:spcPct val="20000"/>
            </a:spcAft>
            <a:buChar char="••"/>
          </a:pPr>
          <a:endParaRPr lang="es-MX" sz="2300" kern="1200" dirty="0">
            <a:latin typeface="Candara" pitchFamily="34" charset="0"/>
          </a:endParaRPr>
        </a:p>
        <a:p>
          <a:pPr marL="228600" lvl="1" indent="-228600" algn="just" defTabSz="1022350">
            <a:lnSpc>
              <a:spcPct val="90000"/>
            </a:lnSpc>
            <a:spcBef>
              <a:spcPct val="0"/>
            </a:spcBef>
            <a:spcAft>
              <a:spcPct val="20000"/>
            </a:spcAft>
            <a:buChar char="••"/>
          </a:pPr>
          <a:r>
            <a:rPr lang="es-ES" sz="2300" kern="1200" dirty="0" smtClean="0">
              <a:latin typeface="Candara" pitchFamily="34" charset="0"/>
            </a:rPr>
            <a:t>para </a:t>
          </a:r>
          <a:r>
            <a:rPr lang="es-ES" sz="2300" kern="1200" dirty="0" smtClean="0">
              <a:latin typeface="Candara" pitchFamily="34" charset="0"/>
            </a:rPr>
            <a:t>decidir </a:t>
          </a:r>
          <a:r>
            <a:rPr lang="es-ES" sz="2300" kern="1200" dirty="0" smtClean="0">
              <a:latin typeface="Candara" pitchFamily="34" charset="0"/>
            </a:rPr>
            <a:t>sobre las actividades futuras, a la vez que ejercer un control sobre sus recursos.</a:t>
          </a:r>
          <a:endParaRPr lang="es-MX" sz="2300" kern="1200" dirty="0">
            <a:latin typeface="Candara" pitchFamily="34" charset="0"/>
          </a:endParaRPr>
        </a:p>
        <a:p>
          <a:pPr marL="228600" lvl="1" indent="-228600" algn="just" defTabSz="1022350">
            <a:lnSpc>
              <a:spcPct val="90000"/>
            </a:lnSpc>
            <a:spcBef>
              <a:spcPct val="0"/>
            </a:spcBef>
            <a:spcAft>
              <a:spcPct val="20000"/>
            </a:spcAft>
            <a:buChar char="••"/>
          </a:pPr>
          <a:endParaRPr lang="es-MX" sz="2300" kern="1200" dirty="0">
            <a:latin typeface="Candara" pitchFamily="34" charset="0"/>
          </a:endParaRPr>
        </a:p>
      </dsp:txBody>
      <dsp:txXfrm>
        <a:off x="0" y="714019"/>
        <a:ext cx="9505056" cy="1500750"/>
      </dsp:txXfrm>
    </dsp:sp>
    <dsp:sp modelId="{99955AF3-DC86-4CFB-B58B-AA282CA79AA2}">
      <dsp:nvSpPr>
        <dsp:cNvPr id="0" name=""/>
        <dsp:cNvSpPr/>
      </dsp:nvSpPr>
      <dsp:spPr>
        <a:xfrm>
          <a:off x="0" y="2214769"/>
          <a:ext cx="9505056" cy="695565"/>
        </a:xfrm>
        <a:prstGeom prst="round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kern="1200" dirty="0" smtClean="0">
              <a:latin typeface="Candara" pitchFamily="34" charset="0"/>
            </a:rPr>
            <a:t>Comprobar la confiabilidad de dicha información</a:t>
          </a:r>
          <a:endParaRPr lang="es-MX" sz="2900" kern="1200" dirty="0">
            <a:latin typeface="Candara" pitchFamily="34" charset="0"/>
          </a:endParaRPr>
        </a:p>
      </dsp:txBody>
      <dsp:txXfrm>
        <a:off x="33955" y="2248724"/>
        <a:ext cx="9437146" cy="627655"/>
      </dsp:txXfrm>
    </dsp:sp>
    <dsp:sp modelId="{0A210468-A5E5-4A63-A547-D64F4FD3449C}">
      <dsp:nvSpPr>
        <dsp:cNvPr id="0" name=""/>
        <dsp:cNvSpPr/>
      </dsp:nvSpPr>
      <dsp:spPr>
        <a:xfrm>
          <a:off x="0" y="2910334"/>
          <a:ext cx="9505056" cy="111055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1786"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s-MX" sz="2300" kern="1200" dirty="0">
            <a:latin typeface="Candara" pitchFamily="34" charset="0"/>
          </a:endParaRPr>
        </a:p>
        <a:p>
          <a:pPr marL="228600" lvl="1" indent="-228600" algn="l" defTabSz="1022350">
            <a:lnSpc>
              <a:spcPct val="90000"/>
            </a:lnSpc>
            <a:spcBef>
              <a:spcPct val="0"/>
            </a:spcBef>
            <a:spcAft>
              <a:spcPct val="20000"/>
            </a:spcAft>
            <a:buChar char="••"/>
          </a:pPr>
          <a:r>
            <a:rPr lang="es-ES" sz="2300" kern="1200" dirty="0" smtClean="0">
              <a:latin typeface="Candara" pitchFamily="34" charset="0"/>
            </a:rPr>
            <a:t>para verificar que ha sido obtenida correctamente, de acuerdo con sus lineamientos teórico-prácticos.</a:t>
          </a:r>
          <a:endParaRPr lang="es-MX" sz="2300" kern="1200" dirty="0">
            <a:latin typeface="Candara" pitchFamily="34" charset="0"/>
          </a:endParaRPr>
        </a:p>
      </dsp:txBody>
      <dsp:txXfrm>
        <a:off x="0" y="2910334"/>
        <a:ext cx="9505056" cy="11105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8FFFE-738A-489D-ACDC-FDC78C0CB7DB}">
      <dsp:nvSpPr>
        <dsp:cNvPr id="0" name=""/>
        <dsp:cNvSpPr/>
      </dsp:nvSpPr>
      <dsp:spPr>
        <a:xfrm>
          <a:off x="3058" y="1726433"/>
          <a:ext cx="3069130" cy="1227652"/>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compra</a:t>
          </a:r>
          <a:endParaRPr lang="es-MX" sz="2500" kern="1200" dirty="0"/>
        </a:p>
      </dsp:txBody>
      <dsp:txXfrm>
        <a:off x="3058" y="1726433"/>
        <a:ext cx="2762217" cy="1227652"/>
      </dsp:txXfrm>
    </dsp:sp>
    <dsp:sp modelId="{CA89A563-8DD1-413F-A4B3-EE4FF8D4A457}">
      <dsp:nvSpPr>
        <dsp:cNvPr id="0" name=""/>
        <dsp:cNvSpPr/>
      </dsp:nvSpPr>
      <dsp:spPr>
        <a:xfrm>
          <a:off x="2458362" y="1726433"/>
          <a:ext cx="3069130" cy="1227652"/>
        </a:xfrm>
        <a:prstGeom prst="chevro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producción</a:t>
          </a:r>
          <a:endParaRPr lang="es-MX" sz="2500" kern="1200" dirty="0"/>
        </a:p>
      </dsp:txBody>
      <dsp:txXfrm>
        <a:off x="3072188" y="1726433"/>
        <a:ext cx="1841478" cy="1227652"/>
      </dsp:txXfrm>
    </dsp:sp>
    <dsp:sp modelId="{8019AB3A-BC57-4565-817C-16F310383293}">
      <dsp:nvSpPr>
        <dsp:cNvPr id="0" name=""/>
        <dsp:cNvSpPr/>
      </dsp:nvSpPr>
      <dsp:spPr>
        <a:xfrm>
          <a:off x="4913666" y="1726433"/>
          <a:ext cx="3069130" cy="1227652"/>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Venta</a:t>
          </a:r>
          <a:endParaRPr lang="es-MX" sz="2500" kern="1200" dirty="0"/>
        </a:p>
      </dsp:txBody>
      <dsp:txXfrm>
        <a:off x="5527492" y="1726433"/>
        <a:ext cx="1841478" cy="1227652"/>
      </dsp:txXfrm>
    </dsp:sp>
    <dsp:sp modelId="{40836B5D-A5E8-48A7-85C8-FD6F2A63345E}">
      <dsp:nvSpPr>
        <dsp:cNvPr id="0" name=""/>
        <dsp:cNvSpPr/>
      </dsp:nvSpPr>
      <dsp:spPr>
        <a:xfrm>
          <a:off x="7368971" y="1726433"/>
          <a:ext cx="3069130" cy="1227652"/>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recuperación</a:t>
          </a:r>
          <a:endParaRPr lang="es-MX" sz="2500" kern="1200" dirty="0"/>
        </a:p>
      </dsp:txBody>
      <dsp:txXfrm>
        <a:off x="7982797" y="1726433"/>
        <a:ext cx="1841478" cy="12276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E53C0-8B65-4C1C-A776-B212B8AF63E0}">
      <dsp:nvSpPr>
        <dsp:cNvPr id="0" name=""/>
        <dsp:cNvSpPr/>
      </dsp:nvSpPr>
      <dsp:spPr>
        <a:xfrm>
          <a:off x="1723700" y="703634"/>
          <a:ext cx="4562962" cy="4562962"/>
        </a:xfrm>
        <a:prstGeom prst="blockArc">
          <a:avLst>
            <a:gd name="adj1" fmla="val 11880000"/>
            <a:gd name="adj2" fmla="val 16200000"/>
            <a:gd name="adj3" fmla="val 464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048A5A-F934-444C-A278-87EE3C95D8B2}">
      <dsp:nvSpPr>
        <dsp:cNvPr id="0" name=""/>
        <dsp:cNvSpPr/>
      </dsp:nvSpPr>
      <dsp:spPr>
        <a:xfrm>
          <a:off x="1723700" y="703634"/>
          <a:ext cx="4562962" cy="4562962"/>
        </a:xfrm>
        <a:prstGeom prst="blockArc">
          <a:avLst>
            <a:gd name="adj1" fmla="val 7560000"/>
            <a:gd name="adj2" fmla="val 11880000"/>
            <a:gd name="adj3" fmla="val 464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6F31B7-F09F-4E9F-B706-C693CA11CD56}">
      <dsp:nvSpPr>
        <dsp:cNvPr id="0" name=""/>
        <dsp:cNvSpPr/>
      </dsp:nvSpPr>
      <dsp:spPr>
        <a:xfrm>
          <a:off x="1723700" y="703634"/>
          <a:ext cx="4562962" cy="4562962"/>
        </a:xfrm>
        <a:prstGeom prst="blockArc">
          <a:avLst>
            <a:gd name="adj1" fmla="val 3240000"/>
            <a:gd name="adj2" fmla="val 7560000"/>
            <a:gd name="adj3" fmla="val 46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500E8CC-6136-4F3A-8EFE-05B7BD3577BF}">
      <dsp:nvSpPr>
        <dsp:cNvPr id="0" name=""/>
        <dsp:cNvSpPr/>
      </dsp:nvSpPr>
      <dsp:spPr>
        <a:xfrm>
          <a:off x="1723700" y="703634"/>
          <a:ext cx="4562962" cy="4562962"/>
        </a:xfrm>
        <a:prstGeom prst="blockArc">
          <a:avLst>
            <a:gd name="adj1" fmla="val 20520000"/>
            <a:gd name="adj2" fmla="val 3240000"/>
            <a:gd name="adj3" fmla="val 464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E94347C-108F-4B36-A354-8F7BBC6F40E6}">
      <dsp:nvSpPr>
        <dsp:cNvPr id="0" name=""/>
        <dsp:cNvSpPr/>
      </dsp:nvSpPr>
      <dsp:spPr>
        <a:xfrm>
          <a:off x="1723700" y="703634"/>
          <a:ext cx="4562962" cy="4562962"/>
        </a:xfrm>
        <a:prstGeom prst="blockArc">
          <a:avLst>
            <a:gd name="adj1" fmla="val 16200000"/>
            <a:gd name="adj2" fmla="val 20520000"/>
            <a:gd name="adj3" fmla="val 464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8DF040-B0E9-4BDD-85E3-D807A4BCFE9A}">
      <dsp:nvSpPr>
        <dsp:cNvPr id="0" name=""/>
        <dsp:cNvSpPr/>
      </dsp:nvSpPr>
      <dsp:spPr>
        <a:xfrm>
          <a:off x="3213096" y="2160243"/>
          <a:ext cx="1584171" cy="164974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kern="1200" dirty="0" smtClean="0"/>
            <a:t># de días</a:t>
          </a:r>
          <a:endParaRPr lang="es-MX" sz="4000" kern="1200" dirty="0"/>
        </a:p>
      </dsp:txBody>
      <dsp:txXfrm>
        <a:off x="3445092" y="2401842"/>
        <a:ext cx="1120179" cy="1166545"/>
      </dsp:txXfrm>
    </dsp:sp>
    <dsp:sp modelId="{E8D88379-C713-4BEA-869A-CC0CE75EB9B9}">
      <dsp:nvSpPr>
        <dsp:cNvPr id="0" name=""/>
        <dsp:cNvSpPr/>
      </dsp:nvSpPr>
      <dsp:spPr>
        <a:xfrm>
          <a:off x="2938832" y="-215067"/>
          <a:ext cx="2132699" cy="19432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Efectivo</a:t>
          </a:r>
          <a:endParaRPr lang="es-MX" sz="2400" kern="1200" dirty="0">
            <a:latin typeface="Candara" pitchFamily="34" charset="0"/>
          </a:endParaRPr>
        </a:p>
      </dsp:txBody>
      <dsp:txXfrm>
        <a:off x="3251159" y="69517"/>
        <a:ext cx="1508045" cy="1374092"/>
      </dsp:txXfrm>
    </dsp:sp>
    <dsp:sp modelId="{EED85570-CC93-4633-968B-20824B38F1F5}">
      <dsp:nvSpPr>
        <dsp:cNvPr id="0" name=""/>
        <dsp:cNvSpPr/>
      </dsp:nvSpPr>
      <dsp:spPr>
        <a:xfrm>
          <a:off x="4859765" y="1064513"/>
          <a:ext cx="2529793" cy="246388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Pago de proveedores</a:t>
          </a:r>
          <a:endParaRPr lang="es-MX" sz="2400" kern="1200" dirty="0">
            <a:latin typeface="Candara" pitchFamily="34" charset="0"/>
          </a:endParaRPr>
        </a:p>
      </dsp:txBody>
      <dsp:txXfrm>
        <a:off x="5230245" y="1425340"/>
        <a:ext cx="1788833" cy="1742229"/>
      </dsp:txXfrm>
    </dsp:sp>
    <dsp:sp modelId="{E6CA8658-FF80-420F-80C6-E8446267351A}">
      <dsp:nvSpPr>
        <dsp:cNvPr id="0" name=""/>
        <dsp:cNvSpPr/>
      </dsp:nvSpPr>
      <dsp:spPr>
        <a:xfrm>
          <a:off x="4248743" y="3816423"/>
          <a:ext cx="2132699" cy="194326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Producto terminado</a:t>
          </a:r>
          <a:endParaRPr lang="es-MX" sz="2400" kern="1200" dirty="0">
            <a:latin typeface="Candara" pitchFamily="34" charset="0"/>
          </a:endParaRPr>
        </a:p>
      </dsp:txBody>
      <dsp:txXfrm>
        <a:off x="4561070" y="4101007"/>
        <a:ext cx="1508045" cy="1374092"/>
      </dsp:txXfrm>
    </dsp:sp>
    <dsp:sp modelId="{F2193195-B6C7-4A8F-AC17-0718273B4598}">
      <dsp:nvSpPr>
        <dsp:cNvPr id="0" name=""/>
        <dsp:cNvSpPr/>
      </dsp:nvSpPr>
      <dsp:spPr>
        <a:xfrm>
          <a:off x="1628922" y="3816423"/>
          <a:ext cx="2132699" cy="194326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Ventas</a:t>
          </a:r>
          <a:endParaRPr lang="es-MX" sz="2400" kern="1200" dirty="0">
            <a:latin typeface="Candara" pitchFamily="34" charset="0"/>
          </a:endParaRPr>
        </a:p>
      </dsp:txBody>
      <dsp:txXfrm>
        <a:off x="1941249" y="4101007"/>
        <a:ext cx="1508045" cy="1374092"/>
      </dsp:txXfrm>
    </dsp:sp>
    <dsp:sp modelId="{EF893280-81C9-4062-80A0-0CB2278418B1}">
      <dsp:nvSpPr>
        <dsp:cNvPr id="0" name=""/>
        <dsp:cNvSpPr/>
      </dsp:nvSpPr>
      <dsp:spPr>
        <a:xfrm>
          <a:off x="819352" y="1324824"/>
          <a:ext cx="2132699" cy="194326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Cuentas por cobrar</a:t>
          </a:r>
          <a:endParaRPr lang="es-MX" sz="2400" kern="1200" dirty="0">
            <a:latin typeface="Candara" pitchFamily="34" charset="0"/>
          </a:endParaRPr>
        </a:p>
      </dsp:txBody>
      <dsp:txXfrm>
        <a:off x="1131679" y="1609408"/>
        <a:ext cx="1508045" cy="137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8A1AA-78C4-437A-AC77-800310A2A1A9}">
      <dsp:nvSpPr>
        <dsp:cNvPr id="0" name=""/>
        <dsp:cNvSpPr/>
      </dsp:nvSpPr>
      <dsp:spPr>
        <a:xfrm rot="16200000">
          <a:off x="1494165" y="-1533092"/>
          <a:ext cx="2124236" cy="5112568"/>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Incrementar </a:t>
          </a:r>
          <a:r>
            <a:rPr lang="es-MX" sz="3200" kern="1200" dirty="0" smtClean="0">
              <a:latin typeface="Candara" pitchFamily="34" charset="0"/>
            </a:rPr>
            <a:t>sus conocimientos</a:t>
          </a:r>
          <a:endParaRPr lang="es-MX" sz="3200" kern="1200" dirty="0">
            <a:latin typeface="Candara" pitchFamily="34" charset="0"/>
          </a:endParaRPr>
        </a:p>
      </dsp:txBody>
      <dsp:txXfrm rot="5400000">
        <a:off x="0" y="-38927"/>
        <a:ext cx="5112568" cy="1593177"/>
      </dsp:txXfrm>
    </dsp:sp>
    <dsp:sp modelId="{4A0602B7-F5CC-47D0-A07F-A61F8AC9ECF4}">
      <dsp:nvSpPr>
        <dsp:cNvPr id="0" name=""/>
        <dsp:cNvSpPr/>
      </dsp:nvSpPr>
      <dsp:spPr>
        <a:xfrm>
          <a:off x="5112568" y="-38926"/>
          <a:ext cx="5112568" cy="2124236"/>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Actualizarse</a:t>
          </a:r>
          <a:r>
            <a:rPr lang="es-MX" sz="3200" kern="1200" dirty="0" smtClean="0">
              <a:latin typeface="Candara" pitchFamily="34" charset="0"/>
            </a:rPr>
            <a:t> en tecnología y cambios fiscales</a:t>
          </a:r>
          <a:endParaRPr lang="es-MX" sz="3200" kern="1200" dirty="0">
            <a:latin typeface="Candara" pitchFamily="34" charset="0"/>
          </a:endParaRPr>
        </a:p>
      </dsp:txBody>
      <dsp:txXfrm>
        <a:off x="5112568" y="-38926"/>
        <a:ext cx="5112568" cy="1593177"/>
      </dsp:txXfrm>
    </dsp:sp>
    <dsp:sp modelId="{519F67B8-F755-41FA-815D-E5D7297366AF}">
      <dsp:nvSpPr>
        <dsp:cNvPr id="0" name=""/>
        <dsp:cNvSpPr/>
      </dsp:nvSpPr>
      <dsp:spPr>
        <a:xfrm rot="10800000">
          <a:off x="0" y="1941562"/>
          <a:ext cx="5112568" cy="2279942"/>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Actuar</a:t>
          </a:r>
          <a:r>
            <a:rPr lang="es-MX" sz="3600" kern="1200" dirty="0" smtClean="0">
              <a:latin typeface="Candara" pitchFamily="34" charset="0"/>
            </a:rPr>
            <a:t> </a:t>
          </a:r>
          <a:r>
            <a:rPr lang="es-MX" sz="3200" kern="1200" dirty="0" smtClean="0">
              <a:latin typeface="Candara" pitchFamily="34" charset="0"/>
            </a:rPr>
            <a:t>con honestidad para mantener la confianza</a:t>
          </a:r>
          <a:endParaRPr lang="es-MX" sz="3200" kern="1200" dirty="0">
            <a:latin typeface="Candara" pitchFamily="34" charset="0"/>
          </a:endParaRPr>
        </a:p>
      </dsp:txBody>
      <dsp:txXfrm rot="10800000">
        <a:off x="0" y="2511547"/>
        <a:ext cx="5112568" cy="1709956"/>
      </dsp:txXfrm>
    </dsp:sp>
    <dsp:sp modelId="{DD78D22E-BF24-4C41-9105-FDA991F7D5D4}">
      <dsp:nvSpPr>
        <dsp:cNvPr id="0" name=""/>
        <dsp:cNvSpPr/>
      </dsp:nvSpPr>
      <dsp:spPr>
        <a:xfrm rot="5400000">
          <a:off x="6606733" y="591143"/>
          <a:ext cx="2124236" cy="5112568"/>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Hacer un trabajo </a:t>
          </a:r>
          <a:r>
            <a:rPr lang="es-MX" sz="3200" kern="1200" dirty="0" smtClean="0">
              <a:latin typeface="Candara" pitchFamily="34" charset="0"/>
            </a:rPr>
            <a:t>de calidad, lo más exacto posible</a:t>
          </a:r>
          <a:endParaRPr lang="es-MX" sz="3200" kern="1200" dirty="0">
            <a:latin typeface="Candara" pitchFamily="34" charset="0"/>
          </a:endParaRPr>
        </a:p>
      </dsp:txBody>
      <dsp:txXfrm rot="-5400000">
        <a:off x="5112568" y="2616367"/>
        <a:ext cx="5112568" cy="1593177"/>
      </dsp:txXfrm>
    </dsp:sp>
    <dsp:sp modelId="{086F15E1-9885-465E-BE8E-49C81B98E33F}">
      <dsp:nvSpPr>
        <dsp:cNvPr id="0" name=""/>
        <dsp:cNvSpPr/>
      </dsp:nvSpPr>
      <dsp:spPr>
        <a:xfrm>
          <a:off x="3244512" y="1525089"/>
          <a:ext cx="3736111" cy="1198292"/>
        </a:xfrm>
        <a:prstGeom prst="roundRect">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Eurostile" pitchFamily="34" charset="0"/>
            </a:rPr>
            <a:t>Papel del </a:t>
          </a:r>
          <a:r>
            <a:rPr lang="es-MX" sz="2800" b="1" kern="1200" dirty="0" smtClean="0">
              <a:latin typeface="Eurostile" pitchFamily="34" charset="0"/>
            </a:rPr>
            <a:t>Contador Público </a:t>
          </a:r>
          <a:r>
            <a:rPr lang="es-MX" sz="2800" kern="1200" dirty="0" smtClean="0">
              <a:latin typeface="Eurostile" pitchFamily="34" charset="0"/>
            </a:rPr>
            <a:t>en nuestro siglo</a:t>
          </a:r>
          <a:endParaRPr lang="es-MX" sz="2800" kern="1200" dirty="0">
            <a:latin typeface="Eurostile" pitchFamily="34" charset="0"/>
          </a:endParaRPr>
        </a:p>
      </dsp:txBody>
      <dsp:txXfrm>
        <a:off x="3303008" y="1583585"/>
        <a:ext cx="3619119" cy="1081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DAF99-595D-49C0-A721-47324F73A5AD}">
      <dsp:nvSpPr>
        <dsp:cNvPr id="0" name=""/>
        <dsp:cNvSpPr/>
      </dsp:nvSpPr>
      <dsp:spPr>
        <a:xfrm>
          <a:off x="4216" y="0"/>
          <a:ext cx="4056145" cy="5184576"/>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Ley de Ingresos de la Federación</a:t>
          </a:r>
          <a:endParaRPr lang="es-MX" sz="1800" kern="1200" dirty="0">
            <a:latin typeface="Candara" pitchFamily="34" charset="0"/>
          </a:endParaRPr>
        </a:p>
      </dsp:txBody>
      <dsp:txXfrm>
        <a:off x="4216" y="0"/>
        <a:ext cx="4056145" cy="1555372"/>
      </dsp:txXfrm>
    </dsp:sp>
    <dsp:sp modelId="{C96611EE-4794-4681-AC80-70F0C287271D}">
      <dsp:nvSpPr>
        <dsp:cNvPr id="0" name=""/>
        <dsp:cNvSpPr/>
      </dsp:nvSpPr>
      <dsp:spPr>
        <a:xfrm>
          <a:off x="409831" y="1556297"/>
          <a:ext cx="3244916" cy="30748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Diferimiento de los pagos</a:t>
          </a:r>
          <a:endParaRPr lang="es-MX" sz="1800" kern="1200" dirty="0">
            <a:latin typeface="Candara" pitchFamily="34" charset="0"/>
          </a:endParaRPr>
        </a:p>
      </dsp:txBody>
      <dsp:txXfrm>
        <a:off x="418837" y="1565303"/>
        <a:ext cx="3226904" cy="289469"/>
      </dsp:txXfrm>
    </dsp:sp>
    <dsp:sp modelId="{14968CA7-79C5-4731-AB7D-F911E8EAE962}">
      <dsp:nvSpPr>
        <dsp:cNvPr id="0" name=""/>
        <dsp:cNvSpPr/>
      </dsp:nvSpPr>
      <dsp:spPr>
        <a:xfrm>
          <a:off x="409831" y="1993140"/>
          <a:ext cx="3244916" cy="245964"/>
        </a:xfrm>
        <a:prstGeom prst="roundRect">
          <a:avLst>
            <a:gd name="adj" fmla="val 10000"/>
          </a:avLst>
        </a:prstGeom>
        <a:solidFill>
          <a:schemeClr val="accent2">
            <a:hueOff val="-291073"/>
            <a:satOff val="-16786"/>
            <a:lumOff val="17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Endeudamiento</a:t>
          </a:r>
          <a:endParaRPr lang="es-MX" sz="1800" kern="1200" dirty="0">
            <a:latin typeface="Candara" pitchFamily="34" charset="0"/>
          </a:endParaRPr>
        </a:p>
      </dsp:txBody>
      <dsp:txXfrm>
        <a:off x="417035" y="2000344"/>
        <a:ext cx="3230508" cy="231556"/>
      </dsp:txXfrm>
    </dsp:sp>
    <dsp:sp modelId="{A3329870-DC91-45AD-8C2E-AAE32CBC2B3A}">
      <dsp:nvSpPr>
        <dsp:cNvPr id="0" name=""/>
        <dsp:cNvSpPr/>
      </dsp:nvSpPr>
      <dsp:spPr>
        <a:xfrm>
          <a:off x="409831" y="2368466"/>
          <a:ext cx="3244916" cy="838846"/>
        </a:xfrm>
        <a:prstGeom prst="roundRect">
          <a:avLst>
            <a:gd name="adj" fmla="val 10000"/>
          </a:avLst>
        </a:prstGeom>
        <a:solidFill>
          <a:schemeClr val="accent2">
            <a:hueOff val="-582145"/>
            <a:satOff val="-33571"/>
            <a:lumOff val="3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t" anchorCtr="0">
          <a:noAutofit/>
        </a:bodyPr>
        <a:lstStyle/>
        <a:p>
          <a:pPr lvl="0" algn="l" defTabSz="711200">
            <a:lnSpc>
              <a:spcPct val="90000"/>
            </a:lnSpc>
            <a:spcBef>
              <a:spcPct val="0"/>
            </a:spcBef>
            <a:spcAft>
              <a:spcPct val="35000"/>
            </a:spcAft>
          </a:pPr>
          <a:r>
            <a:rPr lang="es-MX" sz="1600" kern="1200" dirty="0" smtClean="0">
              <a:latin typeface="Candara" pitchFamily="34" charset="0"/>
            </a:rPr>
            <a:t>Entidades de control presupuestario</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Directo</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Productos</a:t>
          </a:r>
          <a:endParaRPr lang="es-MX" sz="1600" kern="1200" dirty="0">
            <a:latin typeface="Candara" pitchFamily="34" charset="0"/>
          </a:endParaRPr>
        </a:p>
      </dsp:txBody>
      <dsp:txXfrm>
        <a:off x="434400" y="2393035"/>
        <a:ext cx="3195778" cy="789708"/>
      </dsp:txXfrm>
    </dsp:sp>
    <dsp:sp modelId="{2782E418-DA01-4147-9756-61F3772ABE5E}">
      <dsp:nvSpPr>
        <dsp:cNvPr id="0" name=""/>
        <dsp:cNvSpPr/>
      </dsp:nvSpPr>
      <dsp:spPr>
        <a:xfrm>
          <a:off x="409831" y="3336674"/>
          <a:ext cx="3244916" cy="1587748"/>
        </a:xfrm>
        <a:prstGeom prst="roundRect">
          <a:avLst>
            <a:gd name="adj" fmla="val 10000"/>
          </a:avLst>
        </a:prstGeom>
        <a:solidFill>
          <a:schemeClr val="accent2">
            <a:hueOff val="-873218"/>
            <a:satOff val="-50357"/>
            <a:lumOff val="5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t" anchorCtr="0">
          <a:noAutofit/>
        </a:bodyPr>
        <a:lstStyle/>
        <a:p>
          <a:pPr lvl="0" algn="l" defTabSz="711200">
            <a:lnSpc>
              <a:spcPct val="90000"/>
            </a:lnSpc>
            <a:spcBef>
              <a:spcPct val="0"/>
            </a:spcBef>
            <a:spcAft>
              <a:spcPct val="35000"/>
            </a:spcAft>
          </a:pPr>
          <a:r>
            <a:rPr lang="es-MX" sz="1600" kern="1200" dirty="0" smtClean="0">
              <a:latin typeface="Candara" pitchFamily="34" charset="0"/>
            </a:rPr>
            <a:t>Gobierno Federal</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Impuestos</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Derechos</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Productos</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Aprovechamientos</a:t>
          </a:r>
          <a:endParaRPr lang="es-MX" sz="1600" kern="1200" dirty="0">
            <a:latin typeface="Candara" pitchFamily="34" charset="0"/>
          </a:endParaRPr>
        </a:p>
      </dsp:txBody>
      <dsp:txXfrm>
        <a:off x="456335" y="3383178"/>
        <a:ext cx="3151908" cy="1494740"/>
      </dsp:txXfrm>
    </dsp:sp>
    <dsp:sp modelId="{16C56D13-73A2-4391-9BFF-162F79B307BC}">
      <dsp:nvSpPr>
        <dsp:cNvPr id="0" name=""/>
        <dsp:cNvSpPr/>
      </dsp:nvSpPr>
      <dsp:spPr>
        <a:xfrm>
          <a:off x="4364573" y="0"/>
          <a:ext cx="4056145" cy="5184576"/>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Presupuesto de Egresos de la Federación</a:t>
          </a:r>
          <a:endParaRPr lang="es-MX" sz="1800" kern="1200" dirty="0">
            <a:latin typeface="Candara" pitchFamily="34" charset="0"/>
          </a:endParaRPr>
        </a:p>
      </dsp:txBody>
      <dsp:txXfrm>
        <a:off x="4364573" y="0"/>
        <a:ext cx="4056145" cy="1555372"/>
      </dsp:txXfrm>
    </dsp:sp>
    <dsp:sp modelId="{0BEC8150-D39F-4212-A587-1E8A1B51A6E9}">
      <dsp:nvSpPr>
        <dsp:cNvPr id="0" name=""/>
        <dsp:cNvSpPr/>
      </dsp:nvSpPr>
      <dsp:spPr>
        <a:xfrm>
          <a:off x="4770188" y="1556891"/>
          <a:ext cx="3244916" cy="1563220"/>
        </a:xfrm>
        <a:prstGeom prst="roundRect">
          <a:avLst>
            <a:gd name="adj" fmla="val 10000"/>
          </a:avLst>
        </a:prstGeom>
        <a:solidFill>
          <a:schemeClr val="accent2">
            <a:hueOff val="-1164290"/>
            <a:satOff val="-67142"/>
            <a:lumOff val="6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s-MX" sz="1800" kern="1200" dirty="0" smtClean="0">
              <a:latin typeface="Candara" pitchFamily="34" charset="0"/>
            </a:rPr>
            <a:t>Gasto no programable</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Costo financiero</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err="1" smtClean="0">
              <a:latin typeface="Candara" pitchFamily="34" charset="0"/>
            </a:rPr>
            <a:t>Adefas</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Participaciones</a:t>
          </a:r>
          <a:endParaRPr lang="es-MX" sz="1800" kern="1200" dirty="0">
            <a:latin typeface="Candara" pitchFamily="34" charset="0"/>
          </a:endParaRPr>
        </a:p>
      </dsp:txBody>
      <dsp:txXfrm>
        <a:off x="4815973" y="1602676"/>
        <a:ext cx="3153346" cy="1471650"/>
      </dsp:txXfrm>
    </dsp:sp>
    <dsp:sp modelId="{01FFF5F8-BC3E-4653-B706-E0C9B6745DB1}">
      <dsp:nvSpPr>
        <dsp:cNvPr id="0" name=""/>
        <dsp:cNvSpPr/>
      </dsp:nvSpPr>
      <dsp:spPr>
        <a:xfrm>
          <a:off x="4770188" y="3360607"/>
          <a:ext cx="3244916" cy="1563220"/>
        </a:xfrm>
        <a:prstGeom prst="roundRect">
          <a:avLst>
            <a:gd name="adj" fmla="val 1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s-MX" sz="1800" kern="1200" dirty="0" smtClean="0">
              <a:latin typeface="Candara" pitchFamily="34" charset="0"/>
            </a:rPr>
            <a:t>Gasto programable</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Administración pública central</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Organismos y empresas</a:t>
          </a:r>
          <a:endParaRPr lang="es-MX" sz="1800" kern="1200" dirty="0">
            <a:latin typeface="Candara" pitchFamily="34" charset="0"/>
          </a:endParaRPr>
        </a:p>
      </dsp:txBody>
      <dsp:txXfrm>
        <a:off x="4815973" y="3406392"/>
        <a:ext cx="3153346" cy="1471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63B6-C12F-449C-ACE1-4BD888B12B77}">
      <dsp:nvSpPr>
        <dsp:cNvPr id="0" name=""/>
        <dsp:cNvSpPr/>
      </dsp:nvSpPr>
      <dsp:spPr>
        <a:xfrm>
          <a:off x="0" y="7632"/>
          <a:ext cx="1008112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Entrenamiento Técnico y Capacidad Profesional.</a:t>
          </a:r>
          <a:endParaRPr lang="es-MX" sz="2800" kern="1200" dirty="0"/>
        </a:p>
      </dsp:txBody>
      <dsp:txXfrm>
        <a:off x="32784" y="40416"/>
        <a:ext cx="10015552" cy="606012"/>
      </dsp:txXfrm>
    </dsp:sp>
    <dsp:sp modelId="{CEA44482-910E-487C-8A62-9F63A3ED1BF8}">
      <dsp:nvSpPr>
        <dsp:cNvPr id="0" name=""/>
        <dsp:cNvSpPr/>
      </dsp:nvSpPr>
      <dsp:spPr>
        <a:xfrm>
          <a:off x="0" y="679212"/>
          <a:ext cx="1008112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76"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ES" sz="2200" kern="1200" dirty="0" smtClean="0">
              <a:latin typeface="Candara" pitchFamily="34" charset="0"/>
            </a:rPr>
            <a:t>El trabajo de auditoría, cuya finalidad es la de rendir una opinión profesional independiente, debe ser desempeñado por personas que, teniendo título profesional legalmente expedido y reconocido, tengan entrenamiento técnico adecuado y capacidad profesional como auditores.</a:t>
          </a:r>
          <a:endParaRPr lang="es-MX" sz="2200" kern="1200" dirty="0">
            <a:latin typeface="Candara" pitchFamily="34" charset="0"/>
          </a:endParaRPr>
        </a:p>
      </dsp:txBody>
      <dsp:txXfrm>
        <a:off x="0" y="679212"/>
        <a:ext cx="10081120" cy="1304100"/>
      </dsp:txXfrm>
    </dsp:sp>
    <dsp:sp modelId="{A7C67D14-3ACC-49B4-AE34-9134FE28752B}">
      <dsp:nvSpPr>
        <dsp:cNvPr id="0" name=""/>
        <dsp:cNvSpPr/>
      </dsp:nvSpPr>
      <dsp:spPr>
        <a:xfrm>
          <a:off x="0" y="1983312"/>
          <a:ext cx="1008112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Independencia.</a:t>
          </a:r>
          <a:endParaRPr lang="es-MX" sz="2800" kern="1200" dirty="0"/>
        </a:p>
      </dsp:txBody>
      <dsp:txXfrm>
        <a:off x="32784" y="2016096"/>
        <a:ext cx="10015552" cy="606012"/>
      </dsp:txXfrm>
    </dsp:sp>
    <dsp:sp modelId="{683AE87C-B6D1-486B-8395-3E3C20539ED1}">
      <dsp:nvSpPr>
        <dsp:cNvPr id="0" name=""/>
        <dsp:cNvSpPr/>
      </dsp:nvSpPr>
      <dsp:spPr>
        <a:xfrm>
          <a:off x="0" y="2654892"/>
          <a:ext cx="1008112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76"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ES" sz="2200" kern="1200" dirty="0" smtClean="0">
              <a:latin typeface="Candara" pitchFamily="34" charset="0"/>
            </a:rPr>
            <a:t>El auditor está obligado a mantener una actitud de independencia mental en todos los asuntos relativos a su trabajo profesional.</a:t>
          </a:r>
          <a:endParaRPr lang="es-MX" sz="2200" kern="1200" dirty="0">
            <a:latin typeface="Candara" pitchFamily="34" charset="0"/>
          </a:endParaRPr>
        </a:p>
      </dsp:txBody>
      <dsp:txXfrm>
        <a:off x="0" y="2654892"/>
        <a:ext cx="10081120" cy="695520"/>
      </dsp:txXfrm>
    </dsp:sp>
    <dsp:sp modelId="{AA688EB6-1BEC-41A0-9791-1846905A5E14}">
      <dsp:nvSpPr>
        <dsp:cNvPr id="0" name=""/>
        <dsp:cNvSpPr/>
      </dsp:nvSpPr>
      <dsp:spPr>
        <a:xfrm>
          <a:off x="0" y="3350411"/>
          <a:ext cx="1008112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Cuidado y Diligencias Profesionales</a:t>
          </a:r>
          <a:r>
            <a:rPr lang="es-MX" sz="2800" kern="1200" dirty="0" smtClean="0"/>
            <a:t>.</a:t>
          </a:r>
          <a:endParaRPr lang="es-MX" sz="2800" kern="1200" dirty="0"/>
        </a:p>
      </dsp:txBody>
      <dsp:txXfrm>
        <a:off x="32784" y="3383195"/>
        <a:ext cx="10015552" cy="606012"/>
      </dsp:txXfrm>
    </dsp:sp>
    <dsp:sp modelId="{1F909D21-C3E3-43D8-8C68-5D08C6D0C468}">
      <dsp:nvSpPr>
        <dsp:cNvPr id="0" name=""/>
        <dsp:cNvSpPr/>
      </dsp:nvSpPr>
      <dsp:spPr>
        <a:xfrm>
          <a:off x="0" y="4021992"/>
          <a:ext cx="1008112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76"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ES" sz="2200" kern="1200" dirty="0" smtClean="0">
              <a:latin typeface="Candara" pitchFamily="34" charset="0"/>
            </a:rPr>
            <a:t>El auditor está obligado a ejercer cuidado y diligencia razonables en la realización de su examen y en la preparación de su dictamen o informe.</a:t>
          </a:r>
          <a:endParaRPr lang="es-MX" sz="2200" kern="1200" dirty="0">
            <a:latin typeface="Candara" pitchFamily="34" charset="0"/>
          </a:endParaRPr>
        </a:p>
      </dsp:txBody>
      <dsp:txXfrm>
        <a:off x="0" y="4021992"/>
        <a:ext cx="10081120" cy="695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1B663-B727-4914-BFDA-E7B2AEC19F90}">
      <dsp:nvSpPr>
        <dsp:cNvPr id="0" name=""/>
        <dsp:cNvSpPr/>
      </dsp:nvSpPr>
      <dsp:spPr>
        <a:xfrm>
          <a:off x="534106" y="0"/>
          <a:ext cx="6475586" cy="388535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just" defTabSz="1911350">
            <a:lnSpc>
              <a:spcPct val="90000"/>
            </a:lnSpc>
            <a:spcBef>
              <a:spcPct val="0"/>
            </a:spcBef>
            <a:spcAft>
              <a:spcPct val="35000"/>
            </a:spcAft>
          </a:pPr>
          <a:r>
            <a:rPr lang="es-ES" sz="4300" kern="1200" dirty="0" smtClean="0"/>
            <a:t>Disciplina integrada de conocimientos básicos de las necesidades monetarias de una empresa y a su satisfacción.</a:t>
          </a:r>
          <a:endParaRPr lang="es-MX" sz="4300" kern="1200" dirty="0"/>
        </a:p>
      </dsp:txBody>
      <dsp:txXfrm>
        <a:off x="534106" y="0"/>
        <a:ext cx="6475586" cy="3885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66406-19D2-4133-9673-336D141232BC}">
      <dsp:nvSpPr>
        <dsp:cNvPr id="0" name=""/>
        <dsp:cNvSpPr/>
      </dsp:nvSpPr>
      <dsp:spPr>
        <a:xfrm>
          <a:off x="4001075" y="580"/>
          <a:ext cx="6001612" cy="2265839"/>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ctr" anchorCtr="0">
          <a:noAutofit/>
        </a:bodyPr>
        <a:lstStyle/>
        <a:p>
          <a:pPr marL="228600" lvl="1" indent="-228600" algn="just" defTabSz="1022350">
            <a:lnSpc>
              <a:spcPct val="90000"/>
            </a:lnSpc>
            <a:spcBef>
              <a:spcPct val="0"/>
            </a:spcBef>
            <a:spcAft>
              <a:spcPct val="15000"/>
            </a:spcAft>
            <a:buChar char="••"/>
          </a:pPr>
          <a:r>
            <a:rPr lang="es-ES" sz="2300" kern="1200" dirty="0" smtClean="0">
              <a:latin typeface="Candara" pitchFamily="34" charset="0"/>
            </a:rPr>
            <a:t>Medida de la capacidad de la empresa para cumplir sus obligaciones de corto plazo.</a:t>
          </a:r>
          <a:endParaRPr lang="es-MX" sz="2300" kern="1200" dirty="0">
            <a:latin typeface="Candara" pitchFamily="34" charset="0"/>
          </a:endParaRPr>
        </a:p>
      </dsp:txBody>
      <dsp:txXfrm>
        <a:off x="4001075" y="283810"/>
        <a:ext cx="5151922" cy="1699379"/>
      </dsp:txXfrm>
    </dsp:sp>
    <dsp:sp modelId="{A3DEF712-81F0-40B9-8CCD-19B282B9EB2D}">
      <dsp:nvSpPr>
        <dsp:cNvPr id="0" name=""/>
        <dsp:cNvSpPr/>
      </dsp:nvSpPr>
      <dsp:spPr>
        <a:xfrm>
          <a:off x="0" y="580"/>
          <a:ext cx="4001075" cy="22658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l" defTabSz="2711450">
            <a:lnSpc>
              <a:spcPct val="90000"/>
            </a:lnSpc>
            <a:spcBef>
              <a:spcPct val="0"/>
            </a:spcBef>
            <a:spcAft>
              <a:spcPct val="35000"/>
            </a:spcAft>
          </a:pPr>
          <a:r>
            <a:rPr lang="es-MX" sz="6100" kern="1200" dirty="0" smtClean="0">
              <a:latin typeface="Candara" pitchFamily="34" charset="0"/>
            </a:rPr>
            <a:t>Liquidez</a:t>
          </a:r>
          <a:endParaRPr lang="es-MX" sz="6100" kern="1200" dirty="0">
            <a:latin typeface="Candara" pitchFamily="34" charset="0"/>
          </a:endParaRPr>
        </a:p>
      </dsp:txBody>
      <dsp:txXfrm>
        <a:off x="110609" y="111189"/>
        <a:ext cx="3779857" cy="2044621"/>
      </dsp:txXfrm>
    </dsp:sp>
    <dsp:sp modelId="{4A756945-F7FC-44DD-8811-C1837AF0842B}">
      <dsp:nvSpPr>
        <dsp:cNvPr id="0" name=""/>
        <dsp:cNvSpPr/>
      </dsp:nvSpPr>
      <dsp:spPr>
        <a:xfrm>
          <a:off x="4001075" y="2493003"/>
          <a:ext cx="6001612" cy="2265839"/>
        </a:xfrm>
        <a:prstGeom prst="rightArrow">
          <a:avLst>
            <a:gd name="adj1" fmla="val 75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ctr" anchorCtr="0">
          <a:noAutofit/>
        </a:bodyPr>
        <a:lstStyle/>
        <a:p>
          <a:pPr marL="228600" lvl="1" indent="-228600" algn="just" defTabSz="1022350">
            <a:lnSpc>
              <a:spcPct val="90000"/>
            </a:lnSpc>
            <a:spcBef>
              <a:spcPct val="0"/>
            </a:spcBef>
            <a:spcAft>
              <a:spcPct val="15000"/>
            </a:spcAft>
            <a:buChar char="••"/>
          </a:pPr>
          <a:r>
            <a:rPr lang="es-ES" sz="2300" kern="1200" dirty="0" smtClean="0">
              <a:latin typeface="Candara" pitchFamily="34" charset="0"/>
            </a:rPr>
            <a:t>Expresa el número de veces que los bienes y valores de fácil realización, en el curso normal de las operaciones se convertirán en efectivo por cada peso de pasivo exigible.</a:t>
          </a:r>
          <a:endParaRPr lang="es-MX" sz="2300" kern="1200" dirty="0">
            <a:latin typeface="Candara" pitchFamily="34" charset="0"/>
          </a:endParaRPr>
        </a:p>
      </dsp:txBody>
      <dsp:txXfrm>
        <a:off x="4001075" y="2776233"/>
        <a:ext cx="5151922" cy="1699379"/>
      </dsp:txXfrm>
    </dsp:sp>
    <dsp:sp modelId="{7998A335-8170-429D-BFEC-C45D3497E4CB}">
      <dsp:nvSpPr>
        <dsp:cNvPr id="0" name=""/>
        <dsp:cNvSpPr/>
      </dsp:nvSpPr>
      <dsp:spPr>
        <a:xfrm>
          <a:off x="0" y="2493003"/>
          <a:ext cx="4001075" cy="2265839"/>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l" defTabSz="2711450">
            <a:lnSpc>
              <a:spcPct val="90000"/>
            </a:lnSpc>
            <a:spcBef>
              <a:spcPct val="0"/>
            </a:spcBef>
            <a:spcAft>
              <a:spcPct val="35000"/>
            </a:spcAft>
          </a:pPr>
          <a:r>
            <a:rPr lang="es-MX" sz="6100" kern="1200" dirty="0" smtClean="0">
              <a:latin typeface="Candara" pitchFamily="34" charset="0"/>
            </a:rPr>
            <a:t>Solvencia</a:t>
          </a:r>
          <a:endParaRPr lang="es-MX" sz="6100" kern="1200" dirty="0">
            <a:latin typeface="Candara" pitchFamily="34" charset="0"/>
          </a:endParaRPr>
        </a:p>
      </dsp:txBody>
      <dsp:txXfrm>
        <a:off x="110609" y="2603612"/>
        <a:ext cx="3779857" cy="2044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0172F-5416-41BC-BDE6-A90E4F151B59}">
      <dsp:nvSpPr>
        <dsp:cNvPr id="0" name=""/>
        <dsp:cNvSpPr/>
      </dsp:nvSpPr>
      <dsp:spPr>
        <a:xfrm>
          <a:off x="0" y="172145"/>
          <a:ext cx="10009112" cy="912064"/>
        </a:xfrm>
        <a:prstGeom prst="rect">
          <a:avLst/>
        </a:prstGeom>
        <a:solidFill>
          <a:schemeClr val="accent2">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MX" sz="5400" kern="1200" dirty="0" smtClean="0"/>
            <a:t>Clasificación de Finanzas</a:t>
          </a:r>
          <a:endParaRPr lang="es-MX" sz="5400" kern="1200" dirty="0"/>
        </a:p>
      </dsp:txBody>
      <dsp:txXfrm>
        <a:off x="0" y="172145"/>
        <a:ext cx="10009112" cy="912064"/>
      </dsp:txXfrm>
    </dsp:sp>
    <dsp:sp modelId="{1F31E942-E09F-4261-B66A-A0D72AC7DE97}">
      <dsp:nvSpPr>
        <dsp:cNvPr id="0" name=""/>
        <dsp:cNvSpPr/>
      </dsp:nvSpPr>
      <dsp:spPr>
        <a:xfrm>
          <a:off x="0" y="1256365"/>
          <a:ext cx="5004556" cy="37056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A.- Servicios Financieros, son los que se ocupan de proporcionar asesoría y productos financieros a las empresas; por ejemplo Bancos, aseguradoras, bienes raíces, inversiones, </a:t>
          </a:r>
          <a:endParaRPr lang="es-MX" sz="2400" kern="1200" dirty="0" smtClean="0"/>
        </a:p>
        <a:p>
          <a:pPr lvl="0" algn="just" defTabSz="1066800">
            <a:lnSpc>
              <a:spcPct val="90000"/>
            </a:lnSpc>
            <a:spcBef>
              <a:spcPct val="0"/>
            </a:spcBef>
            <a:spcAft>
              <a:spcPct val="35000"/>
            </a:spcAft>
          </a:pPr>
          <a:r>
            <a:rPr lang="es-ES" sz="2400" kern="1200" dirty="0" smtClean="0"/>
            <a:t>etc.</a:t>
          </a:r>
          <a:endParaRPr lang="es-MX" sz="2400" kern="1200" dirty="0"/>
        </a:p>
      </dsp:txBody>
      <dsp:txXfrm>
        <a:off x="0" y="1256365"/>
        <a:ext cx="5004556" cy="3705627"/>
      </dsp:txXfrm>
    </dsp:sp>
    <dsp:sp modelId="{A819DBAF-6305-47B2-BD66-E8A0A3C6EE70}">
      <dsp:nvSpPr>
        <dsp:cNvPr id="0" name=""/>
        <dsp:cNvSpPr/>
      </dsp:nvSpPr>
      <dsp:spPr>
        <a:xfrm>
          <a:off x="5004556" y="1256365"/>
          <a:ext cx="5004556" cy="37056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S" sz="2200" kern="1200" dirty="0" smtClean="0"/>
            <a:t>B.- Administración Financiera, tiene por objeto maximizar el patrimonio de una empresa a largo plazo mediante la obtención de recursos financieros por aportaciones de capital y obtención de créditos; su correcto manejo y aplicación, Así como la coordinación eficiente del capital, inversiones y resultados mediante la presentación e interpretación para la toma de decisiones acertadas.</a:t>
          </a:r>
          <a:endParaRPr lang="es-MX" sz="2200" kern="1200" dirty="0"/>
        </a:p>
      </dsp:txBody>
      <dsp:txXfrm>
        <a:off x="5004556" y="1256365"/>
        <a:ext cx="5004556" cy="3705627"/>
      </dsp:txXfrm>
    </dsp:sp>
    <dsp:sp modelId="{45442FFE-C44C-4791-BFA2-40447ED320E8}">
      <dsp:nvSpPr>
        <dsp:cNvPr id="0" name=""/>
        <dsp:cNvSpPr/>
      </dsp:nvSpPr>
      <dsp:spPr>
        <a:xfrm>
          <a:off x="0" y="4789858"/>
          <a:ext cx="10009112" cy="373484"/>
        </a:xfrm>
        <a:prstGeom prst="rect">
          <a:avLst/>
        </a:prstGeom>
        <a:solidFill>
          <a:schemeClr val="accent2">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6E7A0-3516-4170-80BE-E023F5D255CD}">
      <dsp:nvSpPr>
        <dsp:cNvPr id="0" name=""/>
        <dsp:cNvSpPr/>
      </dsp:nvSpPr>
      <dsp:spPr>
        <a:xfrm>
          <a:off x="0" y="16328"/>
          <a:ext cx="7986464" cy="4791878"/>
        </a:xfrm>
        <a:prstGeom prst="rect">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just" defTabSz="2000250">
            <a:lnSpc>
              <a:spcPct val="90000"/>
            </a:lnSpc>
            <a:spcBef>
              <a:spcPct val="0"/>
            </a:spcBef>
            <a:spcAft>
              <a:spcPct val="35000"/>
            </a:spcAft>
          </a:pPr>
          <a:r>
            <a:rPr lang="es-ES" sz="4500" kern="1200" dirty="0" smtClean="0"/>
            <a:t>Se ocupa de dirigir los aspectos financieros de cualquier tipo de organización, sea financiera o no, pública o privada, lucrativa o no, sus </a:t>
          </a:r>
          <a:r>
            <a:rPr lang="es-ES" sz="4500" kern="1200" smtClean="0"/>
            <a:t>tareas </a:t>
          </a:r>
          <a:r>
            <a:rPr lang="es-ES" sz="4500" kern="1200" smtClean="0"/>
            <a:t>abarcan </a:t>
          </a:r>
          <a:r>
            <a:rPr lang="es-ES" sz="4500" kern="1200" dirty="0" smtClean="0"/>
            <a:t>crediticia, análisis de inversiones y procesamiento de fondos, etc.</a:t>
          </a:r>
          <a:endParaRPr lang="es-MX" sz="4500" kern="1200" dirty="0"/>
        </a:p>
      </dsp:txBody>
      <dsp:txXfrm>
        <a:off x="0" y="16328"/>
        <a:ext cx="7986464" cy="4791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F7F1-D3DD-41A0-BADD-D50BBDACAA66}">
      <dsp:nvSpPr>
        <dsp:cNvPr id="0" name=""/>
        <dsp:cNvSpPr/>
      </dsp:nvSpPr>
      <dsp:spPr>
        <a:xfrm>
          <a:off x="799582" y="0"/>
          <a:ext cx="3156819" cy="18940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Efectúa análisis y planeación Financiera.</a:t>
          </a:r>
          <a:endParaRPr lang="es-MX" sz="2800" kern="1200" dirty="0">
            <a:latin typeface="Calibri" pitchFamily="34" charset="0"/>
            <a:cs typeface="Calibri" pitchFamily="34" charset="0"/>
          </a:endParaRPr>
        </a:p>
      </dsp:txBody>
      <dsp:txXfrm>
        <a:off x="799582" y="0"/>
        <a:ext cx="3156819" cy="1894091"/>
      </dsp:txXfrm>
    </dsp:sp>
    <dsp:sp modelId="{E82804EA-45F5-4C36-88DF-2B9BC47FBE10}">
      <dsp:nvSpPr>
        <dsp:cNvPr id="0" name=""/>
        <dsp:cNvSpPr/>
      </dsp:nvSpPr>
      <dsp:spPr>
        <a:xfrm>
          <a:off x="4334304" y="295"/>
          <a:ext cx="3156819" cy="18940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Administra los Activos de la Empresa.</a:t>
          </a:r>
          <a:endParaRPr lang="es-MX" sz="2800" kern="1200" dirty="0">
            <a:latin typeface="Calibri" pitchFamily="34" charset="0"/>
            <a:cs typeface="Calibri" pitchFamily="34" charset="0"/>
          </a:endParaRPr>
        </a:p>
      </dsp:txBody>
      <dsp:txXfrm>
        <a:off x="4334304" y="295"/>
        <a:ext cx="3156819" cy="1894091"/>
      </dsp:txXfrm>
    </dsp:sp>
    <dsp:sp modelId="{8E30B037-0235-4561-98B7-783638236857}">
      <dsp:nvSpPr>
        <dsp:cNvPr id="0" name=""/>
        <dsp:cNvSpPr/>
      </dsp:nvSpPr>
      <dsp:spPr>
        <a:xfrm>
          <a:off x="861803" y="2210068"/>
          <a:ext cx="3156819" cy="189409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Administra el Pasivo y Capital Social.</a:t>
          </a:r>
          <a:endParaRPr lang="es-MX" sz="2800" kern="1200" dirty="0">
            <a:latin typeface="Calibri" pitchFamily="34" charset="0"/>
            <a:cs typeface="Calibri" pitchFamily="34" charset="0"/>
          </a:endParaRPr>
        </a:p>
      </dsp:txBody>
      <dsp:txXfrm>
        <a:off x="861803" y="2210068"/>
        <a:ext cx="3156819" cy="1894091"/>
      </dsp:txXfrm>
    </dsp:sp>
    <dsp:sp modelId="{EEB55160-00C9-4E4B-9CD7-59954BF560EE}">
      <dsp:nvSpPr>
        <dsp:cNvPr id="0" name=""/>
        <dsp:cNvSpPr/>
      </dsp:nvSpPr>
      <dsp:spPr>
        <a:xfrm>
          <a:off x="4334304" y="2210068"/>
          <a:ext cx="3156819" cy="189409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Conoce las fuentes de financiamiento a corto o largo plazo y su aplicación.</a:t>
          </a:r>
          <a:endParaRPr lang="es-MX" sz="2800" kern="1200" dirty="0">
            <a:latin typeface="Calibri" pitchFamily="34" charset="0"/>
            <a:cs typeface="Calibri" pitchFamily="34" charset="0"/>
          </a:endParaRPr>
        </a:p>
      </dsp:txBody>
      <dsp:txXfrm>
        <a:off x="4334304" y="2210068"/>
        <a:ext cx="3156819" cy="18940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xmlns=""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xmlns="" id="{0A35313A-DAFA-E79D-E2CA-9D019A4C228F}"/>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5" name="Marcador de pie de página 4">
            <a:extLst>
              <a:ext uri="{FF2B5EF4-FFF2-40B4-BE49-F238E27FC236}">
                <a16:creationId xmlns:a16="http://schemas.microsoft.com/office/drawing/2014/main" xmlns=""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4D1CB2C7-FC4A-0CBB-E1B3-509F381B86FF}"/>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5" name="Marcador de pie de página 4">
            <a:extLst>
              <a:ext uri="{FF2B5EF4-FFF2-40B4-BE49-F238E27FC236}">
                <a16:creationId xmlns:a16="http://schemas.microsoft.com/office/drawing/2014/main" xmlns=""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D64895C0-F722-14FD-1F66-F949E9F2BD7F}"/>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5" name="Marcador de pie de página 4">
            <a:extLst>
              <a:ext uri="{FF2B5EF4-FFF2-40B4-BE49-F238E27FC236}">
                <a16:creationId xmlns:a16="http://schemas.microsoft.com/office/drawing/2014/main" xmlns=""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132B8EC8-054D-B67B-356D-60B2DD7350BF}"/>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5" name="Marcador de pie de página 4">
            <a:extLst>
              <a:ext uri="{FF2B5EF4-FFF2-40B4-BE49-F238E27FC236}">
                <a16:creationId xmlns:a16="http://schemas.microsoft.com/office/drawing/2014/main" xmlns=""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2D1F5D9E-0A50-5242-40D0-38D0F1ED1FCD}"/>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5" name="Marcador de pie de página 4">
            <a:extLst>
              <a:ext uri="{FF2B5EF4-FFF2-40B4-BE49-F238E27FC236}">
                <a16:creationId xmlns:a16="http://schemas.microsoft.com/office/drawing/2014/main" xmlns=""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xmlns=""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xmlns="" id="{696E85EE-76AF-B67C-D1C7-1923A1915DE9}"/>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6" name="Marcador de pie de página 5">
            <a:extLst>
              <a:ext uri="{FF2B5EF4-FFF2-40B4-BE49-F238E27FC236}">
                <a16:creationId xmlns:a16="http://schemas.microsoft.com/office/drawing/2014/main" xmlns=""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xmlns=""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xmlns="" id="{BFCF7AA7-D810-06F7-A8FC-12029210767D}"/>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8" name="Marcador de pie de página 7">
            <a:extLst>
              <a:ext uri="{FF2B5EF4-FFF2-40B4-BE49-F238E27FC236}">
                <a16:creationId xmlns:a16="http://schemas.microsoft.com/office/drawing/2014/main" xmlns=""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xmlns="" id="{A1559640-9093-CFB1-7556-58320675EDA2}"/>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4" name="Marcador de pie de página 3">
            <a:extLst>
              <a:ext uri="{FF2B5EF4-FFF2-40B4-BE49-F238E27FC236}">
                <a16:creationId xmlns:a16="http://schemas.microsoft.com/office/drawing/2014/main" xmlns=""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3FD6F013-9F98-216B-02F6-85F7BC0D9B3E}"/>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3" name="Marcador de pie de página 2">
            <a:extLst>
              <a:ext uri="{FF2B5EF4-FFF2-40B4-BE49-F238E27FC236}">
                <a16:creationId xmlns:a16="http://schemas.microsoft.com/office/drawing/2014/main" xmlns=""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xmlns=""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52C0F528-EA2D-0630-B021-5C98A26DA23D}"/>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6" name="Marcador de pie de página 5">
            <a:extLst>
              <a:ext uri="{FF2B5EF4-FFF2-40B4-BE49-F238E27FC236}">
                <a16:creationId xmlns:a16="http://schemas.microsoft.com/office/drawing/2014/main" xmlns=""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xmlns=""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289FC42B-1D97-2D32-156A-8DAA50E8EABF}"/>
              </a:ext>
            </a:extLst>
          </p:cNvPr>
          <p:cNvSpPr>
            <a:spLocks noGrp="1"/>
          </p:cNvSpPr>
          <p:nvPr>
            <p:ph type="dt" sz="half" idx="10"/>
          </p:nvPr>
        </p:nvSpPr>
        <p:spPr/>
        <p:txBody>
          <a:bodyPr/>
          <a:lstStyle/>
          <a:p>
            <a:fld id="{AF09A1C2-0A7D-DC40-8065-EDCD6AF757D4}" type="datetimeFigureOut">
              <a:rPr lang="es-MX" smtClean="0"/>
              <a:t>19/08/2024</a:t>
            </a:fld>
            <a:endParaRPr lang="es-MX"/>
          </a:p>
        </p:txBody>
      </p:sp>
      <p:sp>
        <p:nvSpPr>
          <p:cNvPr id="6" name="Marcador de pie de página 5">
            <a:extLst>
              <a:ext uri="{FF2B5EF4-FFF2-40B4-BE49-F238E27FC236}">
                <a16:creationId xmlns:a16="http://schemas.microsoft.com/office/drawing/2014/main" xmlns=""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19/08/2024</a:t>
            </a:fld>
            <a:endParaRPr lang="es-MX"/>
          </a:p>
        </p:txBody>
      </p:sp>
      <p:sp>
        <p:nvSpPr>
          <p:cNvPr id="5" name="Marcador de pie de página 4">
            <a:extLst>
              <a:ext uri="{FF2B5EF4-FFF2-40B4-BE49-F238E27FC236}">
                <a16:creationId xmlns:a16="http://schemas.microsoft.com/office/drawing/2014/main" xmlns=""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46212" y="946861"/>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000">
                <a:latin typeface="Freestyle Script" panose="030804020302050B0404" pitchFamily="66" charset="0"/>
                <a:ea typeface="+mj-ea"/>
                <a:cs typeface="+mj-cs"/>
              </a:defRPr>
            </a:lvl1pPr>
          </a:lstStyle>
          <a:p>
            <a:r>
              <a:rPr lang="es-MX" sz="8800" dirty="0"/>
              <a:t>Servicios de contabilidad</a:t>
            </a:r>
          </a:p>
        </p:txBody>
      </p:sp>
      <p:sp>
        <p:nvSpPr>
          <p:cNvPr id="3" name="2 Marcador de contenido"/>
          <p:cNvSpPr txBox="1">
            <a:spLocks/>
          </p:cNvSpPr>
          <p:nvPr/>
        </p:nvSpPr>
        <p:spPr>
          <a:xfrm>
            <a:off x="695400" y="2530541"/>
            <a:ext cx="11017224" cy="3202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38150" indent="-438150" algn="just">
              <a:lnSpc>
                <a:spcPct val="100000"/>
              </a:lnSpc>
              <a:buFont typeface="Courier New" panose="02070309020205020404" pitchFamily="49" charset="0"/>
              <a:buChar char="o"/>
            </a:pPr>
            <a:r>
              <a:rPr lang="es-ES" sz="3200" dirty="0" smtClean="0">
                <a:latin typeface="Candara" pitchFamily="34" charset="0"/>
              </a:rPr>
              <a:t>Establecimiento de sistemas de información financiera.</a:t>
            </a:r>
          </a:p>
          <a:p>
            <a:pPr marL="438150" indent="-438150" algn="just">
              <a:lnSpc>
                <a:spcPct val="100000"/>
              </a:lnSpc>
              <a:buFont typeface="Courier New" panose="02070309020205020404" pitchFamily="49" charset="0"/>
              <a:buChar char="o"/>
            </a:pPr>
            <a:r>
              <a:rPr lang="es-ES" sz="3200" dirty="0" smtClean="0">
                <a:latin typeface="Candara" pitchFamily="34" charset="0"/>
              </a:rPr>
              <a:t>Procesamiento y valuación de transacciones financieras.</a:t>
            </a:r>
          </a:p>
          <a:p>
            <a:pPr marL="438150" indent="-438150" algn="just">
              <a:lnSpc>
                <a:spcPct val="100000"/>
              </a:lnSpc>
              <a:buFont typeface="Courier New" panose="02070309020205020404" pitchFamily="49" charset="0"/>
              <a:buChar char="o"/>
            </a:pPr>
            <a:r>
              <a:rPr lang="es-ES" sz="3200" dirty="0" smtClean="0">
                <a:latin typeface="Candara" pitchFamily="34" charset="0"/>
              </a:rPr>
              <a:t>Evaluación de información financiera.</a:t>
            </a:r>
          </a:p>
          <a:p>
            <a:pPr marL="438150" indent="-438150" algn="just">
              <a:lnSpc>
                <a:spcPct val="100000"/>
              </a:lnSpc>
              <a:buFont typeface="Courier New" panose="02070309020205020404" pitchFamily="49" charset="0"/>
              <a:buChar char="o"/>
            </a:pPr>
            <a:r>
              <a:rPr lang="es-ES" sz="3200" dirty="0" smtClean="0">
                <a:latin typeface="Candara" pitchFamily="34" charset="0"/>
              </a:rPr>
              <a:t>Elaboración y discusión de informes financieros.</a:t>
            </a:r>
            <a:endParaRPr lang="es-MX" sz="3200" dirty="0" smtClean="0">
              <a:latin typeface="Candara" pitchFamily="34" charset="0"/>
            </a:endParaRPr>
          </a:p>
          <a:p>
            <a:pPr>
              <a:buFont typeface="Courier New" panose="02070309020205020404" pitchFamily="49" charset="0"/>
              <a:buChar char="o"/>
            </a:pPr>
            <a:endParaRPr lang="es-MX" dirty="0"/>
          </a:p>
        </p:txBody>
      </p:sp>
    </p:spTree>
    <p:extLst>
      <p:ext uri="{BB962C8B-B14F-4D97-AF65-F5344CB8AC3E}">
        <p14:creationId xmlns:p14="http://schemas.microsoft.com/office/powerpoint/2010/main" val="3178924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74204" y="943867"/>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9600">
                <a:latin typeface="Freestyle Script" panose="030804020302050B0404" pitchFamily="66" charset="0"/>
                <a:ea typeface="+mj-ea"/>
                <a:cs typeface="+mj-cs"/>
              </a:defRPr>
            </a:lvl1pPr>
          </a:lstStyle>
          <a:p>
            <a:r>
              <a:rPr lang="es-MX" sz="8800" dirty="0"/>
              <a:t>Servicios de auditoría</a:t>
            </a:r>
          </a:p>
        </p:txBody>
      </p:sp>
      <p:sp>
        <p:nvSpPr>
          <p:cNvPr id="3" name="2 Marcador de contenido"/>
          <p:cNvSpPr txBox="1">
            <a:spLocks/>
          </p:cNvSpPr>
          <p:nvPr/>
        </p:nvSpPr>
        <p:spPr>
          <a:xfrm>
            <a:off x="623392" y="2269430"/>
            <a:ext cx="11017224" cy="3886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38150" indent="-438150" algn="just">
              <a:lnSpc>
                <a:spcPct val="100000"/>
              </a:lnSpc>
              <a:buFont typeface="Courier New" panose="02070309020205020404" pitchFamily="49" charset="0"/>
              <a:buChar char="o"/>
            </a:pPr>
            <a:r>
              <a:rPr lang="es-ES" sz="3200" dirty="0" smtClean="0">
                <a:latin typeface="Candara" pitchFamily="34" charset="0"/>
              </a:rPr>
              <a:t>Sistematización de auditorías.</a:t>
            </a:r>
          </a:p>
          <a:p>
            <a:pPr marL="438150" indent="-438150" algn="just">
              <a:lnSpc>
                <a:spcPct val="100000"/>
              </a:lnSpc>
              <a:buFont typeface="Courier New" panose="02070309020205020404" pitchFamily="49" charset="0"/>
              <a:buChar char="o"/>
            </a:pPr>
            <a:r>
              <a:rPr lang="es-ES" sz="3200" dirty="0" smtClean="0">
                <a:latin typeface="Candara" pitchFamily="34" charset="0"/>
              </a:rPr>
              <a:t>Valuación del control interno.</a:t>
            </a:r>
          </a:p>
          <a:p>
            <a:pPr marL="438150" indent="-438150" algn="just">
              <a:lnSpc>
                <a:spcPct val="100000"/>
              </a:lnSpc>
              <a:buFont typeface="Courier New" panose="02070309020205020404" pitchFamily="49" charset="0"/>
              <a:buChar char="o"/>
            </a:pPr>
            <a:r>
              <a:rPr lang="es-ES" sz="3200" dirty="0" smtClean="0">
                <a:latin typeface="Candara" pitchFamily="34" charset="0"/>
              </a:rPr>
              <a:t>Procesamiento de evidencias de papeles de trabajo.</a:t>
            </a:r>
          </a:p>
          <a:p>
            <a:pPr marL="438150" indent="-438150" algn="just">
              <a:lnSpc>
                <a:spcPct val="100000"/>
              </a:lnSpc>
              <a:buFont typeface="Courier New" panose="02070309020205020404" pitchFamily="49" charset="0"/>
              <a:buChar char="o"/>
            </a:pPr>
            <a:r>
              <a:rPr lang="es-ES" sz="3200" dirty="0" smtClean="0">
                <a:latin typeface="Candara" pitchFamily="34" charset="0"/>
              </a:rPr>
              <a:t>Evaluación de evidencias.</a:t>
            </a:r>
          </a:p>
          <a:p>
            <a:pPr marL="438150" indent="-438150" algn="just">
              <a:lnSpc>
                <a:spcPct val="100000"/>
              </a:lnSpc>
              <a:buFont typeface="Courier New" panose="02070309020205020404" pitchFamily="49" charset="0"/>
              <a:buChar char="o"/>
            </a:pPr>
            <a:r>
              <a:rPr lang="es-ES" sz="3200" dirty="0" smtClean="0">
                <a:latin typeface="Candara" pitchFamily="34" charset="0"/>
              </a:rPr>
              <a:t>Elaboración y discusión de dictámenes e informes de auditoría.</a:t>
            </a:r>
            <a:endParaRPr lang="es-MX" sz="3200" dirty="0">
              <a:latin typeface="Candara" pitchFamily="34" charset="0"/>
            </a:endParaRPr>
          </a:p>
        </p:txBody>
      </p:sp>
    </p:spTree>
    <p:extLst>
      <p:ext uri="{BB962C8B-B14F-4D97-AF65-F5344CB8AC3E}">
        <p14:creationId xmlns:p14="http://schemas.microsoft.com/office/powerpoint/2010/main" val="319138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623392" y="1405880"/>
            <a:ext cx="10225136" cy="52634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smtClean="0">
                <a:latin typeface="Candara" pitchFamily="34" charset="0"/>
              </a:rPr>
              <a:t>Los servicios de Contabilidad y Auditoría pueden ofrecerse simultánea o alternativamente, a través de las siguientes actividades:</a:t>
            </a:r>
            <a:endParaRPr lang="es-MX" sz="2800" smtClean="0">
              <a:latin typeface="Candara" pitchFamily="34" charset="0"/>
            </a:endParaRPr>
          </a:p>
          <a:p>
            <a:pPr algn="just"/>
            <a:r>
              <a:rPr lang="es-ES" sz="2800" smtClean="0">
                <a:latin typeface="Candara" pitchFamily="34" charset="0"/>
              </a:rPr>
              <a:t> </a:t>
            </a:r>
            <a:endParaRPr lang="es-MX" sz="2800" smtClean="0">
              <a:latin typeface="Candara" pitchFamily="34" charset="0"/>
            </a:endParaRPr>
          </a:p>
          <a:p>
            <a:pPr marL="895350" lvl="1" indent="-365125" algn="just">
              <a:lnSpc>
                <a:spcPct val="100000"/>
              </a:lnSpc>
              <a:buFont typeface="Courier New" panose="02070309020205020404" pitchFamily="49" charset="0"/>
              <a:buChar char="o"/>
            </a:pPr>
            <a:r>
              <a:rPr lang="es-ES" sz="2800" smtClean="0">
                <a:latin typeface="Candara" pitchFamily="34" charset="0"/>
              </a:rPr>
              <a:t>Consultoría. Asesoría sobre una o diversas áreas.</a:t>
            </a:r>
          </a:p>
          <a:p>
            <a:pPr marL="895350" lvl="1" indent="-365125" algn="just">
              <a:lnSpc>
                <a:spcPct val="100000"/>
              </a:lnSpc>
              <a:buFont typeface="Courier New" panose="02070309020205020404" pitchFamily="49" charset="0"/>
              <a:buChar char="o"/>
            </a:pPr>
            <a:r>
              <a:rPr lang="es-ES" sz="2800" smtClean="0">
                <a:latin typeface="Candara" pitchFamily="34" charset="0"/>
              </a:rPr>
              <a:t>Docencia. Enseñanza de las diversas asignaturas que integran el plan de estudios de la carrera del Contador Público en las universidades.</a:t>
            </a:r>
          </a:p>
          <a:p>
            <a:pPr marL="895350" lvl="1" indent="-365125" algn="just">
              <a:lnSpc>
                <a:spcPct val="100000"/>
              </a:lnSpc>
              <a:buFont typeface="Courier New" panose="02070309020205020404" pitchFamily="49" charset="0"/>
              <a:buChar char="o"/>
            </a:pPr>
            <a:r>
              <a:rPr lang="es-ES" sz="2800" smtClean="0">
                <a:latin typeface="Candara" pitchFamily="34" charset="0"/>
              </a:rPr>
              <a:t>Investigación. Búsqueda de técnicas y aplicaciones concretas para el progreso de la Contaduría.</a:t>
            </a:r>
            <a:endParaRPr lang="es-MX" sz="2800" dirty="0">
              <a:latin typeface="Candara" pitchFamily="34" charset="0"/>
            </a:endParaRPr>
          </a:p>
        </p:txBody>
      </p:sp>
    </p:spTree>
    <p:extLst>
      <p:ext uri="{BB962C8B-B14F-4D97-AF65-F5344CB8AC3E}">
        <p14:creationId xmlns:p14="http://schemas.microsoft.com/office/powerpoint/2010/main" val="1309759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38200" y="777528"/>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dirty="0"/>
              <a:t>Formas de ejercer la actividad</a:t>
            </a:r>
          </a:p>
        </p:txBody>
      </p:sp>
      <p:sp>
        <p:nvSpPr>
          <p:cNvPr id="3" name="2 Marcador de contenido"/>
          <p:cNvSpPr txBox="1">
            <a:spLocks/>
          </p:cNvSpPr>
          <p:nvPr/>
        </p:nvSpPr>
        <p:spPr>
          <a:xfrm>
            <a:off x="838200" y="272679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503238" algn="just">
              <a:buFont typeface="Courier New" panose="02070309020205020404" pitchFamily="49" charset="0"/>
              <a:buChar char="o"/>
            </a:pPr>
            <a:r>
              <a:rPr lang="es-ES" sz="2800" dirty="0" smtClean="0">
                <a:latin typeface="Candara" pitchFamily="34" charset="0"/>
              </a:rPr>
              <a:t>Independientemente. Cuando el Contador Público ejerce libremente su profesión, ofreciendo sus servicios al público en general.</a:t>
            </a:r>
          </a:p>
          <a:p>
            <a:pPr lvl="1" indent="-503238" algn="just">
              <a:buFont typeface="Courier New" panose="02070309020205020404" pitchFamily="49" charset="0"/>
              <a:buChar char="o"/>
            </a:pPr>
            <a:endParaRPr lang="es-MX" sz="2800" dirty="0" smtClean="0">
              <a:latin typeface="Candara" pitchFamily="34" charset="0"/>
            </a:endParaRPr>
          </a:p>
          <a:p>
            <a:pPr lvl="1" indent="-503238" algn="just">
              <a:buFont typeface="Courier New" panose="02070309020205020404" pitchFamily="49" charset="0"/>
              <a:buChar char="o"/>
            </a:pPr>
            <a:r>
              <a:rPr lang="es-ES" sz="2800" dirty="0" smtClean="0">
                <a:latin typeface="Candara" pitchFamily="34" charset="0"/>
              </a:rPr>
              <a:t>Dependientemente. Cuando el Contador Público ofrece sus servicios profesionales a una entidad económica en particular.</a:t>
            </a:r>
            <a:endParaRPr lang="es-MX" sz="2800" dirty="0" smtClean="0">
              <a:latin typeface="Candara" pitchFamily="34" charset="0"/>
            </a:endParaRPr>
          </a:p>
          <a:p>
            <a:pPr algn="just"/>
            <a:endParaRPr lang="es-MX" dirty="0">
              <a:latin typeface="Candara" pitchFamily="34" charset="0"/>
            </a:endParaRPr>
          </a:p>
        </p:txBody>
      </p:sp>
    </p:spTree>
    <p:extLst>
      <p:ext uri="{BB962C8B-B14F-4D97-AF65-F5344CB8AC3E}">
        <p14:creationId xmlns:p14="http://schemas.microsoft.com/office/powerpoint/2010/main" val="282382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457482" y="955328"/>
            <a:ext cx="9668933"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dirty="0"/>
              <a:t>Las entidades pueden ser</a:t>
            </a:r>
          </a:p>
        </p:txBody>
      </p:sp>
      <p:sp>
        <p:nvSpPr>
          <p:cNvPr id="3" name="2 Marcador de contenido"/>
          <p:cNvSpPr txBox="1">
            <a:spLocks/>
          </p:cNvSpPr>
          <p:nvPr/>
        </p:nvSpPr>
        <p:spPr>
          <a:xfrm>
            <a:off x="1034149" y="2827371"/>
            <a:ext cx="10515600" cy="3240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30225" indent="-530225" algn="just">
              <a:buFont typeface="Courier New" panose="02070309020205020404" pitchFamily="49" charset="0"/>
              <a:buChar char="o"/>
            </a:pPr>
            <a:r>
              <a:rPr lang="es-ES" sz="3200" dirty="0" smtClean="0">
                <a:latin typeface="Candara" pitchFamily="34" charset="0"/>
              </a:rPr>
              <a:t>Públicas. Las que son constituidas y dirigidas por el Estado.</a:t>
            </a:r>
          </a:p>
          <a:p>
            <a:pPr marL="530225" indent="-530225" algn="just">
              <a:buFont typeface="Courier New" panose="02070309020205020404" pitchFamily="49" charset="0"/>
              <a:buChar char="o"/>
            </a:pPr>
            <a:endParaRPr lang="es-ES" sz="3200" dirty="0" smtClean="0">
              <a:latin typeface="Candara" pitchFamily="34" charset="0"/>
            </a:endParaRPr>
          </a:p>
          <a:p>
            <a:pPr marL="530225" indent="-530225" algn="just">
              <a:buFont typeface="Courier New" panose="02070309020205020404" pitchFamily="49" charset="0"/>
              <a:buChar char="o"/>
            </a:pPr>
            <a:r>
              <a:rPr lang="es-ES" sz="3200" dirty="0" smtClean="0">
                <a:latin typeface="Candara" pitchFamily="34" charset="0"/>
              </a:rPr>
              <a:t>Privadas. Las que constituyen y dirigen los particulares.</a:t>
            </a:r>
            <a:endParaRPr lang="es-MX" sz="3200" dirty="0">
              <a:latin typeface="Candara" pitchFamily="34" charset="0"/>
            </a:endParaRPr>
          </a:p>
        </p:txBody>
      </p:sp>
    </p:spTree>
    <p:extLst>
      <p:ext uri="{BB962C8B-B14F-4D97-AF65-F5344CB8AC3E}">
        <p14:creationId xmlns:p14="http://schemas.microsoft.com/office/powerpoint/2010/main" val="324931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1080675" y="921379"/>
            <a:ext cx="10153128" cy="53354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Como ejercitante dependiente, el Contador Público puede asumir las entidades mencionadas y en función estricta de sus conocimientos los cargos relacionados con la Contabilidad y la Auditoría. </a:t>
            </a:r>
            <a:endParaRPr lang="es-ES" sz="2800" dirty="0" smtClean="0">
              <a:latin typeface="Candara" pitchFamily="34" charset="0"/>
            </a:endParaRPr>
          </a:p>
          <a:p>
            <a:pPr algn="just"/>
            <a:endParaRPr lang="es-ES" sz="2800" dirty="0" smtClean="0">
              <a:latin typeface="Candara" pitchFamily="34" charset="0"/>
            </a:endParaRPr>
          </a:p>
          <a:p>
            <a:pPr algn="just"/>
            <a:r>
              <a:rPr lang="es-ES" sz="2800" dirty="0" smtClean="0">
                <a:latin typeface="Candara" pitchFamily="34" charset="0"/>
              </a:rPr>
              <a:t>Destacan los siguientes:</a:t>
            </a:r>
          </a:p>
          <a:p>
            <a:pPr marL="1611313" indent="-442913" algn="just">
              <a:buFont typeface="Courier New" panose="02070309020205020404" pitchFamily="49" charset="0"/>
              <a:buChar char="o"/>
            </a:pPr>
            <a:r>
              <a:rPr lang="es-ES" sz="2800" dirty="0" smtClean="0">
                <a:latin typeface="Candara" pitchFamily="34" charset="0"/>
              </a:rPr>
              <a:t>Gerencia de Contabilidad.</a:t>
            </a:r>
          </a:p>
          <a:p>
            <a:pPr marL="1611313" indent="-442913" algn="just">
              <a:buFont typeface="Courier New" panose="02070309020205020404" pitchFamily="49" charset="0"/>
              <a:buChar char="o"/>
            </a:pPr>
            <a:r>
              <a:rPr lang="es-ES" sz="2800" dirty="0" smtClean="0">
                <a:latin typeface="Candara" pitchFamily="34" charset="0"/>
              </a:rPr>
              <a:t>Gerencia de Auditoria Interna.</a:t>
            </a:r>
          </a:p>
          <a:p>
            <a:pPr marL="1611313" indent="-442913" algn="just">
              <a:buFont typeface="Courier New" panose="02070309020205020404" pitchFamily="49" charset="0"/>
              <a:buChar char="o"/>
            </a:pPr>
            <a:r>
              <a:rPr lang="es-ES" sz="2800" dirty="0" smtClean="0">
                <a:latin typeface="Candara" pitchFamily="34" charset="0"/>
              </a:rPr>
              <a:t>Gerencia de Finanzas.</a:t>
            </a:r>
          </a:p>
          <a:p>
            <a:pPr marL="1611313" indent="-442913" algn="just">
              <a:buFont typeface="Courier New" panose="02070309020205020404" pitchFamily="49" charset="0"/>
              <a:buChar char="o"/>
            </a:pPr>
            <a:r>
              <a:rPr lang="es-ES" sz="2800" dirty="0" smtClean="0">
                <a:latin typeface="Candara" pitchFamily="34" charset="0"/>
              </a:rPr>
              <a:t>Gerencia de Impuestos, etc...</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123344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479376" y="1412776"/>
            <a:ext cx="9355906" cy="2852737"/>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sz="13800" dirty="0"/>
              <a:t>Entidad </a:t>
            </a:r>
            <a:r>
              <a:rPr lang="es-MX" sz="13800" dirty="0" smtClean="0"/>
              <a:t>económica</a:t>
            </a:r>
            <a:endParaRPr lang="es-MX" sz="13800" dirty="0"/>
          </a:p>
        </p:txBody>
      </p:sp>
    </p:spTree>
    <p:extLst>
      <p:ext uri="{BB962C8B-B14F-4D97-AF65-F5344CB8AC3E}">
        <p14:creationId xmlns:p14="http://schemas.microsoft.com/office/powerpoint/2010/main" val="3931403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34120" y="4885267"/>
            <a:ext cx="9459664"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ES" sz="5400" dirty="0" err="1"/>
              <a:t>NIF</a:t>
            </a:r>
            <a:r>
              <a:rPr lang="es-ES" sz="5400" dirty="0"/>
              <a:t> A-1 (Capítulo 20.-Postulados básicos) define a la entidad económica</a:t>
            </a:r>
            <a:endParaRPr lang="es-MX" sz="5400" dirty="0"/>
          </a:p>
        </p:txBody>
      </p:sp>
      <p:sp>
        <p:nvSpPr>
          <p:cNvPr id="3" name="2 Marcador de contenido"/>
          <p:cNvSpPr txBox="1">
            <a:spLocks/>
          </p:cNvSpPr>
          <p:nvPr/>
        </p:nvSpPr>
        <p:spPr>
          <a:xfrm>
            <a:off x="695400" y="1594768"/>
            <a:ext cx="9937104" cy="24522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entidad económica es  una </a:t>
            </a:r>
            <a:r>
              <a:rPr lang="es-ES" sz="2800" i="1" dirty="0" smtClean="0">
                <a:latin typeface="Candara" pitchFamily="34" charset="0"/>
              </a:rPr>
              <a:t>unidad identificable representada por un conjunto integrado de recursos y actividades económicas que es conducido por un único centro de control que toma decisiones económicas sobre sus actividades relevantes y debe ser la base para la emisión de estados financieros</a:t>
            </a:r>
            <a:r>
              <a:rPr lang="es-ES" sz="2800" dirty="0" smtClean="0">
                <a:latin typeface="Candara" pitchFamily="34" charset="0"/>
              </a:rPr>
              <a:t>.</a:t>
            </a:r>
            <a:endParaRPr lang="es-MX" sz="2800" dirty="0">
              <a:latin typeface="Candara" pitchFamily="34" charset="0"/>
            </a:endParaRPr>
          </a:p>
        </p:txBody>
      </p:sp>
    </p:spTree>
    <p:extLst>
      <p:ext uri="{BB962C8B-B14F-4D97-AF65-F5344CB8AC3E}">
        <p14:creationId xmlns:p14="http://schemas.microsoft.com/office/powerpoint/2010/main" val="1677827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http://www.gestiopolis.com/wp-content/uploads/2012/03/sistema-organizacional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0733"/>
            <a:ext cx="7323610" cy="457553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19336" y="1232490"/>
            <a:ext cx="8075240" cy="3693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6000">
                <a:latin typeface="Freestyle Script" panose="030804020302050B0404" pitchFamily="66" charset="0"/>
                <a:ea typeface="+mj-ea"/>
                <a:cs typeface="+mj-cs"/>
              </a:defRPr>
            </a:lvl1pPr>
          </a:lstStyle>
          <a:p>
            <a:pPr lvl="1"/>
            <a:r>
              <a:rPr lang="es-MX" sz="6000" dirty="0">
                <a:latin typeface="Freestyle Script" panose="030804020302050B0404" pitchFamily="66" charset="0"/>
              </a:rPr>
              <a:t>Entidad económica</a:t>
            </a:r>
            <a:r>
              <a:rPr lang="es-ES" sz="6000" dirty="0">
                <a:latin typeface="Freestyle Script" panose="030804020302050B0404" pitchFamily="66" charset="0"/>
              </a:rPr>
              <a:t> como sistema abierto</a:t>
            </a:r>
            <a:endParaRPr lang="es-MX" sz="6000" dirty="0">
              <a:latin typeface="Freestyle Script" panose="030804020302050B0404" pitchFamily="66" charset="0"/>
            </a:endParaRPr>
          </a:p>
        </p:txBody>
      </p:sp>
    </p:spTree>
    <p:extLst>
      <p:ext uri="{BB962C8B-B14F-4D97-AF65-F5344CB8AC3E}">
        <p14:creationId xmlns:p14="http://schemas.microsoft.com/office/powerpoint/2010/main" val="157443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580350" y="4826909"/>
            <a:ext cx="7554416" cy="1593304"/>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6000">
                <a:latin typeface="Freestyle Script" panose="030804020302050B0404" pitchFamily="66" charset="0"/>
                <a:ea typeface="+mj-ea"/>
                <a:cs typeface="+mj-cs"/>
              </a:defRPr>
            </a:lvl1pPr>
          </a:lstStyle>
          <a:p>
            <a:r>
              <a:rPr lang="es-MX" sz="8800" dirty="0"/>
              <a:t>Persona física</a:t>
            </a:r>
          </a:p>
        </p:txBody>
      </p:sp>
      <p:sp>
        <p:nvSpPr>
          <p:cNvPr id="3" name="2 Marcador de contenido"/>
          <p:cNvSpPr txBox="1">
            <a:spLocks/>
          </p:cNvSpPr>
          <p:nvPr/>
        </p:nvSpPr>
        <p:spPr>
          <a:xfrm>
            <a:off x="1284288" y="811560"/>
            <a:ext cx="9282111" cy="40153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a:t>
            </a:r>
            <a:r>
              <a:rPr lang="es-ES" sz="2800" i="1" dirty="0" smtClean="0">
                <a:latin typeface="Candara" pitchFamily="34" charset="0"/>
              </a:rPr>
              <a:t>personalidad de la entidad</a:t>
            </a:r>
            <a:r>
              <a:rPr lang="es-ES" sz="2800" dirty="0" smtClean="0">
                <a:latin typeface="Candara" pitchFamily="34" charset="0"/>
              </a:rPr>
              <a:t> económica es independiente de la de sus accionistas, propietarios o patrocinadores.</a:t>
            </a:r>
            <a:endParaRPr lang="es-MX" sz="2800" dirty="0" smtClean="0">
              <a:latin typeface="Candara" pitchFamily="34" charset="0"/>
            </a:endParaRPr>
          </a:p>
          <a:p>
            <a:pPr algn="just"/>
            <a:r>
              <a:rPr lang="es-ES" sz="2800" dirty="0" smtClean="0">
                <a:latin typeface="Candara" pitchFamily="34" charset="0"/>
              </a:rPr>
              <a:t> </a:t>
            </a:r>
            <a:endParaRPr lang="es-MX" sz="1600" dirty="0" smtClean="0">
              <a:latin typeface="Candara" pitchFamily="34" charset="0"/>
            </a:endParaRPr>
          </a:p>
          <a:p>
            <a:pPr algn="just"/>
            <a:r>
              <a:rPr lang="es-ES" sz="2800" dirty="0" smtClean="0">
                <a:latin typeface="Candara" pitchFamily="34" charset="0"/>
              </a:rPr>
              <a:t>La </a:t>
            </a:r>
            <a:r>
              <a:rPr lang="es-ES" sz="2800" b="1" i="1" dirty="0" smtClean="0">
                <a:latin typeface="Candara" pitchFamily="34" charset="0"/>
              </a:rPr>
              <a:t>entidad persona física</a:t>
            </a:r>
            <a:r>
              <a:rPr lang="es-ES" sz="2800" dirty="0" smtClean="0">
                <a:latin typeface="Candara" pitchFamily="34" charset="0"/>
              </a:rPr>
              <a:t> se asume como una unidad de negocios independiente de su propietario, con personalidad y capital contable propios, por lo que sólo deben incluirse en la información financiera, los activos, pasivos y el capital contable de todos los negocios que estén bajo el control de la persona física. </a:t>
            </a:r>
            <a:endParaRPr lang="es-MX" sz="2800" dirty="0">
              <a:latin typeface="Candara" pitchFamily="34" charset="0"/>
            </a:endParaRPr>
          </a:p>
        </p:txBody>
      </p:sp>
    </p:spTree>
    <p:extLst>
      <p:ext uri="{BB962C8B-B14F-4D97-AF65-F5344CB8AC3E}">
        <p14:creationId xmlns:p14="http://schemas.microsoft.com/office/powerpoint/2010/main" val="262687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a:spLocks noGrp="1"/>
          </p:cNvSpPr>
          <p:nvPr>
            <p:ph type="ctrTitle"/>
          </p:nvPr>
        </p:nvSpPr>
        <p:spPr>
          <a:xfrm>
            <a:off x="620502" y="2360894"/>
            <a:ext cx="8640960" cy="1368152"/>
          </a:xfrm>
        </p:spPr>
        <p:txBody>
          <a:bodyPr vert="horz" lIns="91440" tIns="45720" rIns="91440" bIns="45720" rtlCol="0" anchor="b">
            <a:noAutofit/>
          </a:bodyPr>
          <a:lstStyle/>
          <a:p>
            <a:r>
              <a:rPr lang="es-MX" sz="12000" b="1" cap="all" spc="600" dirty="0">
                <a:solidFill>
                  <a:srgbClr val="A6E113"/>
                </a:solidFill>
                <a:effectLst>
                  <a:outerShdw blurRad="38100" dist="38100" dir="2700000" algn="tl">
                    <a:srgbClr val="000000">
                      <a:alpha val="43137"/>
                    </a:srgbClr>
                  </a:outerShdw>
                </a:effectLst>
                <a:latin typeface="Freestyle Script" panose="030804020302050B0404" pitchFamily="66" charset="0"/>
              </a:rPr>
              <a:t>contabilidad</a:t>
            </a:r>
          </a:p>
        </p:txBody>
      </p:sp>
    </p:spTree>
    <p:extLst>
      <p:ext uri="{BB962C8B-B14F-4D97-AF65-F5344CB8AC3E}">
        <p14:creationId xmlns:p14="http://schemas.microsoft.com/office/powerpoint/2010/main" val="3720117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591626" y="798653"/>
            <a:ext cx="9443227"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dirty="0"/>
              <a:t>Persona moral</a:t>
            </a:r>
          </a:p>
        </p:txBody>
      </p:sp>
      <p:sp>
        <p:nvSpPr>
          <p:cNvPr id="3" name="2 Marcador de contenido"/>
          <p:cNvSpPr txBox="1">
            <a:spLocks/>
          </p:cNvSpPr>
          <p:nvPr/>
        </p:nvSpPr>
        <p:spPr>
          <a:xfrm>
            <a:off x="1055440" y="2446867"/>
            <a:ext cx="10515600" cy="3256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a:t>
            </a:r>
            <a:r>
              <a:rPr lang="es-ES" sz="2800" b="1" i="1" dirty="0" smtClean="0">
                <a:latin typeface="Candara" pitchFamily="34" charset="0"/>
              </a:rPr>
              <a:t>entidad persona moral</a:t>
            </a:r>
            <a:r>
              <a:rPr lang="es-ES" sz="2800" dirty="0" smtClean="0">
                <a:latin typeface="Candara" pitchFamily="34" charset="0"/>
              </a:rPr>
              <a:t> tiene personalidad y capital contable o patrimonio contable propios distintos de los que ostentan las personas que la constituyen y administran. Por tal razón, debe presentar información financiera en la que sólo deben incluirse los activos, pasivos y capital contable o patrimonio contable de dicha entidad. </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2909829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935703" y="4983585"/>
            <a:ext cx="7992888" cy="1375048"/>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sz="4800" dirty="0"/>
              <a:t>Clasificación de la actividad empresarial según Código Fiscal de la Federación</a:t>
            </a:r>
          </a:p>
        </p:txBody>
      </p:sp>
      <p:graphicFrame>
        <p:nvGraphicFramePr>
          <p:cNvPr id="3" name="3 Marcador de contenido"/>
          <p:cNvGraphicFramePr>
            <a:graphicFrameLocks/>
          </p:cNvGraphicFramePr>
          <p:nvPr>
            <p:extLst>
              <p:ext uri="{D42A27DB-BD31-4B8C-83A1-F6EECF244321}">
                <p14:modId xmlns:p14="http://schemas.microsoft.com/office/powerpoint/2010/main" val="1642389591"/>
              </p:ext>
            </p:extLst>
          </p:nvPr>
        </p:nvGraphicFramePr>
        <p:xfrm>
          <a:off x="602185" y="553368"/>
          <a:ext cx="10801200" cy="3831529"/>
        </p:xfrm>
        <a:graphic>
          <a:graphicData uri="http://schemas.openxmlformats.org/drawingml/2006/table">
            <a:tbl>
              <a:tblPr firstRow="1" firstCol="1" lastRow="1" lastCol="1" bandRow="1" bandCol="1">
                <a:effectLst>
                  <a:outerShdw blurRad="50800" dist="38100" dir="16200000" rotWithShape="0">
                    <a:prstClr val="black">
                      <a:alpha val="40000"/>
                    </a:prstClr>
                  </a:outerShdw>
                </a:effectLst>
                <a:tableStyleId>{E269D01E-BC32-4049-B463-5C60D7B0CCD2}</a:tableStyleId>
              </a:tblPr>
              <a:tblGrid>
                <a:gridCol w="1890210">
                  <a:extLst>
                    <a:ext uri="{9D8B030D-6E8A-4147-A177-3AD203B41FA5}">
                      <a16:colId xmlns:a16="http://schemas.microsoft.com/office/drawing/2014/main" xmlns="" val="20000"/>
                    </a:ext>
                  </a:extLst>
                </a:gridCol>
                <a:gridCol w="8910990">
                  <a:extLst>
                    <a:ext uri="{9D8B030D-6E8A-4147-A177-3AD203B41FA5}">
                      <a16:colId xmlns:a16="http://schemas.microsoft.com/office/drawing/2014/main" xmlns="" val="20001"/>
                    </a:ext>
                  </a:extLst>
                </a:gridCol>
              </a:tblGrid>
              <a:tr h="757051">
                <a:tc>
                  <a:txBody>
                    <a:bodyPr/>
                    <a:lstStyle/>
                    <a:p>
                      <a:pPr algn="ctr">
                        <a:spcAft>
                          <a:spcPts val="0"/>
                        </a:spcAft>
                      </a:pPr>
                      <a:r>
                        <a:rPr lang="es-ES" sz="2000" dirty="0">
                          <a:effectLst/>
                          <a:latin typeface="Candara" pitchFamily="34" charset="0"/>
                        </a:rPr>
                        <a:t>Comerciales</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tc>
                  <a:txBody>
                    <a:bodyPr/>
                    <a:lstStyle/>
                    <a:p>
                      <a:pPr algn="just">
                        <a:spcAft>
                          <a:spcPts val="0"/>
                        </a:spcAft>
                      </a:pPr>
                      <a:r>
                        <a:rPr lang="es-ES" sz="2000" dirty="0">
                          <a:effectLst/>
                          <a:latin typeface="Candara" pitchFamily="34" charset="0"/>
                        </a:rPr>
                        <a:t>Son las que de conformidad con las leyes federales tienen carácter y no están comprendidas en las actividades </a:t>
                      </a:r>
                      <a:r>
                        <a:rPr lang="es-ES" sz="2000" dirty="0" smtClean="0">
                          <a:effectLst/>
                          <a:latin typeface="Candara" pitchFamily="34" charset="0"/>
                        </a:rPr>
                        <a:t>siguientes:</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extLst>
                  <a:ext uri="{0D108BD9-81ED-4DB2-BD59-A6C34878D82A}">
                    <a16:rowId xmlns:a16="http://schemas.microsoft.com/office/drawing/2014/main" xmlns="" val="10000"/>
                  </a:ext>
                </a:extLst>
              </a:tr>
              <a:tr h="1470220">
                <a:tc>
                  <a:txBody>
                    <a:bodyPr/>
                    <a:lstStyle/>
                    <a:p>
                      <a:pPr algn="ctr">
                        <a:spcAft>
                          <a:spcPts val="0"/>
                        </a:spcAft>
                      </a:pPr>
                      <a:r>
                        <a:rPr lang="es-ES" sz="2000" dirty="0">
                          <a:effectLst/>
                          <a:latin typeface="Candara" pitchFamily="34" charset="0"/>
                        </a:rPr>
                        <a:t>Pesqueras </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tc>
                  <a:txBody>
                    <a:bodyPr/>
                    <a:lstStyle/>
                    <a:p>
                      <a:pPr algn="just">
                        <a:spcAft>
                          <a:spcPts val="0"/>
                        </a:spcAft>
                      </a:pPr>
                      <a:r>
                        <a:rPr lang="es-ES" sz="2000" dirty="0">
                          <a:effectLst/>
                          <a:latin typeface="Candara" pitchFamily="34" charset="0"/>
                        </a:rPr>
                        <a:t>Incluyen la 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extLst>
                  <a:ext uri="{0D108BD9-81ED-4DB2-BD59-A6C34878D82A}">
                    <a16:rowId xmlns:a16="http://schemas.microsoft.com/office/drawing/2014/main" xmlns="" val="10001"/>
                  </a:ext>
                </a:extLst>
              </a:tr>
              <a:tr h="1604258">
                <a:tc>
                  <a:txBody>
                    <a:bodyPr/>
                    <a:lstStyle/>
                    <a:p>
                      <a:pPr algn="ctr">
                        <a:spcAft>
                          <a:spcPts val="0"/>
                        </a:spcAft>
                      </a:pPr>
                      <a:r>
                        <a:rPr lang="es-ES" sz="2000" dirty="0">
                          <a:effectLst/>
                          <a:latin typeface="Candara" pitchFamily="34" charset="0"/>
                        </a:rPr>
                        <a:t>Silvícolas </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tc>
                  <a:txBody>
                    <a:bodyPr/>
                    <a:lstStyle/>
                    <a:p>
                      <a:pPr algn="just">
                        <a:spcAft>
                          <a:spcPts val="0"/>
                        </a:spcAft>
                      </a:pPr>
                      <a:r>
                        <a:rPr lang="es-ES" sz="2000" dirty="0">
                          <a:effectLst/>
                          <a:latin typeface="Candara" pitchFamily="34" charset="0"/>
                        </a:rPr>
                        <a:t>Son las que se dedican al cultivo de los bosques o montes, así como a la cría, conservación restauración, fomento y aprovechamiento de la vegetación de los mismos y la primera enajenación de sus productos, que no hayan sido objeto de transformación industrial.</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9252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53120083"/>
              </p:ext>
            </p:extLst>
          </p:nvPr>
        </p:nvGraphicFramePr>
        <p:xfrm>
          <a:off x="508968" y="925902"/>
          <a:ext cx="10873208" cy="3672407"/>
        </p:xfrm>
        <a:graphic>
          <a:graphicData uri="http://schemas.openxmlformats.org/drawingml/2006/table">
            <a:tbl>
              <a:tblPr firstRow="1" firstCol="1" lastRow="1" lastCol="1" bandRow="1" bandCol="1">
                <a:effectLst>
                  <a:outerShdw blurRad="50800" dist="38100" dir="16200000" rotWithShape="0">
                    <a:prstClr val="black">
                      <a:alpha val="40000"/>
                    </a:prstClr>
                  </a:outerShdw>
                </a:effectLst>
                <a:tableStyleId>{E269D01E-BC32-4049-B463-5C60D7B0CCD2}</a:tableStyleId>
              </a:tblPr>
              <a:tblGrid>
                <a:gridCol w="2309696">
                  <a:extLst>
                    <a:ext uri="{9D8B030D-6E8A-4147-A177-3AD203B41FA5}">
                      <a16:colId xmlns:a16="http://schemas.microsoft.com/office/drawing/2014/main" xmlns="" val="20000"/>
                    </a:ext>
                  </a:extLst>
                </a:gridCol>
                <a:gridCol w="8563512">
                  <a:extLst>
                    <a:ext uri="{9D8B030D-6E8A-4147-A177-3AD203B41FA5}">
                      <a16:colId xmlns:a16="http://schemas.microsoft.com/office/drawing/2014/main" xmlns="" val="20001"/>
                    </a:ext>
                  </a:extLst>
                </a:gridCol>
              </a:tblGrid>
              <a:tr h="1101722">
                <a:tc>
                  <a:txBody>
                    <a:bodyPr/>
                    <a:lstStyle/>
                    <a:p>
                      <a:pPr marL="0" algn="ctr" defTabSz="914400" rtl="0" eaLnBrk="1" latinLnBrk="0" hangingPunct="1">
                        <a:spcAft>
                          <a:spcPts val="0"/>
                        </a:spcAft>
                      </a:pPr>
                      <a:r>
                        <a:rPr lang="es-ES" sz="2400" kern="1200" dirty="0">
                          <a:effectLst/>
                          <a:latin typeface="Candara" pitchFamily="34" charset="0"/>
                        </a:rPr>
                        <a:t>Industriales </a:t>
                      </a:r>
                      <a:endParaRPr lang="es-MX" sz="24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just" defTabSz="914400" rtl="0" eaLnBrk="1" latinLnBrk="0" hangingPunct="1">
                        <a:spcAft>
                          <a:spcPts val="0"/>
                        </a:spcAft>
                      </a:pPr>
                      <a:r>
                        <a:rPr lang="es-ES" sz="2000" kern="1200" dirty="0">
                          <a:effectLst/>
                          <a:latin typeface="Candara" pitchFamily="34" charset="0"/>
                        </a:rPr>
                        <a:t>Son aquellas que se dedican a la extracción, conservación o transformación de materias primas, acabado de productos y la elaboración de </a:t>
                      </a:r>
                      <a:r>
                        <a:rPr lang="es-ES" sz="2000" kern="1200" dirty="0" smtClean="0">
                          <a:effectLst/>
                          <a:latin typeface="Candara" pitchFamily="34" charset="0"/>
                        </a:rPr>
                        <a:t>satisfactores.</a:t>
                      </a:r>
                      <a:endParaRPr lang="es-MX" sz="20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101722">
                <a:tc>
                  <a:txBody>
                    <a:bodyPr/>
                    <a:lstStyle/>
                    <a:p>
                      <a:pPr marL="0" algn="ctr" defTabSz="914400" rtl="0" eaLnBrk="1" latinLnBrk="0" hangingPunct="1">
                        <a:spcAft>
                          <a:spcPts val="0"/>
                        </a:spcAft>
                      </a:pPr>
                      <a:r>
                        <a:rPr lang="es-ES" sz="2400" kern="1200" dirty="0">
                          <a:effectLst/>
                          <a:latin typeface="Candara" pitchFamily="34" charset="0"/>
                        </a:rPr>
                        <a:t>Agrícolas </a:t>
                      </a:r>
                      <a:endParaRPr lang="es-MX" sz="24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just" defTabSz="914400" rtl="0" eaLnBrk="1" latinLnBrk="0" hangingPunct="1">
                        <a:spcAft>
                          <a:spcPts val="0"/>
                        </a:spcAft>
                      </a:pPr>
                      <a:r>
                        <a:rPr lang="es-ES" sz="2000" kern="1200" dirty="0">
                          <a:effectLst/>
                          <a:latin typeface="Candara" pitchFamily="34" charset="0"/>
                        </a:rPr>
                        <a:t>Comprenden las actividades de siembra, cultivo, cosecha y la primera enajenación de los productos obtenidos, que no hayan sido objeto de transformación industrial.</a:t>
                      </a:r>
                      <a:endParaRPr lang="es-MX" sz="20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1468963">
                <a:tc>
                  <a:txBody>
                    <a:bodyPr/>
                    <a:lstStyle/>
                    <a:p>
                      <a:pPr marL="0" algn="ctr" defTabSz="914400" rtl="0" eaLnBrk="1" latinLnBrk="0" hangingPunct="1">
                        <a:spcAft>
                          <a:spcPts val="0"/>
                        </a:spcAft>
                      </a:pPr>
                      <a:r>
                        <a:rPr lang="es-ES" sz="2400" kern="1200" dirty="0">
                          <a:effectLst/>
                          <a:latin typeface="Candara" pitchFamily="34" charset="0"/>
                        </a:rPr>
                        <a:t>Ganaderas </a:t>
                      </a:r>
                      <a:endParaRPr lang="es-MX" sz="24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just" defTabSz="914400" rtl="0" eaLnBrk="1" latinLnBrk="0" hangingPunct="1">
                        <a:spcAft>
                          <a:spcPts val="0"/>
                        </a:spcAft>
                      </a:pPr>
                      <a:r>
                        <a:rPr lang="es-ES" sz="2000" kern="1200" dirty="0">
                          <a:effectLst/>
                          <a:latin typeface="Candara" pitchFamily="34" charset="0"/>
                        </a:rPr>
                        <a:t>Son las consistentes en la cría y engorda de ganado, aves de corral y animales, así como la primera enajenación de sus productos, que no hayan sido objeto de transformación industrial.</a:t>
                      </a:r>
                      <a:endParaRPr lang="es-MX" sz="20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2"/>
                  </a:ext>
                </a:extLst>
              </a:tr>
            </a:tbl>
          </a:graphicData>
        </a:graphic>
      </p:graphicFrame>
      <p:sp>
        <p:nvSpPr>
          <p:cNvPr id="3" name="1 Título"/>
          <p:cNvSpPr txBox="1">
            <a:spLocks/>
          </p:cNvSpPr>
          <p:nvPr/>
        </p:nvSpPr>
        <p:spPr>
          <a:xfrm>
            <a:off x="2554701" y="5203717"/>
            <a:ext cx="7992888" cy="1375048"/>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a:latin typeface="Freestyle Script" panose="030804020302050B0404" pitchFamily="66" charset="0"/>
                <a:ea typeface="+mj-ea"/>
                <a:cs typeface="+mj-cs"/>
              </a:defRPr>
            </a:lvl1pPr>
          </a:lstStyle>
          <a:p>
            <a:r>
              <a:rPr lang="es-MX" dirty="0"/>
              <a:t>Clasificación de la actividad empresarial según Código Fiscal de la Federación</a:t>
            </a:r>
          </a:p>
        </p:txBody>
      </p:sp>
    </p:spTree>
    <p:extLst>
      <p:ext uri="{BB962C8B-B14F-4D97-AF65-F5344CB8AC3E}">
        <p14:creationId xmlns:p14="http://schemas.microsoft.com/office/powerpoint/2010/main" val="3908243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684866" y="5054605"/>
            <a:ext cx="9026541"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pPr>
              <a:lnSpc>
                <a:spcPts val="7500"/>
              </a:lnSpc>
            </a:pPr>
            <a:r>
              <a:rPr lang="es-MX" dirty="0"/>
              <a:t>¿Qué se entiende por empresa y establecimiento?</a:t>
            </a:r>
          </a:p>
        </p:txBody>
      </p:sp>
      <p:sp>
        <p:nvSpPr>
          <p:cNvPr id="3" name="2 Marcador de contenido"/>
          <p:cNvSpPr txBox="1">
            <a:spLocks/>
          </p:cNvSpPr>
          <p:nvPr/>
        </p:nvSpPr>
        <p:spPr>
          <a:xfrm>
            <a:off x="1199456" y="1340768"/>
            <a:ext cx="9649072" cy="29523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Se considera </a:t>
            </a:r>
            <a:r>
              <a:rPr lang="es-ES" sz="3200" b="1" dirty="0" smtClean="0">
                <a:latin typeface="Candara" pitchFamily="34" charset="0"/>
              </a:rPr>
              <a:t>empresa</a:t>
            </a:r>
            <a:r>
              <a:rPr lang="es-ES" sz="2800" dirty="0" smtClean="0">
                <a:latin typeface="Candara" pitchFamily="34" charset="0"/>
              </a:rPr>
              <a:t> a la persona, física o moral, que realice las actividades a que se refiere el cuadro anterior, ya sea directamente, a través de fideicomiso o por conducto de terceros; por </a:t>
            </a:r>
            <a:r>
              <a:rPr lang="es-ES" sz="3200" b="1" dirty="0" smtClean="0">
                <a:latin typeface="Candara" pitchFamily="34" charset="0"/>
              </a:rPr>
              <a:t>establecimiento</a:t>
            </a:r>
            <a:r>
              <a:rPr lang="es-ES" sz="2800" dirty="0" smtClean="0">
                <a:latin typeface="Candara" pitchFamily="34" charset="0"/>
              </a:rPr>
              <a:t> se entenderá cualquier lugar de negocios en que se desarrollen, parcial o totalmente, las citadas actividades empresariales.</a:t>
            </a:r>
            <a:endParaRPr lang="es-MX" dirty="0"/>
          </a:p>
        </p:txBody>
      </p:sp>
    </p:spTree>
    <p:extLst>
      <p:ext uri="{BB962C8B-B14F-4D97-AF65-F5344CB8AC3E}">
        <p14:creationId xmlns:p14="http://schemas.microsoft.com/office/powerpoint/2010/main" val="26000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567798" y="5039273"/>
            <a:ext cx="9560213"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6000">
                <a:latin typeface="Freestyle Script" panose="030804020302050B0404" pitchFamily="66" charset="0"/>
                <a:ea typeface="+mj-ea"/>
                <a:cs typeface="+mj-cs"/>
              </a:defRPr>
            </a:lvl1pPr>
          </a:lstStyle>
          <a:p>
            <a:pPr>
              <a:lnSpc>
                <a:spcPts val="6000"/>
              </a:lnSpc>
            </a:pPr>
            <a:r>
              <a:rPr lang="es-ES" sz="8000" dirty="0"/>
              <a:t>Campos de actuación del contador público</a:t>
            </a:r>
            <a:endParaRPr lang="es-MX" sz="8000" dirty="0"/>
          </a:p>
        </p:txBody>
      </p:sp>
      <p:sp>
        <p:nvSpPr>
          <p:cNvPr id="3" name="2 Marcador de contenido"/>
          <p:cNvSpPr txBox="1">
            <a:spLocks/>
          </p:cNvSpPr>
          <p:nvPr/>
        </p:nvSpPr>
        <p:spPr>
          <a:xfrm>
            <a:off x="1567798" y="1153073"/>
            <a:ext cx="7543800" cy="3886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4738" indent="-538163" algn="l">
              <a:buFont typeface="Courier New" panose="02070309020205020404" pitchFamily="49" charset="0"/>
              <a:buChar char="o"/>
            </a:pPr>
            <a:r>
              <a:rPr lang="es-ES" sz="4000" dirty="0" smtClean="0"/>
              <a:t>Independiente</a:t>
            </a:r>
          </a:p>
          <a:p>
            <a:pPr marL="1074738" indent="-538163" algn="l">
              <a:buFont typeface="Courier New" panose="02070309020205020404" pitchFamily="49" charset="0"/>
              <a:buChar char="o"/>
            </a:pPr>
            <a:r>
              <a:rPr lang="es-ES" sz="4000" dirty="0" smtClean="0"/>
              <a:t>Dependiente</a:t>
            </a:r>
          </a:p>
          <a:p>
            <a:pPr marL="1074738" indent="-538163" algn="l">
              <a:buFont typeface="Courier New" panose="02070309020205020404" pitchFamily="49" charset="0"/>
              <a:buChar char="o"/>
            </a:pPr>
            <a:r>
              <a:rPr lang="es-ES" sz="4000" dirty="0" smtClean="0"/>
              <a:t>Académico</a:t>
            </a:r>
          </a:p>
          <a:p>
            <a:pPr marL="1074738" indent="-538163" algn="l">
              <a:buFont typeface="Courier New" panose="02070309020205020404" pitchFamily="49" charset="0"/>
              <a:buChar char="o"/>
            </a:pPr>
            <a:r>
              <a:rPr lang="es-ES" sz="4000" dirty="0" smtClean="0"/>
              <a:t>Investigador</a:t>
            </a:r>
            <a:endParaRPr lang="es-MX" sz="4000" dirty="0"/>
          </a:p>
        </p:txBody>
      </p:sp>
    </p:spTree>
    <p:extLst>
      <p:ext uri="{BB962C8B-B14F-4D97-AF65-F5344CB8AC3E}">
        <p14:creationId xmlns:p14="http://schemas.microsoft.com/office/powerpoint/2010/main" val="886263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2" descr="http://www.hoy.com.ec/wp-content/uploads/2008/10/portadadinero3010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611"/>
          <a:stretch/>
        </p:blipFill>
        <p:spPr bwMode="auto">
          <a:xfrm>
            <a:off x="797732" y="2060848"/>
            <a:ext cx="3426060" cy="3594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1 Título"/>
          <p:cNvSpPr txBox="1">
            <a:spLocks/>
          </p:cNvSpPr>
          <p:nvPr/>
        </p:nvSpPr>
        <p:spPr>
          <a:xfrm>
            <a:off x="4223792" y="2172424"/>
            <a:ext cx="7543800" cy="1676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600" b="1" cap="all" spc="600" dirty="0" smtClean="0">
                <a:solidFill>
                  <a:schemeClr val="accent6"/>
                </a:solidFill>
                <a:effectLst>
                  <a:outerShdw blurRad="38100" dist="38100" dir="2700000" algn="tl">
                    <a:srgbClr val="000000">
                      <a:alpha val="43137"/>
                    </a:srgbClr>
                  </a:outerShdw>
                </a:effectLst>
                <a:latin typeface="Freestyle Script" panose="030804020302050B0404" pitchFamily="66" charset="0"/>
              </a:rPr>
              <a:t>Fiscal</a:t>
            </a:r>
            <a:endParaRPr lang="es-MX" sz="16600" b="1" cap="all" spc="600" dirty="0">
              <a:solidFill>
                <a:schemeClr val="accent6"/>
              </a:solidFill>
              <a:effectLst>
                <a:outerShdw blurRad="38100" dist="38100" dir="2700000" algn="tl">
                  <a:srgbClr val="000000">
                    <a:alpha val="43137"/>
                  </a:srgbClr>
                </a:outerShdw>
              </a:effectLst>
              <a:latin typeface="Freestyle Script" panose="030804020302050B0404" pitchFamily="66" charset="0"/>
            </a:endParaRPr>
          </a:p>
        </p:txBody>
      </p:sp>
    </p:spTree>
    <p:extLst>
      <p:ext uri="{BB962C8B-B14F-4D97-AF65-F5344CB8AC3E}">
        <p14:creationId xmlns:p14="http://schemas.microsoft.com/office/powerpoint/2010/main" val="4128480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83432" y="5343620"/>
            <a:ext cx="8640960" cy="12310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6000" dirty="0"/>
              <a:t>Los impuestos son importantes para el país</a:t>
            </a:r>
          </a:p>
        </p:txBody>
      </p:sp>
      <p:sp>
        <p:nvSpPr>
          <p:cNvPr id="3" name="2 Marcador de contenido"/>
          <p:cNvSpPr txBox="1">
            <a:spLocks/>
          </p:cNvSpPr>
          <p:nvPr/>
        </p:nvSpPr>
        <p:spPr>
          <a:xfrm>
            <a:off x="758941" y="1112168"/>
            <a:ext cx="10657184" cy="37444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b="1" spc="300" dirty="0" smtClean="0">
                <a:effectLst>
                  <a:outerShdw blurRad="38100" dist="38100" dir="2700000" algn="tl">
                    <a:srgbClr val="000000">
                      <a:alpha val="43137"/>
                    </a:srgbClr>
                  </a:outerShdw>
                </a:effectLst>
                <a:latin typeface="Candara" pitchFamily="34" charset="0"/>
              </a:rPr>
              <a:t>Impuestos</a:t>
            </a:r>
            <a:r>
              <a:rPr lang="es-ES" sz="2800" dirty="0" smtClean="0">
                <a:latin typeface="Candara" pitchFamily="34" charset="0"/>
              </a:rPr>
              <a:t> medio que utiliza el gobierno para obtener ingresos.</a:t>
            </a:r>
          </a:p>
          <a:p>
            <a:pPr algn="just"/>
            <a:r>
              <a:rPr lang="es-ES" sz="2800" dirty="0" smtClean="0">
                <a:latin typeface="Candara" pitchFamily="34" charset="0"/>
              </a:rPr>
              <a:t>Su </a:t>
            </a:r>
            <a:r>
              <a:rPr lang="es-ES" sz="2800" b="1" dirty="0" smtClean="0">
                <a:solidFill>
                  <a:schemeClr val="tx2">
                    <a:lumMod val="60000"/>
                    <a:lumOff val="40000"/>
                  </a:schemeClr>
                </a:solidFill>
                <a:effectLst>
                  <a:outerShdw blurRad="38100" dist="38100" dir="2700000" algn="tl">
                    <a:srgbClr val="000000">
                      <a:alpha val="43137"/>
                    </a:srgbClr>
                  </a:outerShdw>
                </a:effectLst>
                <a:latin typeface="Candara" pitchFamily="34" charset="0"/>
              </a:rPr>
              <a:t>importancia económica </a:t>
            </a:r>
            <a:r>
              <a:rPr lang="es-ES" sz="2800" dirty="0" smtClean="0">
                <a:latin typeface="Candara" pitchFamily="34" charset="0"/>
              </a:rPr>
              <a:t>radica en poder invertir en aspectos prioritarios como:</a:t>
            </a:r>
          </a:p>
          <a:p>
            <a:pPr algn="just"/>
            <a:endParaRPr lang="es-ES" sz="2800" dirty="0" smtClean="0">
              <a:latin typeface="Candara" pitchFamily="34" charset="0"/>
            </a:endParaRPr>
          </a:p>
          <a:p>
            <a:pPr marL="1352550" lvl="2" indent="-365125" algn="just">
              <a:buFont typeface="Courier New" panose="02070309020205020404" pitchFamily="49" charset="0"/>
              <a:buChar char="o"/>
            </a:pPr>
            <a:r>
              <a:rPr lang="es-ES" sz="2800" dirty="0" smtClean="0">
                <a:latin typeface="Candara" pitchFamily="34" charset="0"/>
              </a:rPr>
              <a:t>Educación</a:t>
            </a:r>
          </a:p>
          <a:p>
            <a:pPr marL="1352550" lvl="2" indent="-365125" algn="just">
              <a:buFont typeface="Courier New" panose="02070309020205020404" pitchFamily="49" charset="0"/>
              <a:buChar char="o"/>
            </a:pPr>
            <a:r>
              <a:rPr lang="es-ES" sz="2800" dirty="0" smtClean="0">
                <a:latin typeface="Candara" pitchFamily="34" charset="0"/>
              </a:rPr>
              <a:t>Salud</a:t>
            </a:r>
          </a:p>
          <a:p>
            <a:pPr marL="1352550" lvl="2" indent="-365125" algn="just">
              <a:buFont typeface="Courier New" panose="02070309020205020404" pitchFamily="49" charset="0"/>
              <a:buChar char="o"/>
            </a:pPr>
            <a:r>
              <a:rPr lang="es-ES" sz="2800" dirty="0" smtClean="0">
                <a:latin typeface="Candara" pitchFamily="34" charset="0"/>
              </a:rPr>
              <a:t>Impartición de justicia y seguridad</a:t>
            </a:r>
          </a:p>
          <a:p>
            <a:pPr marL="1352550" lvl="2" indent="-365125" algn="just">
              <a:buFont typeface="Courier New" panose="02070309020205020404" pitchFamily="49" charset="0"/>
              <a:buChar char="o"/>
            </a:pPr>
            <a:r>
              <a:rPr lang="es-ES" sz="2800" dirty="0" smtClean="0">
                <a:latin typeface="Candara" pitchFamily="34" charset="0"/>
              </a:rPr>
              <a:t>Combate a la pobreza</a:t>
            </a:r>
          </a:p>
          <a:p>
            <a:pPr marL="1352550" lvl="2" indent="-365125" algn="just">
              <a:buFont typeface="Courier New" panose="02070309020205020404" pitchFamily="49" charset="0"/>
              <a:buChar char="o"/>
            </a:pPr>
            <a:r>
              <a:rPr lang="es-ES" sz="2800" dirty="0" smtClean="0">
                <a:latin typeface="Candara" pitchFamily="34" charset="0"/>
              </a:rPr>
              <a:t>Impulso de sectores económicos fundamentales</a:t>
            </a:r>
            <a:endParaRPr lang="es-MX" sz="2800" dirty="0">
              <a:latin typeface="Candara" pitchFamily="34" charset="0"/>
            </a:endParaRPr>
          </a:p>
        </p:txBody>
      </p:sp>
    </p:spTree>
    <p:extLst>
      <p:ext uri="{BB962C8B-B14F-4D97-AF65-F5344CB8AC3E}">
        <p14:creationId xmlns:p14="http://schemas.microsoft.com/office/powerpoint/2010/main" val="2269343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1495707" y="1323917"/>
            <a:ext cx="9577064" cy="497544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600" smtClean="0">
                <a:latin typeface="Candara" pitchFamily="34" charset="0"/>
              </a:rPr>
              <a:t>No pagar impuestos impide al gobierno destinar recursos suficientes para cubrir las necesidades de nuestra sociedad, por lo que es </a:t>
            </a:r>
            <a:r>
              <a:rPr lang="es-ES" sz="3600" u="sng" smtClean="0">
                <a:effectLst>
                  <a:outerShdw blurRad="38100" dist="38100" dir="2700000" algn="tl">
                    <a:srgbClr val="000000">
                      <a:alpha val="43137"/>
                    </a:srgbClr>
                  </a:outerShdw>
                </a:effectLst>
                <a:latin typeface="Candara" pitchFamily="34" charset="0"/>
              </a:rPr>
              <a:t>fundamental </a:t>
            </a:r>
            <a:r>
              <a:rPr lang="es-ES" sz="3600" smtClean="0">
                <a:solidFill>
                  <a:srgbClr val="0070C0"/>
                </a:solidFill>
                <a:latin typeface="Candara" pitchFamily="34" charset="0"/>
              </a:rPr>
              <a:t>cumplir con esta obligación</a:t>
            </a:r>
            <a:r>
              <a:rPr lang="es-ES" sz="3600" smtClean="0">
                <a:latin typeface="Candara" pitchFamily="34" charset="0"/>
              </a:rPr>
              <a:t>.</a:t>
            </a:r>
          </a:p>
          <a:p>
            <a:pPr algn="just"/>
            <a:endParaRPr lang="es-ES" sz="3600" b="1" smtClean="0">
              <a:latin typeface="Candara" pitchFamily="34" charset="0"/>
            </a:endParaRPr>
          </a:p>
          <a:p>
            <a:r>
              <a:rPr lang="es-ES" sz="3600" b="1" smtClean="0">
                <a:latin typeface="Candara" pitchFamily="34" charset="0"/>
              </a:rPr>
              <a:t>FUNDAMENTO LEGAL</a:t>
            </a:r>
            <a:endParaRPr lang="es-MX" sz="3600" smtClean="0">
              <a:latin typeface="Candara" pitchFamily="34" charset="0"/>
            </a:endParaRPr>
          </a:p>
          <a:p>
            <a:pPr algn="just"/>
            <a:r>
              <a:rPr lang="es-ES" sz="3600" smtClean="0">
                <a:latin typeface="Candara" pitchFamily="34" charset="0"/>
              </a:rPr>
              <a:t> </a:t>
            </a:r>
            <a:endParaRPr lang="es-MX" sz="3600" smtClean="0">
              <a:latin typeface="Candara" pitchFamily="34" charset="0"/>
            </a:endParaRPr>
          </a:p>
          <a:p>
            <a:pPr algn="just"/>
            <a:r>
              <a:rPr lang="es-ES" sz="3600" smtClean="0">
                <a:solidFill>
                  <a:srgbClr val="0070C0"/>
                </a:solidFill>
                <a:effectLst>
                  <a:outerShdw blurRad="38100" dist="38100" dir="2700000" algn="tl">
                    <a:srgbClr val="000000">
                      <a:alpha val="43137"/>
                    </a:srgbClr>
                  </a:outerShdw>
                </a:effectLst>
                <a:latin typeface="Candara" pitchFamily="34" charset="0"/>
              </a:rPr>
              <a:t>Art. 31 Constitucional</a:t>
            </a:r>
            <a:r>
              <a:rPr lang="es-ES" sz="3600" smtClean="0">
                <a:latin typeface="Candara" pitchFamily="34" charset="0"/>
              </a:rPr>
              <a:t>, Fracción IV.</a:t>
            </a:r>
            <a:endParaRPr lang="es-MX" sz="3600" smtClean="0">
              <a:latin typeface="Candara" pitchFamily="34" charset="0"/>
            </a:endParaRPr>
          </a:p>
          <a:p>
            <a:pPr algn="just"/>
            <a:r>
              <a:rPr lang="es-ES" sz="3600" smtClean="0">
                <a:latin typeface="Candara" pitchFamily="34" charset="0"/>
              </a:rPr>
              <a:t> </a:t>
            </a:r>
            <a:endParaRPr lang="es-MX" sz="3600" smtClean="0">
              <a:latin typeface="Candara" pitchFamily="34" charset="0"/>
            </a:endParaRPr>
          </a:p>
          <a:p>
            <a:pPr algn="just"/>
            <a:r>
              <a:rPr lang="es-ES" sz="3400" i="1" smtClean="0">
                <a:latin typeface="Candara" pitchFamily="34" charset="0"/>
              </a:rPr>
              <a:t>Contribuir para los gastos públicos, así de la federación, como de los Estados, de la Ciudad de México y del  Municipio en que residan, de la manera proporcional y equitativa que dispongan las leyes.  </a:t>
            </a:r>
            <a:endParaRPr lang="es-MX" dirty="0"/>
          </a:p>
        </p:txBody>
      </p:sp>
    </p:spTree>
    <p:extLst>
      <p:ext uri="{BB962C8B-B14F-4D97-AF65-F5344CB8AC3E}">
        <p14:creationId xmlns:p14="http://schemas.microsoft.com/office/powerpoint/2010/main" val="177758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551384" y="1700808"/>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smtClean="0">
                <a:effectLst>
                  <a:outerShdw blurRad="38100" dist="38100" dir="2700000" algn="tl">
                    <a:srgbClr val="000000">
                      <a:alpha val="43137"/>
                    </a:srgbClr>
                  </a:outerShdw>
                </a:effectLst>
                <a:latin typeface="Century Gothic" panose="020B0502020202020204" pitchFamily="34" charset="0"/>
              </a:rPr>
              <a:t>LEY DE INGRESOS Y PRESUPUESTO DE </a:t>
            </a:r>
            <a:r>
              <a:rPr lang="es-ES" sz="4400" b="1" cap="all" spc="600" dirty="0">
                <a:effectLst>
                  <a:outerShdw blurRad="38100" dist="38100" dir="2700000" algn="tl">
                    <a:srgbClr val="000000">
                      <a:alpha val="43137"/>
                    </a:srgbClr>
                  </a:outerShdw>
                </a:effectLst>
                <a:latin typeface="Century Gothic" panose="020B0502020202020204" pitchFamily="34" charset="0"/>
                <a:ea typeface="Segoe UI Emoji" panose="020B0502040204020203" pitchFamily="34" charset="0"/>
              </a:rPr>
              <a:t>EGRESOS</a:t>
            </a:r>
            <a:r>
              <a:rPr lang="es-ES" sz="4400" b="1" dirty="0" smtClean="0">
                <a:effectLst>
                  <a:outerShdw blurRad="38100" dist="38100" dir="2700000" algn="tl">
                    <a:srgbClr val="000000">
                      <a:alpha val="43137"/>
                    </a:srgbClr>
                  </a:outerShdw>
                </a:effectLst>
                <a:latin typeface="Century Gothic" panose="020B0502020202020204" pitchFamily="34" charset="0"/>
              </a:rPr>
              <a:t> DE LA FEDERACIÓN</a:t>
            </a:r>
            <a:endParaRPr lang="es-MX" sz="44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0466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95400" y="5301208"/>
            <a:ext cx="6781800" cy="87099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ES" dirty="0"/>
              <a:t>Ley de Ingresos</a:t>
            </a:r>
            <a:endParaRPr lang="es-MX" dirty="0"/>
          </a:p>
        </p:txBody>
      </p:sp>
      <p:sp>
        <p:nvSpPr>
          <p:cNvPr id="3" name="2 Marcador de contenido"/>
          <p:cNvSpPr txBox="1">
            <a:spLocks/>
          </p:cNvSpPr>
          <p:nvPr/>
        </p:nvSpPr>
        <p:spPr>
          <a:xfrm>
            <a:off x="884910" y="829816"/>
            <a:ext cx="10260118" cy="223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2800" dirty="0" smtClean="0">
                <a:latin typeface="Candara" pitchFamily="34" charset="0"/>
              </a:rPr>
              <a:t>Instrumento jurídico que establece anualmente los ingresos del Gobierno Federal que deberán recaudarse por concepto de </a:t>
            </a:r>
            <a:r>
              <a:rPr lang="es-MX" sz="2800" b="1" dirty="0" smtClean="0">
                <a:latin typeface="Candara" pitchFamily="34" charset="0"/>
              </a:rPr>
              <a:t>impuestos, derechos, productos, aprovechamientos, emisión de bonos, préstamos, </a:t>
            </a:r>
            <a:r>
              <a:rPr lang="es-MX" sz="2800" dirty="0" smtClean="0">
                <a:latin typeface="Candara" pitchFamily="34" charset="0"/>
              </a:rPr>
              <a:t>etc.</a:t>
            </a:r>
            <a:endParaRPr lang="es-MX" sz="3000" dirty="0">
              <a:latin typeface="Candara" pitchFamily="34" charset="0"/>
            </a:endParaRPr>
          </a:p>
        </p:txBody>
      </p:sp>
      <p:sp>
        <p:nvSpPr>
          <p:cNvPr id="4" name="3 Rectángulo redondeado"/>
          <p:cNvSpPr/>
          <p:nvPr/>
        </p:nvSpPr>
        <p:spPr>
          <a:xfrm>
            <a:off x="2652192" y="2734651"/>
            <a:ext cx="7560840" cy="1800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s-MX" sz="2800" dirty="0">
                <a:solidFill>
                  <a:schemeClr val="bg1"/>
                </a:solidFill>
                <a:latin typeface="Candara" pitchFamily="34" charset="0"/>
              </a:rPr>
              <a:t>Los estados de la República Mexicana también establecen anualmente sus ingresos a través de las leyes de ingresos locales.</a:t>
            </a:r>
          </a:p>
          <a:p>
            <a:pPr algn="ctr"/>
            <a:endParaRPr lang="es-MX" dirty="0"/>
          </a:p>
        </p:txBody>
      </p:sp>
    </p:spTree>
    <p:extLst>
      <p:ext uri="{BB962C8B-B14F-4D97-AF65-F5344CB8AC3E}">
        <p14:creationId xmlns:p14="http://schemas.microsoft.com/office/powerpoint/2010/main" val="83283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551384" y="946947"/>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2000" b="1" dirty="0" smtClean="0">
                <a:latin typeface="Freestyle Script" panose="030804020302050B0404" pitchFamily="66" charset="0"/>
              </a:rPr>
              <a:t>Contabilidad</a:t>
            </a:r>
            <a:endParaRPr lang="es-MX" sz="12000" b="1" dirty="0">
              <a:latin typeface="Freestyle Script" panose="030804020302050B0404" pitchFamily="66" charset="0"/>
            </a:endParaRPr>
          </a:p>
        </p:txBody>
      </p:sp>
      <p:sp>
        <p:nvSpPr>
          <p:cNvPr id="4" name="2 Marcador de contenido"/>
          <p:cNvSpPr txBox="1">
            <a:spLocks/>
          </p:cNvSpPr>
          <p:nvPr/>
        </p:nvSpPr>
        <p:spPr>
          <a:xfrm>
            <a:off x="1038506" y="2276872"/>
            <a:ext cx="10011544" cy="3679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la disciplina que enseña las normas y procedimientos para analizar, clasificar y registrar las operaciones efectuadas por entidades económicas integradas por un solo individuo, o constituidas bajo forma de sociedades con actividades comerciales, industriales, etc. y que sirve de base para elaborar información financiera que sea de utilidad al usuario general en la toma de decisiones económicas.</a:t>
            </a:r>
            <a:endParaRPr lang="es-MX" sz="2800" dirty="0">
              <a:latin typeface="Candara" pitchFamily="34" charset="0"/>
            </a:endParaRPr>
          </a:p>
        </p:txBody>
      </p:sp>
    </p:spTree>
    <p:extLst>
      <p:ext uri="{BB962C8B-B14F-4D97-AF65-F5344CB8AC3E}">
        <p14:creationId xmlns:p14="http://schemas.microsoft.com/office/powerpoint/2010/main" val="2890800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907397" y="4890285"/>
            <a:ext cx="9229163" cy="1447056"/>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ES" dirty="0"/>
              <a:t>Presupuesto de Egresos de la Federación  [</a:t>
            </a:r>
            <a:r>
              <a:rPr lang="es-ES" dirty="0" err="1"/>
              <a:t>PEF</a:t>
            </a:r>
            <a:r>
              <a:rPr lang="es-ES" dirty="0"/>
              <a:t>]</a:t>
            </a:r>
            <a:endParaRPr lang="es-MX" dirty="0"/>
          </a:p>
        </p:txBody>
      </p:sp>
      <p:sp>
        <p:nvSpPr>
          <p:cNvPr id="3" name="2 Marcador de contenido"/>
          <p:cNvSpPr txBox="1">
            <a:spLocks/>
          </p:cNvSpPr>
          <p:nvPr/>
        </p:nvSpPr>
        <p:spPr>
          <a:xfrm>
            <a:off x="767408" y="1552518"/>
            <a:ext cx="10369152" cy="2736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Este documento presenta de forma detallada la distribución del gasto público, bajo diferentes tipos de clasificación, las cuales incluyen la asignación del gasto por entidades e instituciones gubernamentales; su distribución por funciones públicas; por programas.</a:t>
            </a:r>
            <a:endParaRPr lang="es-MX" sz="2800" dirty="0"/>
          </a:p>
        </p:txBody>
      </p:sp>
    </p:spTree>
    <p:extLst>
      <p:ext uri="{BB962C8B-B14F-4D97-AF65-F5344CB8AC3E}">
        <p14:creationId xmlns:p14="http://schemas.microsoft.com/office/powerpoint/2010/main" val="133109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407368" y="3789040"/>
            <a:ext cx="10441160" cy="21671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Igualmente</a:t>
            </a:r>
            <a:r>
              <a:rPr lang="es-ES" sz="2800" dirty="0" smtClean="0">
                <a:latin typeface="Candara" pitchFamily="34" charset="0"/>
              </a:rPr>
              <a:t>, la distribución del gasto por su destino en la adquisición de bienes y servicios necesarios para cumplir con las funciones gubernamentales; lo mismo informa sobre la entrega de subsidios y transferencias a otras entidades o agentes económicos. </a:t>
            </a:r>
            <a:endParaRPr lang="es-ES" sz="2800" dirty="0">
              <a:latin typeface="Candara" pitchFamily="34" charset="0"/>
            </a:endParaRPr>
          </a:p>
        </p:txBody>
      </p:sp>
      <p:sp>
        <p:nvSpPr>
          <p:cNvPr id="3" name="3 Rectángulo redondeado"/>
          <p:cNvSpPr/>
          <p:nvPr/>
        </p:nvSpPr>
        <p:spPr>
          <a:xfrm>
            <a:off x="2279576" y="1268760"/>
            <a:ext cx="8208912" cy="2016224"/>
          </a:xfrm>
          <a:prstGeom prst="round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just"/>
            <a:r>
              <a:rPr lang="es-ES" sz="2800" b="1" dirty="0">
                <a:solidFill>
                  <a:schemeClr val="bg1"/>
                </a:solidFill>
                <a:latin typeface="Eurostile" pitchFamily="34" charset="0"/>
              </a:rPr>
              <a:t>El </a:t>
            </a:r>
            <a:r>
              <a:rPr lang="es-ES" sz="3200" b="1" dirty="0" err="1" smtClean="0">
                <a:solidFill>
                  <a:schemeClr val="accent4">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PEF</a:t>
            </a:r>
            <a:r>
              <a:rPr lang="es-ES" sz="2800" b="1" dirty="0" smtClean="0">
                <a:solidFill>
                  <a:schemeClr val="accent6"/>
                </a:solidFill>
                <a:latin typeface="Eurostile" pitchFamily="34" charset="0"/>
              </a:rPr>
              <a:t> </a:t>
            </a:r>
            <a:r>
              <a:rPr lang="es-ES" sz="2800" b="1" dirty="0">
                <a:latin typeface="Eurostile" pitchFamily="34" charset="0"/>
              </a:rPr>
              <a:t>integra además las metas a alcanzar durante el ejercicio del gasto.</a:t>
            </a:r>
            <a:endParaRPr lang="es-MX" sz="2800" b="1" dirty="0">
              <a:latin typeface="Eurostile" pitchFamily="34" charset="0"/>
            </a:endParaRPr>
          </a:p>
          <a:p>
            <a:pPr algn="ctr"/>
            <a:endParaRPr lang="es-MX" dirty="0"/>
          </a:p>
        </p:txBody>
      </p:sp>
    </p:spTree>
    <p:extLst>
      <p:ext uri="{BB962C8B-B14F-4D97-AF65-F5344CB8AC3E}">
        <p14:creationId xmlns:p14="http://schemas.microsoft.com/office/powerpoint/2010/main" val="283261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58859" y="1899653"/>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4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ES" sz="4000" dirty="0"/>
              <a:t>Papel del Contador ante las Obligaciones Fiscales de las Organizaciones</a:t>
            </a:r>
            <a:endParaRPr lang="es-MX" sz="4000" dirty="0"/>
          </a:p>
        </p:txBody>
      </p:sp>
    </p:spTree>
    <p:extLst>
      <p:ext uri="{BB962C8B-B14F-4D97-AF65-F5344CB8AC3E}">
        <p14:creationId xmlns:p14="http://schemas.microsoft.com/office/powerpoint/2010/main" val="3801583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639227" y="5817757"/>
            <a:ext cx="10002440"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7200" dirty="0"/>
              <a:t>En ejercicio de sus  Funciones Dependientes</a:t>
            </a:r>
          </a:p>
        </p:txBody>
      </p:sp>
      <p:sp>
        <p:nvSpPr>
          <p:cNvPr id="3" name="2 Marcador de contenido"/>
          <p:cNvSpPr txBox="1">
            <a:spLocks/>
          </p:cNvSpPr>
          <p:nvPr/>
        </p:nvSpPr>
        <p:spPr>
          <a:xfrm>
            <a:off x="1288315" y="1819424"/>
            <a:ext cx="9786664" cy="28152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obligación del Contador Público observar bajo estricta responsabilidad y criterio profesional la </a:t>
            </a:r>
            <a:r>
              <a:rPr lang="es-ES" sz="3200" i="1" dirty="0" smtClean="0">
                <a:latin typeface="Candara" pitchFamily="34" charset="0"/>
              </a:rPr>
              <a:t>correcta aplicación </a:t>
            </a:r>
            <a:r>
              <a:rPr lang="es-ES" sz="2800" dirty="0" smtClean="0">
                <a:latin typeface="Candara" pitchFamily="34" charset="0"/>
              </a:rPr>
              <a:t>de las </a:t>
            </a:r>
            <a:r>
              <a:rPr lang="es-ES" sz="2800" dirty="0" err="1" smtClean="0">
                <a:latin typeface="Candara" pitchFamily="34" charset="0"/>
              </a:rPr>
              <a:t>NIF</a:t>
            </a:r>
            <a:r>
              <a:rPr lang="es-ES" sz="2800" dirty="0" smtClean="0">
                <a:latin typeface="Candara" pitchFamily="34" charset="0"/>
              </a:rPr>
              <a:t>, </a:t>
            </a:r>
            <a:r>
              <a:rPr lang="es-ES" sz="2800" dirty="0" err="1" smtClean="0">
                <a:latin typeface="Candara" pitchFamily="34" charset="0"/>
              </a:rPr>
              <a:t>NIIF</a:t>
            </a:r>
            <a:r>
              <a:rPr lang="es-ES" sz="2800" dirty="0" smtClean="0">
                <a:latin typeface="Candara" pitchFamily="34" charset="0"/>
              </a:rPr>
              <a:t>, las leyes en general que son pertinentes y el Código de Ética Profesional, cuando se prepare la información contable</a:t>
            </a:r>
            <a:r>
              <a:rPr lang="es-ES" sz="2000" dirty="0" smtClean="0">
                <a:latin typeface="Candara" pitchFamily="34" charset="0"/>
              </a:rPr>
              <a:t>.</a:t>
            </a:r>
            <a:endParaRPr lang="es-MX" sz="2000" dirty="0">
              <a:latin typeface="Candara" pitchFamily="34" charset="0"/>
            </a:endParaRPr>
          </a:p>
        </p:txBody>
      </p:sp>
    </p:spTree>
    <p:extLst>
      <p:ext uri="{BB962C8B-B14F-4D97-AF65-F5344CB8AC3E}">
        <p14:creationId xmlns:p14="http://schemas.microsoft.com/office/powerpoint/2010/main" val="1163010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520611" y="5722003"/>
            <a:ext cx="10180323"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7200">
                <a:latin typeface="Freestyle Script" panose="030804020302050B0404" pitchFamily="66" charset="0"/>
                <a:ea typeface="+mj-ea"/>
                <a:cs typeface="+mj-cs"/>
              </a:defRPr>
            </a:lvl1pPr>
          </a:lstStyle>
          <a:p>
            <a:r>
              <a:rPr lang="es-MX" dirty="0"/>
              <a:t>En ejercicio de sus  Funciones Independientes</a:t>
            </a:r>
          </a:p>
        </p:txBody>
      </p:sp>
      <p:sp>
        <p:nvSpPr>
          <p:cNvPr id="3" name="2 Marcador de contenido"/>
          <p:cNvSpPr txBox="1">
            <a:spLocks/>
          </p:cNvSpPr>
          <p:nvPr/>
        </p:nvSpPr>
        <p:spPr>
          <a:xfrm>
            <a:off x="678384" y="1069918"/>
            <a:ext cx="10729192" cy="30312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Es obligación del Contador, examinando y dictaminando la información financiera, </a:t>
            </a:r>
            <a:r>
              <a:rPr lang="es-ES" sz="3200" i="1" spc="300" dirty="0" smtClean="0">
                <a:latin typeface="Candara" pitchFamily="34" charset="0"/>
              </a:rPr>
              <a:t>cumplir </a:t>
            </a:r>
            <a:r>
              <a:rPr lang="es-ES" sz="3200" dirty="0" smtClean="0">
                <a:latin typeface="Candara" pitchFamily="34" charset="0"/>
              </a:rPr>
              <a:t>con las Normas Nacionales e Internacionales de Auditoría, con la evaluación de la aplicación de las </a:t>
            </a:r>
            <a:r>
              <a:rPr lang="es-ES" sz="3200" dirty="0" err="1" smtClean="0">
                <a:latin typeface="Candara" pitchFamily="34" charset="0"/>
              </a:rPr>
              <a:t>NIF</a:t>
            </a:r>
            <a:r>
              <a:rPr lang="es-ES" sz="3200" dirty="0" smtClean="0">
                <a:latin typeface="Candara" pitchFamily="34" charset="0"/>
              </a:rPr>
              <a:t> y observando las normas del Código de Ética Profesional. </a:t>
            </a:r>
          </a:p>
          <a:p>
            <a:pPr algn="just"/>
            <a:r>
              <a:rPr lang="es-ES" sz="3200" dirty="0" smtClean="0">
                <a:latin typeface="Candara" pitchFamily="34" charset="0"/>
              </a:rPr>
              <a:t>Estas misma obligaciones son aplicables a la asesoría, consultoría y pericia contable.</a:t>
            </a:r>
            <a:endParaRPr lang="es-MX" sz="3200" dirty="0" smtClean="0">
              <a:latin typeface="Candara" pitchFamily="34" charset="0"/>
            </a:endParaRPr>
          </a:p>
          <a:p>
            <a:endParaRPr lang="es-MX" sz="1200" dirty="0"/>
          </a:p>
        </p:txBody>
      </p:sp>
    </p:spTree>
    <p:extLst>
      <p:ext uri="{BB962C8B-B14F-4D97-AF65-F5344CB8AC3E}">
        <p14:creationId xmlns:p14="http://schemas.microsoft.com/office/powerpoint/2010/main" val="2422054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3 Diagrama"/>
          <p:cNvGraphicFramePr/>
          <p:nvPr>
            <p:extLst>
              <p:ext uri="{D42A27DB-BD31-4B8C-83A1-F6EECF244321}">
                <p14:modId xmlns:p14="http://schemas.microsoft.com/office/powerpoint/2010/main" val="2909427715"/>
              </p:ext>
            </p:extLst>
          </p:nvPr>
        </p:nvGraphicFramePr>
        <p:xfrm>
          <a:off x="788368" y="1091042"/>
          <a:ext cx="102251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535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808536" y="5834608"/>
            <a:ext cx="8136904" cy="87099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7200">
                <a:latin typeface="Freestyle Script" panose="030804020302050B0404" pitchFamily="66" charset="0"/>
                <a:ea typeface="+mj-ea"/>
                <a:cs typeface="+mj-cs"/>
              </a:defRPr>
            </a:lvl1pPr>
          </a:lstStyle>
          <a:p>
            <a:r>
              <a:rPr lang="es-MX" sz="8000" dirty="0"/>
              <a:t>Otras obligaciones del Contador</a:t>
            </a:r>
          </a:p>
        </p:txBody>
      </p:sp>
      <p:sp>
        <p:nvSpPr>
          <p:cNvPr id="3" name="2 Marcador de contenido"/>
          <p:cNvSpPr txBox="1">
            <a:spLocks/>
          </p:cNvSpPr>
          <p:nvPr/>
        </p:nvSpPr>
        <p:spPr>
          <a:xfrm>
            <a:off x="794650" y="1294408"/>
            <a:ext cx="10515600" cy="3043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Courier New" panose="02070309020205020404" pitchFamily="49" charset="0"/>
              <a:buChar char="o"/>
            </a:pPr>
            <a:r>
              <a:rPr lang="es-ES" sz="3200" dirty="0" smtClean="0">
                <a:latin typeface="Candara" pitchFamily="34" charset="0"/>
              </a:rPr>
              <a:t>Impulsar el </a:t>
            </a:r>
            <a:r>
              <a:rPr lang="es-ES" sz="3200" i="1" dirty="0" smtClean="0">
                <a:latin typeface="Candara" pitchFamily="34" charset="0"/>
              </a:rPr>
              <a:t>desarrollo económico</a:t>
            </a:r>
            <a:r>
              <a:rPr lang="es-ES" sz="3200" dirty="0" smtClean="0">
                <a:latin typeface="Candara" pitchFamily="34" charset="0"/>
              </a:rPr>
              <a:t> del país, mediante la honesta contribución de impuestos.</a:t>
            </a:r>
          </a:p>
          <a:p>
            <a:pPr marL="457200" indent="-457200" algn="just">
              <a:buFont typeface="Courier New" panose="02070309020205020404" pitchFamily="49" charset="0"/>
              <a:buChar char="o"/>
            </a:pPr>
            <a:endParaRPr lang="es-ES" sz="3200" dirty="0" smtClean="0">
              <a:latin typeface="Candara" pitchFamily="34" charset="0"/>
            </a:endParaRPr>
          </a:p>
          <a:p>
            <a:pPr marL="457200" indent="-457200" algn="just">
              <a:buFont typeface="Courier New" panose="02070309020205020404" pitchFamily="49" charset="0"/>
              <a:buChar char="o"/>
            </a:pPr>
            <a:r>
              <a:rPr lang="es-ES" sz="3200" dirty="0" smtClean="0">
                <a:latin typeface="Candara" pitchFamily="34" charset="0"/>
              </a:rPr>
              <a:t>Orientar a las empresas a </a:t>
            </a:r>
            <a:r>
              <a:rPr lang="es-ES" sz="3200" i="1" dirty="0" smtClean="0">
                <a:latin typeface="Candara" pitchFamily="34" charset="0"/>
              </a:rPr>
              <a:t>cumplir con sus obligaciones</a:t>
            </a:r>
            <a:r>
              <a:rPr lang="es-ES" sz="3200" dirty="0" smtClean="0">
                <a:latin typeface="Candara" pitchFamily="34" charset="0"/>
              </a:rPr>
              <a:t> e </a:t>
            </a:r>
            <a:r>
              <a:rPr lang="es-ES" sz="3200" i="1" dirty="0" smtClean="0">
                <a:latin typeface="Candara" pitchFamily="34" charset="0"/>
              </a:rPr>
              <a:t>impedir evadir al fisco</a:t>
            </a:r>
            <a:r>
              <a:rPr lang="es-ES" sz="3200" dirty="0" smtClean="0">
                <a:latin typeface="Candara" pitchFamily="34" charset="0"/>
              </a:rPr>
              <a:t>.</a:t>
            </a:r>
            <a:endParaRPr lang="es-MX" sz="3200" dirty="0"/>
          </a:p>
        </p:txBody>
      </p:sp>
    </p:spTree>
    <p:extLst>
      <p:ext uri="{BB962C8B-B14F-4D97-AF65-F5344CB8AC3E}">
        <p14:creationId xmlns:p14="http://schemas.microsoft.com/office/powerpoint/2010/main" val="2194780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402940" y="790442"/>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dirty="0"/>
              <a:t>Gasto Público</a:t>
            </a:r>
          </a:p>
        </p:txBody>
      </p:sp>
      <p:sp>
        <p:nvSpPr>
          <p:cNvPr id="3" name="2 Marcador de contenido"/>
          <p:cNvSpPr txBox="1">
            <a:spLocks/>
          </p:cNvSpPr>
          <p:nvPr/>
        </p:nvSpPr>
        <p:spPr>
          <a:xfrm>
            <a:off x="623392" y="2276872"/>
            <a:ext cx="10074696" cy="31752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la </a:t>
            </a:r>
            <a:r>
              <a:rPr lang="es-ES" sz="2800" i="1" dirty="0" smtClean="0">
                <a:latin typeface="Candara" pitchFamily="34" charset="0"/>
              </a:rPr>
              <a:t>cantidad de recursos públicos que el Estado decide erogar durante un periodo determinado</a:t>
            </a:r>
            <a:r>
              <a:rPr lang="es-ES" sz="2800" dirty="0" smtClean="0">
                <a:latin typeface="Candara" pitchFamily="34" charset="0"/>
              </a:rPr>
              <a:t>, generalmente un año, para cumplir con sus funciones y ejercer sus atribuciones.</a:t>
            </a:r>
          </a:p>
          <a:p>
            <a:pPr algn="just"/>
            <a:endParaRPr lang="es-ES" sz="2800" dirty="0" smtClean="0">
              <a:latin typeface="Candara" pitchFamily="34" charset="0"/>
            </a:endParaRPr>
          </a:p>
          <a:p>
            <a:pPr algn="just"/>
            <a:r>
              <a:rPr lang="es-ES" sz="2800" dirty="0" smtClean="0">
                <a:latin typeface="Candara" pitchFamily="34" charset="0"/>
              </a:rPr>
              <a:t>Se distribuye entre las diferentes instituciones y organismos encargados de llevar a cabo esas tareas, las cuales se realizan por lo general en arreglo a los planes y programas gubernamentales correspondientes con determinadas políticas públicas. </a:t>
            </a:r>
            <a:endParaRPr lang="es-MX" sz="2800" dirty="0">
              <a:latin typeface="Candara" pitchFamily="34" charset="0"/>
            </a:endParaRPr>
          </a:p>
        </p:txBody>
      </p:sp>
    </p:spTree>
    <p:extLst>
      <p:ext uri="{BB962C8B-B14F-4D97-AF65-F5344CB8AC3E}">
        <p14:creationId xmlns:p14="http://schemas.microsoft.com/office/powerpoint/2010/main" val="2136237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3 Redondear rectángulo de esquina diagonal"/>
          <p:cNvSpPr/>
          <p:nvPr/>
        </p:nvSpPr>
        <p:spPr>
          <a:xfrm>
            <a:off x="1991544" y="1988840"/>
            <a:ext cx="7682608" cy="288032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ES" sz="3600" dirty="0">
                <a:latin typeface="Candara" pitchFamily="34" charset="0"/>
              </a:rPr>
              <a:t>El ejercicio del </a:t>
            </a:r>
            <a:r>
              <a:rPr lang="es-ES" sz="3600" i="1" dirty="0">
                <a:latin typeface="Candara" pitchFamily="34" charset="0"/>
              </a:rPr>
              <a:t>gasto público</a:t>
            </a:r>
            <a:r>
              <a:rPr lang="es-ES" sz="3600" dirty="0">
                <a:latin typeface="Candara" pitchFamily="34" charset="0"/>
              </a:rPr>
              <a:t> cierra el circuito de ingresos-gasto que el Estado debe realizar.</a:t>
            </a:r>
            <a:endParaRPr lang="es-MX" sz="3600" dirty="0">
              <a:latin typeface="Candara" pitchFamily="34" charset="0"/>
            </a:endParaRPr>
          </a:p>
          <a:p>
            <a:pPr algn="ctr"/>
            <a:endParaRPr lang="es-MX" dirty="0"/>
          </a:p>
        </p:txBody>
      </p:sp>
    </p:spTree>
    <p:extLst>
      <p:ext uri="{BB962C8B-B14F-4D97-AF65-F5344CB8AC3E}">
        <p14:creationId xmlns:p14="http://schemas.microsoft.com/office/powerpoint/2010/main" val="249118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37569" y="2150534"/>
            <a:ext cx="9718765" cy="1015331"/>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0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sz="4800" dirty="0"/>
              <a:t>Fuentes y usos de los recursos públicos</a:t>
            </a:r>
          </a:p>
        </p:txBody>
      </p:sp>
    </p:spTree>
    <p:extLst>
      <p:ext uri="{BB962C8B-B14F-4D97-AF65-F5344CB8AC3E}">
        <p14:creationId xmlns:p14="http://schemas.microsoft.com/office/powerpoint/2010/main" val="379409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687977" y="637868"/>
            <a:ext cx="11606906"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1000" dirty="0" smtClean="0">
                <a:latin typeface="Freestyle Script" panose="030804020302050B0404" pitchFamily="66" charset="0"/>
              </a:rPr>
              <a:t>Denominación</a:t>
            </a:r>
            <a:endParaRPr lang="es-MX" sz="11000" dirty="0">
              <a:latin typeface="Freestyle Script" panose="030804020302050B0404" pitchFamily="66" charset="0"/>
            </a:endParaRPr>
          </a:p>
        </p:txBody>
      </p:sp>
      <p:sp>
        <p:nvSpPr>
          <p:cNvPr id="6" name="2 Marcador de contenido"/>
          <p:cNvSpPr txBox="1">
            <a:spLocks/>
          </p:cNvSpPr>
          <p:nvPr/>
        </p:nvSpPr>
        <p:spPr>
          <a:xfrm>
            <a:off x="1158241" y="1963430"/>
            <a:ext cx="9865360" cy="42259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457200" algn="l">
              <a:tabLst>
                <a:tab pos="444500" algn="l"/>
              </a:tabLst>
            </a:pPr>
            <a:r>
              <a:rPr lang="es-ES" sz="2800" dirty="0" smtClean="0">
                <a:latin typeface="Candara" pitchFamily="34" charset="0"/>
              </a:rPr>
              <a:t>Contaduría Pública. Denominación tradicional compuesta por los vocablos: </a:t>
            </a:r>
          </a:p>
          <a:p>
            <a:pPr lvl="1" indent="-457200" algn="l">
              <a:tabLst>
                <a:tab pos="444500" algn="l"/>
              </a:tabLst>
            </a:pPr>
            <a:endParaRPr lang="es-ES" sz="2400" dirty="0" smtClean="0">
              <a:latin typeface="Candara" pitchFamily="34" charset="0"/>
            </a:endParaRPr>
          </a:p>
          <a:p>
            <a:pPr marL="896938" indent="-457200" algn="just">
              <a:buFont typeface="Courier New" panose="02070309020205020404" pitchFamily="49" charset="0"/>
              <a:buChar char="o"/>
            </a:pPr>
            <a:r>
              <a:rPr lang="es-ES" sz="3200" u="sng" dirty="0" smtClean="0">
                <a:latin typeface="Candara" pitchFamily="34" charset="0"/>
              </a:rPr>
              <a:t>Contaduría</a:t>
            </a:r>
            <a:r>
              <a:rPr lang="es-ES" sz="3200" dirty="0" smtClean="0">
                <a:latin typeface="Candara" pitchFamily="34" charset="0"/>
              </a:rPr>
              <a:t>: relativo a las cuentas. </a:t>
            </a:r>
          </a:p>
          <a:p>
            <a:pPr marL="896938" indent="-457200" algn="just">
              <a:buFont typeface="Courier New" panose="02070309020205020404" pitchFamily="49" charset="0"/>
              <a:buChar char="o"/>
            </a:pPr>
            <a:endParaRPr lang="es-ES" sz="3200" u="sng" dirty="0" smtClean="0">
              <a:latin typeface="Candara" pitchFamily="34" charset="0"/>
            </a:endParaRPr>
          </a:p>
          <a:p>
            <a:pPr marL="896938" indent="-457200" algn="just">
              <a:buFont typeface="Courier New" panose="02070309020205020404" pitchFamily="49" charset="0"/>
              <a:buChar char="o"/>
            </a:pPr>
            <a:r>
              <a:rPr lang="es-ES" sz="3200" u="sng" dirty="0" smtClean="0">
                <a:latin typeface="Candara" pitchFamily="34" charset="0"/>
              </a:rPr>
              <a:t>Pública</a:t>
            </a:r>
            <a:r>
              <a:rPr lang="es-ES" sz="3200" dirty="0" smtClean="0">
                <a:latin typeface="Candara" pitchFamily="34" charset="0"/>
              </a:rPr>
              <a:t>: que se ejerce a favor del público en general.</a:t>
            </a:r>
            <a:endParaRPr lang="es-MX" sz="3200" dirty="0" smtClean="0">
              <a:latin typeface="Candara" pitchFamily="34" charset="0"/>
            </a:endParaRPr>
          </a:p>
          <a:p>
            <a:pPr algn="just"/>
            <a:endParaRPr lang="es-MX" sz="3200" dirty="0">
              <a:latin typeface="Candara" pitchFamily="34" charset="0"/>
            </a:endParaRPr>
          </a:p>
        </p:txBody>
      </p:sp>
    </p:spTree>
    <p:extLst>
      <p:ext uri="{BB962C8B-B14F-4D97-AF65-F5344CB8AC3E}">
        <p14:creationId xmlns:p14="http://schemas.microsoft.com/office/powerpoint/2010/main" val="2415589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5 Marcador de contenido"/>
          <p:cNvGraphicFramePr>
            <a:graphicFrameLocks/>
          </p:cNvGraphicFramePr>
          <p:nvPr>
            <p:extLst>
              <p:ext uri="{D42A27DB-BD31-4B8C-83A1-F6EECF244321}">
                <p14:modId xmlns:p14="http://schemas.microsoft.com/office/powerpoint/2010/main" val="145493425"/>
              </p:ext>
            </p:extLst>
          </p:nvPr>
        </p:nvGraphicFramePr>
        <p:xfrm>
          <a:off x="1346532" y="790269"/>
          <a:ext cx="8424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6 CuadroTexto"/>
          <p:cNvSpPr txBox="1"/>
          <p:nvPr/>
        </p:nvSpPr>
        <p:spPr>
          <a:xfrm>
            <a:off x="619481" y="934285"/>
            <a:ext cx="615553" cy="4608512"/>
          </a:xfrm>
          <a:prstGeom prst="rect">
            <a:avLst/>
          </a:prstGeom>
          <a:noFill/>
        </p:spPr>
        <p:txBody>
          <a:bodyPr vert="vert270" wrap="square" rtlCol="0">
            <a:spAutoFit/>
          </a:bodyPr>
          <a:lstStyle/>
          <a:p>
            <a:pPr algn="ctr"/>
            <a:r>
              <a:rPr lang="es-MX" sz="2800" spc="300" dirty="0">
                <a:latin typeface="Corbel" pitchFamily="34" charset="0"/>
              </a:rPr>
              <a:t>INGRESO  NETO  TOTAL</a:t>
            </a:r>
          </a:p>
        </p:txBody>
      </p:sp>
      <p:sp>
        <p:nvSpPr>
          <p:cNvPr id="4" name="7 CuadroTexto"/>
          <p:cNvSpPr txBox="1"/>
          <p:nvPr/>
        </p:nvSpPr>
        <p:spPr>
          <a:xfrm>
            <a:off x="9863220" y="934285"/>
            <a:ext cx="615553" cy="4608512"/>
          </a:xfrm>
          <a:prstGeom prst="rect">
            <a:avLst/>
          </a:prstGeom>
          <a:noFill/>
        </p:spPr>
        <p:txBody>
          <a:bodyPr vert="vert" wrap="square" rtlCol="0">
            <a:spAutoFit/>
          </a:bodyPr>
          <a:lstStyle/>
          <a:p>
            <a:pPr algn="ctr"/>
            <a:r>
              <a:rPr lang="es-MX" sz="2800" spc="300" dirty="0">
                <a:latin typeface="Corbel" pitchFamily="34" charset="0"/>
              </a:rPr>
              <a:t>GASTO  NETO  TOTAL</a:t>
            </a:r>
          </a:p>
        </p:txBody>
      </p:sp>
      <p:sp>
        <p:nvSpPr>
          <p:cNvPr id="5" name="8 Igual que"/>
          <p:cNvSpPr/>
          <p:nvPr/>
        </p:nvSpPr>
        <p:spPr>
          <a:xfrm>
            <a:off x="4351123" y="1726373"/>
            <a:ext cx="2304256" cy="504056"/>
          </a:xfrm>
          <a:prstGeom prst="mathEqua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078170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321283" y="1052901"/>
            <a:ext cx="7543800" cy="1524000"/>
          </a:xfrm>
        </p:spPr>
        <p:txBody>
          <a:bodyPr>
            <a:noAutofit/>
          </a:bodyPr>
          <a:lstStyle/>
          <a:p>
            <a:pPr algn="ctr"/>
            <a:r>
              <a:rPr lang="es-MX" sz="11500" b="1" cap="all" spc="600" dirty="0" smtClean="0">
                <a:solidFill>
                  <a:schemeClr val="accent6"/>
                </a:solidFill>
                <a:effectLst>
                  <a:outerShdw blurRad="38100" dist="38100" dir="2700000" algn="tl">
                    <a:srgbClr val="000000">
                      <a:alpha val="43137"/>
                    </a:srgbClr>
                  </a:outerShdw>
                </a:effectLst>
                <a:latin typeface="Freestyle Script" panose="030804020302050B0404" pitchFamily="66" charset="0"/>
              </a:rPr>
              <a:t>Auditoría</a:t>
            </a:r>
            <a:endParaRPr lang="es-MX" sz="11500" b="1" cap="all" spc="600" dirty="0">
              <a:solidFill>
                <a:schemeClr val="accent6"/>
              </a:solidFill>
              <a:effectLst>
                <a:outerShdw blurRad="38100" dist="38100" dir="2700000" algn="tl">
                  <a:srgbClr val="000000">
                    <a:alpha val="43137"/>
                  </a:srgbClr>
                </a:outerShdw>
              </a:effectLst>
              <a:latin typeface="Freestyle Script" panose="030804020302050B0404" pitchFamily="66" charset="0"/>
            </a:endParaRPr>
          </a:p>
        </p:txBody>
      </p:sp>
      <p:pic>
        <p:nvPicPr>
          <p:cNvPr id="3" name="Imagen 2" descr="http://teletriunfador.files.wordpress.com/2009/09/audito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60" y="2576901"/>
            <a:ext cx="6048672" cy="33491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06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286000" y="5229200"/>
            <a:ext cx="6781800"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9600" dirty="0"/>
              <a:t>Concepto</a:t>
            </a:r>
          </a:p>
        </p:txBody>
      </p:sp>
      <p:sp>
        <p:nvSpPr>
          <p:cNvPr id="3" name="2 Marcador de contenido"/>
          <p:cNvSpPr txBox="1">
            <a:spLocks/>
          </p:cNvSpPr>
          <p:nvPr/>
        </p:nvSpPr>
        <p:spPr>
          <a:xfrm>
            <a:off x="1127448" y="1484784"/>
            <a:ext cx="9433048" cy="30243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42913" indent="-358775" algn="just">
              <a:buFont typeface="Courier New" panose="02070309020205020404" pitchFamily="49" charset="0"/>
              <a:buChar char="o"/>
            </a:pPr>
            <a:r>
              <a:rPr lang="es-ES" sz="2800" smtClean="0">
                <a:latin typeface="Candara" pitchFamily="34" charset="0"/>
              </a:rPr>
              <a:t>Significa verificar la información financiera, operacional y administrativa que se presenta, la cual deberá ser confiable, veraz  y oportuna.</a:t>
            </a:r>
          </a:p>
          <a:p>
            <a:pPr marL="442913" indent="-358775" algn="just">
              <a:buFont typeface="Courier New" panose="02070309020205020404" pitchFamily="49" charset="0"/>
              <a:buChar char="o"/>
            </a:pPr>
            <a:endParaRPr lang="es-ES" smtClean="0">
              <a:latin typeface="Candara" pitchFamily="34" charset="0"/>
            </a:endParaRPr>
          </a:p>
          <a:p>
            <a:pPr marL="442913" indent="-358775" algn="just">
              <a:buFont typeface="Courier New" panose="02070309020205020404" pitchFamily="49" charset="0"/>
              <a:buChar char="o"/>
            </a:pPr>
            <a:r>
              <a:rPr lang="es-ES" sz="2800" smtClean="0">
                <a:latin typeface="Candara" pitchFamily="34" charset="0"/>
              </a:rPr>
              <a:t>Es evaluar la forma como se administra y opera teniendo al máximo el aprovechamiento de los recursos.</a:t>
            </a:r>
            <a:endParaRPr lang="es-ES" sz="2800" dirty="0">
              <a:latin typeface="Candara" pitchFamily="34" charset="0"/>
            </a:endParaRPr>
          </a:p>
        </p:txBody>
      </p:sp>
    </p:spTree>
    <p:extLst>
      <p:ext uri="{BB962C8B-B14F-4D97-AF65-F5344CB8AC3E}">
        <p14:creationId xmlns:p14="http://schemas.microsoft.com/office/powerpoint/2010/main" val="2599027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txBox="1">
            <a:spLocks/>
          </p:cNvSpPr>
          <p:nvPr/>
        </p:nvSpPr>
        <p:spPr>
          <a:xfrm>
            <a:off x="1415480" y="1772816"/>
            <a:ext cx="9210600" cy="3579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sz="2800" smtClean="0">
              <a:latin typeface="Candara" pitchFamily="34" charset="0"/>
            </a:endParaRPr>
          </a:p>
          <a:p>
            <a:pPr algn="just"/>
            <a:r>
              <a:rPr lang="es-ES" sz="2800" smtClean="0">
                <a:latin typeface="Candara" pitchFamily="34" charset="0"/>
              </a:rPr>
              <a:t>Es revisar que los hechos, fenómenos y operaciones se den en la forma como fueron planeados; que las  políticas y lineamientos establecidos han sido observados y respetados; que se cumplen con obligaciones fiscales, jurídicas y reglamentarias en general.</a:t>
            </a:r>
          </a:p>
          <a:p>
            <a:pPr algn="just"/>
            <a:endParaRPr lang="es-MX" sz="2800" dirty="0">
              <a:latin typeface="Candara" pitchFamily="34" charset="0"/>
            </a:endParaRPr>
          </a:p>
        </p:txBody>
      </p:sp>
    </p:spTree>
    <p:extLst>
      <p:ext uri="{BB962C8B-B14F-4D97-AF65-F5344CB8AC3E}">
        <p14:creationId xmlns:p14="http://schemas.microsoft.com/office/powerpoint/2010/main" val="2415781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1055440" y="1385649"/>
            <a:ext cx="9920064" cy="4464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smtClean="0">
                <a:latin typeface="Candara" pitchFamily="34" charset="0"/>
              </a:rPr>
              <a:t>La auditoría se define como un </a:t>
            </a:r>
            <a:r>
              <a:rPr lang="es-ES" sz="2800" smtClean="0">
                <a:effectLst>
                  <a:outerShdw blurRad="38100" dist="38100" dir="2700000" algn="tl">
                    <a:srgbClr val="000000">
                      <a:alpha val="43137"/>
                    </a:srgbClr>
                  </a:outerShdw>
                </a:effectLst>
                <a:latin typeface="Candara" pitchFamily="34" charset="0"/>
              </a:rPr>
              <a:t>proceso sistemático para obtener y evaluar evidencia </a:t>
            </a:r>
            <a:r>
              <a:rPr lang="es-ES" sz="2800" smtClean="0">
                <a:latin typeface="Candara" pitchFamily="34" charset="0"/>
              </a:rPr>
              <a:t>de una manera objetiva respecto de las afirmaciones concernientes a los diferentes actos económicos y eventos para determinar el grado de correspondencia entre estas afirmaciones y los criterios establecidos y comunicar los resultados a los usuarios interesados.  						</a:t>
            </a:r>
            <a:br>
              <a:rPr lang="es-ES" sz="2800" smtClean="0">
                <a:latin typeface="Candara" pitchFamily="34" charset="0"/>
              </a:rPr>
            </a:br>
            <a:endParaRPr lang="es-ES" sz="2800" smtClean="0">
              <a:latin typeface="Candara" pitchFamily="34" charset="0"/>
            </a:endParaRPr>
          </a:p>
          <a:p>
            <a:endParaRPr lang="es-ES" sz="2800" smtClean="0">
              <a:latin typeface="Candara" pitchFamily="34" charset="0"/>
            </a:endParaRPr>
          </a:p>
          <a:p>
            <a:pPr algn="r"/>
            <a:r>
              <a:rPr lang="es-ES" sz="2000" smtClean="0">
                <a:latin typeface="Candara" pitchFamily="34" charset="0"/>
              </a:rPr>
              <a:t>(KELL ZIGLER) Lib. AUDITORIA MODERNA ED. CECSA.</a:t>
            </a:r>
            <a:endParaRPr lang="es-MX" sz="2000" dirty="0">
              <a:latin typeface="Candara" pitchFamily="34" charset="0"/>
            </a:endParaRPr>
          </a:p>
        </p:txBody>
      </p:sp>
    </p:spTree>
    <p:extLst>
      <p:ext uri="{BB962C8B-B14F-4D97-AF65-F5344CB8AC3E}">
        <p14:creationId xmlns:p14="http://schemas.microsoft.com/office/powerpoint/2010/main" val="1089746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839416" y="1700808"/>
            <a:ext cx="10441160" cy="3679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smtClean="0">
                <a:latin typeface="Candara" pitchFamily="34" charset="0"/>
              </a:rPr>
              <a:t>La auditoría de estados financieros.- Es la revisión o examen que realiza un C.P. independiente a los libros registros bienes y operaciones de una entidad con el objeto de verificar  el grado de correspondencia entre la información presentada y los actos o eventos realizados conforme a las normas  de información financiera con el objeto de emitir una opinión sobre la razonabilidad que estos son presentados.</a:t>
            </a:r>
            <a:endParaRPr lang="es-MX" sz="2800" dirty="0">
              <a:latin typeface="Candara" pitchFamily="34" charset="0"/>
            </a:endParaRPr>
          </a:p>
        </p:txBody>
      </p:sp>
    </p:spTree>
    <p:extLst>
      <p:ext uri="{BB962C8B-B14F-4D97-AF65-F5344CB8AC3E}">
        <p14:creationId xmlns:p14="http://schemas.microsoft.com/office/powerpoint/2010/main" val="4111272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403600" y="4758266"/>
            <a:ext cx="7410400"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8800" dirty="0"/>
              <a:t>Importancia de la Auditoría</a:t>
            </a:r>
          </a:p>
        </p:txBody>
      </p:sp>
      <p:sp>
        <p:nvSpPr>
          <p:cNvPr id="3" name="2 Marcador de contenido"/>
          <p:cNvSpPr txBox="1">
            <a:spLocks/>
          </p:cNvSpPr>
          <p:nvPr/>
        </p:nvSpPr>
        <p:spPr>
          <a:xfrm>
            <a:off x="733400" y="1190625"/>
            <a:ext cx="10515600" cy="2746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t>La auditoría constituye una herramienta de control y supervisión que contribuye a la creación de una cultura de la disciplina de la organización, y permite descubrir fallas en las estructuras o vulnerabilidades existentes en la organización, a la vez que se aplica dentro de un periodo determinación para conocer sus restricciones, problemas y deficiencias, como parte de evaluación.</a:t>
            </a:r>
            <a:endParaRPr lang="es-MX" sz="2800" dirty="0" smtClean="0"/>
          </a:p>
          <a:p>
            <a:pPr algn="just"/>
            <a:endParaRPr lang="es-MX" dirty="0"/>
          </a:p>
        </p:txBody>
      </p:sp>
    </p:spTree>
    <p:extLst>
      <p:ext uri="{BB962C8B-B14F-4D97-AF65-F5344CB8AC3E}">
        <p14:creationId xmlns:p14="http://schemas.microsoft.com/office/powerpoint/2010/main" val="4276794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721838" y="5242024"/>
            <a:ext cx="8394989" cy="1087016"/>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r>
              <a:rPr lang="es-MX" dirty="0"/>
              <a:t>Clasificación de la auditoría</a:t>
            </a:r>
          </a:p>
        </p:txBody>
      </p:sp>
      <p:sp>
        <p:nvSpPr>
          <p:cNvPr id="3" name="2 Marcador de contenido"/>
          <p:cNvSpPr txBox="1">
            <a:spLocks/>
          </p:cNvSpPr>
          <p:nvPr/>
        </p:nvSpPr>
        <p:spPr>
          <a:xfrm>
            <a:off x="873199" y="646501"/>
            <a:ext cx="10515600" cy="39604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36575" indent="-452438" algn="just">
              <a:buFont typeface="Courier New" panose="02070309020205020404" pitchFamily="49" charset="0"/>
              <a:buChar char="o"/>
            </a:pPr>
            <a:r>
              <a:rPr lang="es-MX" sz="2800" dirty="0" smtClean="0">
                <a:latin typeface="Candara" pitchFamily="34" charset="0"/>
              </a:rPr>
              <a:t>Elemento Humano : interna, externa.</a:t>
            </a:r>
          </a:p>
          <a:p>
            <a:pPr marL="536575" indent="-452438" algn="just">
              <a:buFont typeface="Courier New" panose="02070309020205020404" pitchFamily="49" charset="0"/>
              <a:buChar char="o"/>
            </a:pPr>
            <a:r>
              <a:rPr lang="es-MX" sz="2800" dirty="0" smtClean="0">
                <a:latin typeface="Candara" pitchFamily="34" charset="0"/>
              </a:rPr>
              <a:t>Alcance o contenido: A un reglón específico, a un área, a una organización.</a:t>
            </a:r>
          </a:p>
          <a:p>
            <a:pPr marL="536575" indent="-452438" algn="just">
              <a:buFont typeface="Courier New" panose="02070309020205020404" pitchFamily="49" charset="0"/>
              <a:buChar char="o"/>
            </a:pPr>
            <a:r>
              <a:rPr lang="es-MX" sz="2800" dirty="0" smtClean="0">
                <a:latin typeface="Candara" pitchFamily="34" charset="0"/>
              </a:rPr>
              <a:t>Periodicidad : continua, periódica, esporádica.</a:t>
            </a:r>
          </a:p>
          <a:p>
            <a:pPr marL="536575" indent="-452438" algn="just">
              <a:buFont typeface="Courier New" panose="02070309020205020404" pitchFamily="49" charset="0"/>
              <a:buChar char="o"/>
            </a:pPr>
            <a:r>
              <a:rPr lang="es-MX" sz="2800" dirty="0" smtClean="0">
                <a:latin typeface="Candara" pitchFamily="34" charset="0"/>
              </a:rPr>
              <a:t>Aplicación : programática, proyecto.</a:t>
            </a:r>
          </a:p>
          <a:p>
            <a:pPr marL="536575" indent="-452438" algn="just">
              <a:buFont typeface="Courier New" panose="02070309020205020404" pitchFamily="49" charset="0"/>
              <a:buChar char="o"/>
            </a:pPr>
            <a:r>
              <a:rPr lang="es-MX" sz="2800" dirty="0" smtClean="0">
                <a:latin typeface="Candara" pitchFamily="34" charset="0"/>
              </a:rPr>
              <a:t>Objetivo y metodología : integral, calidad, operacional, Estados financieros y</a:t>
            </a:r>
          </a:p>
          <a:p>
            <a:pPr marL="536575" indent="-452438" algn="just">
              <a:buFont typeface="Courier New" panose="02070309020205020404" pitchFamily="49" charset="0"/>
              <a:buChar char="o"/>
            </a:pPr>
            <a:r>
              <a:rPr lang="es-MX" sz="2800" dirty="0" smtClean="0">
                <a:latin typeface="Candara" pitchFamily="34" charset="0"/>
              </a:rPr>
              <a:t>Fiscal.</a:t>
            </a:r>
            <a:endParaRPr lang="es-MX" sz="2800" dirty="0">
              <a:latin typeface="Candara" pitchFamily="34" charset="0"/>
            </a:endParaRPr>
          </a:p>
        </p:txBody>
      </p:sp>
    </p:spTree>
    <p:extLst>
      <p:ext uri="{BB962C8B-B14F-4D97-AF65-F5344CB8AC3E}">
        <p14:creationId xmlns:p14="http://schemas.microsoft.com/office/powerpoint/2010/main" val="765738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551384" y="1340768"/>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dirty="0"/>
              <a:t>Auditoría Interna y Externa</a:t>
            </a:r>
          </a:p>
        </p:txBody>
      </p:sp>
    </p:spTree>
    <p:extLst>
      <p:ext uri="{BB962C8B-B14F-4D97-AF65-F5344CB8AC3E}">
        <p14:creationId xmlns:p14="http://schemas.microsoft.com/office/powerpoint/2010/main" val="3137561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818467" y="5517232"/>
            <a:ext cx="5661909" cy="87099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r>
              <a:rPr lang="es-MX" dirty="0"/>
              <a:t>Auditoría Externa</a:t>
            </a:r>
          </a:p>
        </p:txBody>
      </p:sp>
      <p:sp>
        <p:nvSpPr>
          <p:cNvPr id="3" name="2 Marcador de contenido"/>
          <p:cNvSpPr txBox="1">
            <a:spLocks/>
          </p:cNvSpPr>
          <p:nvPr/>
        </p:nvSpPr>
        <p:spPr>
          <a:xfrm>
            <a:off x="695400" y="1556792"/>
            <a:ext cx="10729192" cy="32472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revisión de los estados financieros que comúnmente se denomina auditoría externa, tiene como característica, realizarse mediante pruebas selectivas que pueden representar los rubros revisados. </a:t>
            </a:r>
          </a:p>
          <a:p>
            <a:pPr algn="just"/>
            <a:r>
              <a:rPr lang="es-ES" sz="2800" dirty="0" smtClean="0">
                <a:latin typeface="Candara" pitchFamily="34" charset="0"/>
              </a:rPr>
              <a:t>Esta  auditoría es aplicada por un profesional que se dedica a la presentación de servicios independientes relacionados con la auditoria y el atestiguamiento.</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2053514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811524" y="4729071"/>
            <a:ext cx="8568952"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6600" dirty="0" smtClean="0">
                <a:latin typeface="Freestyle Script" panose="030804020302050B0404" pitchFamily="66" charset="0"/>
              </a:rPr>
              <a:t>Áreas de </a:t>
            </a:r>
            <a:r>
              <a:rPr lang="es-MX" sz="8800" dirty="0" smtClean="0">
                <a:latin typeface="Freestyle Script" panose="030804020302050B0404" pitchFamily="66" charset="0"/>
              </a:rPr>
              <a:t>actuación</a:t>
            </a:r>
            <a:r>
              <a:rPr lang="es-MX" sz="6600" dirty="0" smtClean="0">
                <a:latin typeface="Freestyle Script" panose="030804020302050B0404" pitchFamily="66" charset="0"/>
              </a:rPr>
              <a:t> profesional</a:t>
            </a:r>
            <a:endParaRPr lang="es-MX" sz="6600" dirty="0">
              <a:latin typeface="Freestyle Script" panose="030804020302050B0404" pitchFamily="66" charset="0"/>
            </a:endParaRPr>
          </a:p>
        </p:txBody>
      </p:sp>
      <p:sp>
        <p:nvSpPr>
          <p:cNvPr id="3" name="2 Marcador de contenido"/>
          <p:cNvSpPr txBox="1">
            <a:spLocks/>
          </p:cNvSpPr>
          <p:nvPr/>
        </p:nvSpPr>
        <p:spPr>
          <a:xfrm>
            <a:off x="838200" y="1844824"/>
            <a:ext cx="10515600" cy="2611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smtClean="0">
                <a:latin typeface="Candara" pitchFamily="34" charset="0"/>
              </a:rPr>
              <a:t>El área de actuación natural de la Contaduría la constituyen las finanzas, Auditoría, Fiscal, Costos.</a:t>
            </a:r>
          </a:p>
          <a:p>
            <a:endParaRPr lang="es-MX" sz="3200" smtClean="0">
              <a:latin typeface="Candara" pitchFamily="34" charset="0"/>
            </a:endParaRPr>
          </a:p>
          <a:p>
            <a:pPr algn="just"/>
            <a:r>
              <a:rPr lang="es-ES" sz="3200" smtClean="0">
                <a:latin typeface="Candara" pitchFamily="34" charset="0"/>
              </a:rPr>
              <a:t>A la Contaduría se le clasifica como profesión          </a:t>
            </a:r>
            <a:r>
              <a:rPr lang="es-ES" sz="3200" i="1" smtClean="0">
                <a:latin typeface="Candara" pitchFamily="34" charset="0"/>
              </a:rPr>
              <a:t>Económico-Administrativa.</a:t>
            </a:r>
            <a:endParaRPr lang="es-MX" sz="3200" dirty="0">
              <a:latin typeface="Candara" pitchFamily="34" charset="0"/>
            </a:endParaRPr>
          </a:p>
        </p:txBody>
      </p:sp>
    </p:spTree>
    <p:extLst>
      <p:ext uri="{BB962C8B-B14F-4D97-AF65-F5344CB8AC3E}">
        <p14:creationId xmlns:p14="http://schemas.microsoft.com/office/powerpoint/2010/main" val="3319294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855133" y="1605492"/>
            <a:ext cx="10515600" cy="3076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El examen invariablemente debe apegarse a las normas de auditoría aceptadas por la profesión, todo con el propósito de expresar su opinión sobre lo razonable de las cifras captadas, clasificadas, registradas, almacenadas, y expedidas para integrar la información financiera en su conjunto, bajo las Normas de Información Financiera.</a:t>
            </a:r>
            <a:endParaRPr lang="es-MX" sz="2800" dirty="0">
              <a:latin typeface="Candara" pitchFamily="34" charset="0"/>
            </a:endParaRPr>
          </a:p>
        </p:txBody>
      </p:sp>
    </p:spTree>
    <p:extLst>
      <p:ext uri="{BB962C8B-B14F-4D97-AF65-F5344CB8AC3E}">
        <p14:creationId xmlns:p14="http://schemas.microsoft.com/office/powerpoint/2010/main" val="3745056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63352" y="1052736"/>
            <a:ext cx="6265912" cy="1263675"/>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r>
              <a:rPr lang="es-MX" dirty="0"/>
              <a:t>Auditoría Interna</a:t>
            </a:r>
          </a:p>
        </p:txBody>
      </p:sp>
      <p:sp>
        <p:nvSpPr>
          <p:cNvPr id="3" name="2 Marcador de contenido"/>
          <p:cNvSpPr txBox="1">
            <a:spLocks/>
          </p:cNvSpPr>
          <p:nvPr/>
        </p:nvSpPr>
        <p:spPr>
          <a:xfrm>
            <a:off x="820945" y="2636829"/>
            <a:ext cx="10515600" cy="2755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aquella cuyo ámbito de su ejercicio se da por auditores que dependen o son  empleados de la misma organización en que se practica. El resultado de su trabajo es con propósitos internos o de servicio para la misma organización. </a:t>
            </a:r>
          </a:p>
          <a:p>
            <a:pPr algn="just"/>
            <a:r>
              <a:rPr lang="es-ES" sz="2800" dirty="0" smtClean="0">
                <a:latin typeface="Candara" pitchFamily="34" charset="0"/>
              </a:rPr>
              <a:t>La auditoría interna abarca los tipos de auditoría administrativa, operacional y financiera.</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1323869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31333" y="1357618"/>
            <a:ext cx="7747885"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dirty="0"/>
              <a:t>Normas de auditoría</a:t>
            </a:r>
          </a:p>
        </p:txBody>
      </p:sp>
    </p:spTree>
    <p:extLst>
      <p:ext uri="{BB962C8B-B14F-4D97-AF65-F5344CB8AC3E}">
        <p14:creationId xmlns:p14="http://schemas.microsoft.com/office/powerpoint/2010/main" val="14690924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5034120" y="891222"/>
            <a:ext cx="6328146"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pPr algn="r"/>
            <a:r>
              <a:rPr lang="es-MX" sz="11500" dirty="0"/>
              <a:t>Concepto</a:t>
            </a:r>
            <a:endParaRPr lang="es-MX" sz="9600" dirty="0"/>
          </a:p>
        </p:txBody>
      </p:sp>
      <p:sp>
        <p:nvSpPr>
          <p:cNvPr id="3" name="2 Marcador de contenido"/>
          <p:cNvSpPr txBox="1">
            <a:spLocks/>
          </p:cNvSpPr>
          <p:nvPr/>
        </p:nvSpPr>
        <p:spPr>
          <a:xfrm>
            <a:off x="846666" y="2785120"/>
            <a:ext cx="10515600" cy="19634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Las normas de auditoría son los requisitos mínimos de calidad, relativas a la personalidad del auditor, del trabajo que desempeña y a la información que rinde como resultado de este trabajo.</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59191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15557" y="519300"/>
            <a:ext cx="4076576"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11500">
                <a:latin typeface="Freestyle Script" panose="030804020302050B0404" pitchFamily="66" charset="0"/>
                <a:ea typeface="+mj-ea"/>
                <a:cs typeface="+mj-cs"/>
              </a:defRPr>
            </a:lvl1pPr>
          </a:lstStyle>
          <a:p>
            <a:pPr algn="l"/>
            <a:r>
              <a:rPr lang="es-MX" dirty="0"/>
              <a:t>Objetivo</a:t>
            </a:r>
          </a:p>
        </p:txBody>
      </p:sp>
      <p:sp>
        <p:nvSpPr>
          <p:cNvPr id="3" name="2 Marcador de contenido"/>
          <p:cNvSpPr txBox="1">
            <a:spLocks/>
          </p:cNvSpPr>
          <p:nvPr/>
        </p:nvSpPr>
        <p:spPr>
          <a:xfrm>
            <a:off x="715557" y="2255746"/>
            <a:ext cx="10760885" cy="2736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Las normas de auditoría de estados financieros (auditoría contable) tienen como objeto constituir el marco de actuación que deberá sujetarse el Contador Público  independiente que emita dictámenes (opiniones para efectos ante terceros con el fin de confirmar la veracidad, pertinencia suficiente de la información sujeta a examinar).</a:t>
            </a:r>
            <a:endParaRPr lang="es-MX" sz="3200" dirty="0">
              <a:latin typeface="Candara" pitchFamily="34" charset="0"/>
            </a:endParaRPr>
          </a:p>
        </p:txBody>
      </p:sp>
    </p:spTree>
    <p:extLst>
      <p:ext uri="{BB962C8B-B14F-4D97-AF65-F5344CB8AC3E}">
        <p14:creationId xmlns:p14="http://schemas.microsoft.com/office/powerpoint/2010/main" val="10463487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176865" y="1594602"/>
            <a:ext cx="9593619"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dirty="0"/>
              <a:t>Clasificación de las normas</a:t>
            </a:r>
          </a:p>
        </p:txBody>
      </p:sp>
    </p:spTree>
    <p:extLst>
      <p:ext uri="{BB962C8B-B14F-4D97-AF65-F5344CB8AC3E}">
        <p14:creationId xmlns:p14="http://schemas.microsoft.com/office/powerpoint/2010/main" val="1824083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839416" y="2132856"/>
            <a:ext cx="10515600" cy="23954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600" smtClean="0">
                <a:latin typeface="Candara" pitchFamily="34" charset="0"/>
              </a:rPr>
              <a:t>Las normas de auditoría de estados financieros se clasifican en normas </a:t>
            </a:r>
            <a:r>
              <a:rPr lang="es-ES" sz="3600" b="1" i="1" smtClean="0">
                <a:latin typeface="Candara" pitchFamily="34" charset="0"/>
              </a:rPr>
              <a:t>personales</a:t>
            </a:r>
            <a:r>
              <a:rPr lang="es-ES" sz="3600" smtClean="0">
                <a:latin typeface="Candara" pitchFamily="34" charset="0"/>
              </a:rPr>
              <a:t>, normas </a:t>
            </a:r>
            <a:r>
              <a:rPr lang="es-ES" sz="3600" b="1" i="1" smtClean="0">
                <a:latin typeface="Candara" pitchFamily="34" charset="0"/>
              </a:rPr>
              <a:t>de ejecución del trabajo </a:t>
            </a:r>
            <a:r>
              <a:rPr lang="es-ES" sz="3600" smtClean="0">
                <a:latin typeface="Candara" pitchFamily="34" charset="0"/>
              </a:rPr>
              <a:t>y normas </a:t>
            </a:r>
            <a:r>
              <a:rPr lang="es-ES" sz="3600" b="1" i="1" smtClean="0">
                <a:latin typeface="Candara" pitchFamily="34" charset="0"/>
              </a:rPr>
              <a:t>de información.</a:t>
            </a:r>
            <a:endParaRPr lang="es-MX" sz="3600" b="1" i="1" smtClean="0">
              <a:latin typeface="Candara" pitchFamily="34" charset="0"/>
            </a:endParaRPr>
          </a:p>
          <a:p>
            <a:pPr algn="just"/>
            <a:endParaRPr lang="es-MX" dirty="0"/>
          </a:p>
        </p:txBody>
      </p:sp>
    </p:spTree>
    <p:extLst>
      <p:ext uri="{BB962C8B-B14F-4D97-AF65-F5344CB8AC3E}">
        <p14:creationId xmlns:p14="http://schemas.microsoft.com/office/powerpoint/2010/main" val="1779691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318048" y="701585"/>
            <a:ext cx="8035752"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pPr algn="r"/>
            <a:r>
              <a:rPr lang="es-MX" dirty="0"/>
              <a:t>Normas personales</a:t>
            </a:r>
          </a:p>
        </p:txBody>
      </p:sp>
      <p:sp>
        <p:nvSpPr>
          <p:cNvPr id="3" name="2 Marcador de contenido"/>
          <p:cNvSpPr txBox="1">
            <a:spLocks/>
          </p:cNvSpPr>
          <p:nvPr/>
        </p:nvSpPr>
        <p:spPr>
          <a:xfrm>
            <a:off x="838200" y="2348880"/>
            <a:ext cx="10515600" cy="30435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t>Las normas personales se refieren  las cualidades que el auditor debe tener para poder asumir, dentro de las exigencias que el carácter profesional de la auditoría impone, un trabajo de este tipo. Dentro de estas normas existen cualidades que el auditor debe tener pre adquiridas antes de poder asumir un trabajo profesional de auditoría y cualidades que debe mantener durante el desarrollo de toda su actividad profesional.</a:t>
            </a:r>
            <a:endParaRPr lang="es-MX" sz="2800" dirty="0"/>
          </a:p>
        </p:txBody>
      </p:sp>
    </p:spTree>
    <p:extLst>
      <p:ext uri="{BB962C8B-B14F-4D97-AF65-F5344CB8AC3E}">
        <p14:creationId xmlns:p14="http://schemas.microsoft.com/office/powerpoint/2010/main" val="4126131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2476032767"/>
              </p:ext>
            </p:extLst>
          </p:nvPr>
        </p:nvGraphicFramePr>
        <p:xfrm>
          <a:off x="851909" y="925902"/>
          <a:ext cx="10081120"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9135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050787" y="5568032"/>
            <a:ext cx="6781800"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8800">
                <a:latin typeface="Freestyle Script" panose="030804020302050B0404" pitchFamily="66" charset="0"/>
                <a:ea typeface="+mj-ea"/>
                <a:cs typeface="+mj-cs"/>
              </a:defRPr>
            </a:lvl1pPr>
          </a:lstStyle>
          <a:p>
            <a:r>
              <a:rPr lang="es-MX" dirty="0"/>
              <a:t>Normas de información</a:t>
            </a:r>
          </a:p>
        </p:txBody>
      </p:sp>
      <p:sp>
        <p:nvSpPr>
          <p:cNvPr id="3" name="2 Marcador de contenido"/>
          <p:cNvSpPr txBox="1">
            <a:spLocks/>
          </p:cNvSpPr>
          <p:nvPr/>
        </p:nvSpPr>
        <p:spPr>
          <a:xfrm>
            <a:off x="877226" y="786242"/>
            <a:ext cx="10044774" cy="35283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dirty="0" smtClean="0">
                <a:latin typeface="Candara" pitchFamily="34" charset="0"/>
              </a:rPr>
              <a:t>El resultado final del trabajo del auditor es su dictamen o informe. </a:t>
            </a:r>
          </a:p>
          <a:p>
            <a:pPr algn="just"/>
            <a:r>
              <a:rPr lang="es-ES" dirty="0" smtClean="0">
                <a:latin typeface="Candara" pitchFamily="34" charset="0"/>
              </a:rPr>
              <a:t>Mediante el, pone en conocimiento de las personas interesadas los resultados de su trabajo y la opinión que se ha formado a través de su examen. </a:t>
            </a:r>
          </a:p>
          <a:p>
            <a:pPr algn="just"/>
            <a:r>
              <a:rPr lang="es-ES" dirty="0" smtClean="0">
                <a:latin typeface="Candara" pitchFamily="34" charset="0"/>
              </a:rPr>
              <a:t>El dictamen o informe del auditor es en lo que va a reposar la confianza de los interesados en los estados financieros para prestarles fe a las declaraciones que en ellos aparecen sobre la situación financiera y los resultados de operaciones de la </a:t>
            </a:r>
            <a:r>
              <a:rPr lang="es-ES" dirty="0" smtClean="0">
                <a:latin typeface="Candara" pitchFamily="34" charset="0"/>
              </a:rPr>
              <a:t>empresa. </a:t>
            </a:r>
            <a:endParaRPr lang="es-ES" dirty="0" smtClean="0">
              <a:latin typeface="Candara" pitchFamily="34" charset="0"/>
            </a:endParaRPr>
          </a:p>
          <a:p>
            <a:pPr algn="just"/>
            <a:r>
              <a:rPr lang="es-ES" dirty="0" smtClean="0">
                <a:latin typeface="Candara" pitchFamily="34" charset="0"/>
              </a:rPr>
              <a:t>Por ultimo es, principalmente, a través del informe o dictamen, como el público y el cliente se dan cuenta del trabajo del auditor y, en muchos casos, es la única parte, de dicho trabajo, que queda a su alcance.</a:t>
            </a:r>
            <a:endParaRPr lang="es-MX" dirty="0"/>
          </a:p>
        </p:txBody>
      </p:sp>
    </p:spTree>
    <p:extLst>
      <p:ext uri="{BB962C8B-B14F-4D97-AF65-F5344CB8AC3E}">
        <p14:creationId xmlns:p14="http://schemas.microsoft.com/office/powerpoint/2010/main" val="4004078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406152" y="587070"/>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8800" dirty="0" smtClean="0">
                <a:latin typeface="Freestyle Script" panose="030804020302050B0404" pitchFamily="66" charset="0"/>
              </a:rPr>
              <a:t>Objetivos</a:t>
            </a:r>
            <a:endParaRPr lang="es-MX" sz="8800" dirty="0">
              <a:latin typeface="Freestyle Script" panose="030804020302050B0404" pitchFamily="66" charset="0"/>
            </a:endParaRPr>
          </a:p>
        </p:txBody>
      </p:sp>
      <p:graphicFrame>
        <p:nvGraphicFramePr>
          <p:cNvPr id="3" name="4 Marcador de contenido"/>
          <p:cNvGraphicFramePr>
            <a:graphicFrameLocks/>
          </p:cNvGraphicFramePr>
          <p:nvPr>
            <p:extLst>
              <p:ext uri="{D42A27DB-BD31-4B8C-83A1-F6EECF244321}">
                <p14:modId xmlns:p14="http://schemas.microsoft.com/office/powerpoint/2010/main" val="2518708962"/>
              </p:ext>
            </p:extLst>
          </p:nvPr>
        </p:nvGraphicFramePr>
        <p:xfrm>
          <a:off x="911424" y="2060848"/>
          <a:ext cx="9505056" cy="403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387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862666" y="5288632"/>
            <a:ext cx="7978564" cy="101724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8800">
                <a:latin typeface="Freestyle Script" panose="030804020302050B0404" pitchFamily="66" charset="0"/>
                <a:ea typeface="+mj-ea"/>
                <a:cs typeface="+mj-cs"/>
              </a:defRPr>
            </a:lvl1pPr>
          </a:lstStyle>
          <a:p>
            <a:r>
              <a:rPr lang="es-MX" dirty="0"/>
              <a:t>Procedimientos de auditoría</a:t>
            </a:r>
          </a:p>
        </p:txBody>
      </p:sp>
      <p:sp>
        <p:nvSpPr>
          <p:cNvPr id="3" name="2 Marcador de contenido"/>
          <p:cNvSpPr txBox="1">
            <a:spLocks/>
          </p:cNvSpPr>
          <p:nvPr/>
        </p:nvSpPr>
        <p:spPr>
          <a:xfrm>
            <a:off x="983267" y="1806764"/>
            <a:ext cx="10192733" cy="23954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Procedimientos de auditoría son el conjunto de técnicas de investigación aplicables a una partida o un grupo de hechos y circunstancias relativas a los estados financieros sujetos a examen mediante los cuales el contador público obtiene las bases para fundamentar su opinión.</a:t>
            </a:r>
            <a:endParaRPr lang="es-MX" sz="2800" dirty="0">
              <a:latin typeface="Candara" pitchFamily="34" charset="0"/>
            </a:endParaRPr>
          </a:p>
        </p:txBody>
      </p:sp>
    </p:spTree>
    <p:extLst>
      <p:ext uri="{BB962C8B-B14F-4D97-AF65-F5344CB8AC3E}">
        <p14:creationId xmlns:p14="http://schemas.microsoft.com/office/powerpoint/2010/main" val="1926386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txBox="1">
            <a:spLocks/>
          </p:cNvSpPr>
          <p:nvPr/>
        </p:nvSpPr>
        <p:spPr>
          <a:xfrm>
            <a:off x="826675" y="1311176"/>
            <a:ext cx="10488488" cy="41764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600" smtClean="0">
                <a:latin typeface="Candara" pitchFamily="34" charset="0"/>
              </a:rPr>
              <a:t>Debido a que generalmente el auditor no puede obtener el conocimiento que necesita para fundar su opinión en una sola prueba, es necesario examinar cada partida o conjunto de hechos mediante varias técnicas de aplicación simultáneamente o sucesiva. Por lo que, en la práctica, la combinación de dos o más técnicas de auditoría da origen a los denominados Procedimientos de auditoría. </a:t>
            </a:r>
          </a:p>
          <a:p>
            <a:pPr algn="just"/>
            <a:r>
              <a:rPr lang="es-ES" sz="2600" smtClean="0">
                <a:latin typeface="Candara" pitchFamily="34" charset="0"/>
              </a:rPr>
              <a:t>Su objetivo es la conjugación de elementos técnicos cuya aplicación servirá de guía u orientación sistemática y ordenada para que el auditor pueda allegarse de elementos informativos que, al ser examinados, le proporcionaran bases para rendir su informe o emitir su opinión.</a:t>
            </a:r>
            <a:endParaRPr lang="es-MX" sz="2600" smtClean="0">
              <a:latin typeface="Candara" pitchFamily="34" charset="0"/>
            </a:endParaRPr>
          </a:p>
          <a:p>
            <a:endParaRPr lang="es-MX" sz="2600" dirty="0"/>
          </a:p>
        </p:txBody>
      </p:sp>
    </p:spTree>
    <p:extLst>
      <p:ext uri="{BB962C8B-B14F-4D97-AF65-F5344CB8AC3E}">
        <p14:creationId xmlns:p14="http://schemas.microsoft.com/office/powerpoint/2010/main" val="3463479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01741" y="4826826"/>
            <a:ext cx="10316592"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8800">
                <a:latin typeface="Freestyle Script" panose="030804020302050B0404" pitchFamily="66" charset="0"/>
                <a:ea typeface="+mj-ea"/>
                <a:cs typeface="+mj-cs"/>
              </a:defRPr>
            </a:lvl1pPr>
          </a:lstStyle>
          <a:p>
            <a:pPr algn="l"/>
            <a:r>
              <a:rPr lang="es-MX" sz="8000" dirty="0"/>
              <a:t>Papel del contador público en la auditoría </a:t>
            </a:r>
            <a:r>
              <a:rPr lang="es-MX" sz="8000" dirty="0" smtClean="0"/>
              <a:t>de estados </a:t>
            </a:r>
            <a:r>
              <a:rPr lang="es-MX" sz="8000" dirty="0"/>
              <a:t>financieros</a:t>
            </a:r>
          </a:p>
        </p:txBody>
      </p:sp>
      <p:sp>
        <p:nvSpPr>
          <p:cNvPr id="3" name="2 Marcador de contenido"/>
          <p:cNvSpPr txBox="1">
            <a:spLocks/>
          </p:cNvSpPr>
          <p:nvPr/>
        </p:nvSpPr>
        <p:spPr>
          <a:xfrm>
            <a:off x="814016" y="1124992"/>
            <a:ext cx="10657184" cy="2880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La auditoría de estados financieros es una actividad propia al Contador Público. </a:t>
            </a:r>
          </a:p>
          <a:p>
            <a:pPr algn="just"/>
            <a:r>
              <a:rPr lang="es-ES" sz="3200" dirty="0" smtClean="0">
                <a:latin typeface="Candara" pitchFamily="34" charset="0"/>
              </a:rPr>
              <a:t>Dicha actividad tiene como fin que el profesional de la Contaduría Pública independiente emita su opinión si los estados financieros de la entidad auditora, son o no razonables. </a:t>
            </a:r>
            <a:endParaRPr lang="es-MX" sz="3200" dirty="0" smtClean="0">
              <a:latin typeface="Candara" pitchFamily="34" charset="0"/>
            </a:endParaRPr>
          </a:p>
          <a:p>
            <a:endParaRPr lang="es-MX" dirty="0"/>
          </a:p>
        </p:txBody>
      </p:sp>
    </p:spTree>
    <p:extLst>
      <p:ext uri="{BB962C8B-B14F-4D97-AF65-F5344CB8AC3E}">
        <p14:creationId xmlns:p14="http://schemas.microsoft.com/office/powerpoint/2010/main" val="42662744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50333" y="1340934"/>
            <a:ext cx="7344816" cy="1524000"/>
          </a:xfrm>
        </p:spPr>
        <p:txBody>
          <a:bodyPr vert="horz" lIns="91440" tIns="45720" rIns="91440" bIns="45720" rtlCol="0" anchor="b">
            <a:noAutofit/>
          </a:bodyPr>
          <a:lstStyle/>
          <a:p>
            <a:r>
              <a:rPr lang="es-MX" sz="13800" b="1" cap="all" spc="600" dirty="0">
                <a:solidFill>
                  <a:schemeClr val="accent6"/>
                </a:solidFill>
                <a:effectLst>
                  <a:outerShdw blurRad="38100" dist="38100" dir="2700000" algn="tl">
                    <a:srgbClr val="000000">
                      <a:alpha val="43137"/>
                    </a:srgbClr>
                  </a:outerShdw>
                </a:effectLst>
                <a:latin typeface="Freestyle Script" panose="030804020302050B0404" pitchFamily="66" charset="0"/>
              </a:rPr>
              <a:t>finanzas</a:t>
            </a:r>
          </a:p>
        </p:txBody>
      </p:sp>
      <p:pic>
        <p:nvPicPr>
          <p:cNvPr id="3" name="Imagen 2" descr="http://gambita-santander.gov.co/apc-aa-files/39666331663039396232643336666166/Dibuj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2276872"/>
            <a:ext cx="4968552" cy="3312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9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759186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06211" y="807120"/>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8000">
                <a:latin typeface="Freestyle Script" panose="030804020302050B0404" pitchFamily="66" charset="0"/>
                <a:ea typeface="+mj-ea"/>
                <a:cs typeface="+mj-cs"/>
              </a:defRPr>
            </a:lvl1pPr>
          </a:lstStyle>
          <a:p>
            <a:r>
              <a:rPr lang="es-MX" sz="9600" dirty="0"/>
              <a:t>Definición</a:t>
            </a:r>
          </a:p>
        </p:txBody>
      </p:sp>
      <p:graphicFrame>
        <p:nvGraphicFramePr>
          <p:cNvPr id="3" name="3 Marcador de contenido"/>
          <p:cNvGraphicFramePr>
            <a:graphicFrameLocks/>
          </p:cNvGraphicFramePr>
          <p:nvPr>
            <p:extLst>
              <p:ext uri="{D42A27DB-BD31-4B8C-83A1-F6EECF244321}">
                <p14:modId xmlns:p14="http://schemas.microsoft.com/office/powerpoint/2010/main" val="1931235400"/>
              </p:ext>
            </p:extLst>
          </p:nvPr>
        </p:nvGraphicFramePr>
        <p:xfrm>
          <a:off x="3434077" y="1806766"/>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780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5 Marcador de contenido"/>
          <p:cNvGraphicFramePr>
            <a:graphicFrameLocks/>
          </p:cNvGraphicFramePr>
          <p:nvPr>
            <p:extLst>
              <p:ext uri="{D42A27DB-BD31-4B8C-83A1-F6EECF244321}">
                <p14:modId xmlns:p14="http://schemas.microsoft.com/office/powerpoint/2010/main" val="3115406891"/>
              </p:ext>
            </p:extLst>
          </p:nvPr>
        </p:nvGraphicFramePr>
        <p:xfrm>
          <a:off x="619117" y="947027"/>
          <a:ext cx="10002688" cy="475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2565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4 Marcador de contenido"/>
          <p:cNvGraphicFramePr>
            <a:graphicFrameLocks/>
          </p:cNvGraphicFramePr>
          <p:nvPr>
            <p:extLst>
              <p:ext uri="{D42A27DB-BD31-4B8C-83A1-F6EECF244321}">
                <p14:modId xmlns:p14="http://schemas.microsoft.com/office/powerpoint/2010/main" val="2455070276"/>
              </p:ext>
            </p:extLst>
          </p:nvPr>
        </p:nvGraphicFramePr>
        <p:xfrm>
          <a:off x="906819" y="451603"/>
          <a:ext cx="10009112" cy="53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5814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1134" y="388061"/>
            <a:ext cx="7403186" cy="1325563"/>
          </a:xfrm>
          <a:effectLst>
            <a:outerShdw blurRad="50800" dist="38100" dir="18900000" algn="bl" rotWithShape="0">
              <a:prstClr val="black">
                <a:alpha val="50000"/>
              </a:prstClr>
            </a:outerShdw>
          </a:effectLst>
        </p:spPr>
        <p:txBody>
          <a:bodyPr vert="horz" lIns="91440" tIns="45720" rIns="91440" bIns="45720" rtlCol="0" anchor="b">
            <a:noAutofit/>
          </a:bodyPr>
          <a:lstStyle/>
          <a:p>
            <a:pPr>
              <a:lnSpc>
                <a:spcPts val="6000"/>
              </a:lnSpc>
            </a:pPr>
            <a:r>
              <a:rPr lang="es-MX" sz="8000" dirty="0">
                <a:latin typeface="Freestyle Script" panose="030804020302050B0404" pitchFamily="66" charset="0"/>
              </a:rPr>
              <a:t>Administrador financiero</a:t>
            </a:r>
          </a:p>
        </p:txBody>
      </p:sp>
      <p:graphicFrame>
        <p:nvGraphicFramePr>
          <p:cNvPr id="4" name="3 Marcador de contenido"/>
          <p:cNvGraphicFramePr>
            <a:graphicFrameLocks noGrp="1"/>
          </p:cNvGraphicFramePr>
          <p:nvPr>
            <p:ph idx="1"/>
            <p:extLst/>
          </p:nvPr>
        </p:nvGraphicFramePr>
        <p:xfrm>
          <a:off x="335360" y="1268760"/>
          <a:ext cx="79864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0224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52404" y="5254682"/>
            <a:ext cx="9029228" cy="1375048"/>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nSpc>
                <a:spcPts val="6000"/>
              </a:lnSpc>
              <a:spcBef>
                <a:spcPct val="0"/>
              </a:spcBef>
              <a:buNone/>
              <a:defRPr sz="8000">
                <a:latin typeface="Freestyle Script" panose="030804020302050B0404" pitchFamily="66" charset="0"/>
                <a:ea typeface="+mj-ea"/>
                <a:cs typeface="+mj-cs"/>
              </a:defRPr>
            </a:lvl1pPr>
          </a:lstStyle>
          <a:p>
            <a:r>
              <a:rPr lang="es-MX" sz="7600" dirty="0"/>
              <a:t>Funciones del administrador financiero</a:t>
            </a:r>
          </a:p>
        </p:txBody>
      </p:sp>
      <p:graphicFrame>
        <p:nvGraphicFramePr>
          <p:cNvPr id="3" name="3 Marcador de contenido"/>
          <p:cNvGraphicFramePr>
            <a:graphicFrameLocks/>
          </p:cNvGraphicFramePr>
          <p:nvPr>
            <p:extLst>
              <p:ext uri="{D42A27DB-BD31-4B8C-83A1-F6EECF244321}">
                <p14:modId xmlns:p14="http://schemas.microsoft.com/office/powerpoint/2010/main" val="1434872983"/>
              </p:ext>
            </p:extLst>
          </p:nvPr>
        </p:nvGraphicFramePr>
        <p:xfrm>
          <a:off x="1528704" y="464509"/>
          <a:ext cx="835292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0188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23392" y="752128"/>
            <a:ext cx="8567464"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nSpc>
                <a:spcPts val="6000"/>
              </a:lnSpc>
              <a:spcBef>
                <a:spcPct val="0"/>
              </a:spcBef>
              <a:buNone/>
              <a:defRPr sz="8000">
                <a:latin typeface="Freestyle Script" panose="030804020302050B0404" pitchFamily="66" charset="0"/>
                <a:ea typeface="+mj-ea"/>
                <a:cs typeface="+mj-cs"/>
              </a:defRPr>
            </a:lvl1pPr>
          </a:lstStyle>
          <a:p>
            <a:r>
              <a:rPr lang="es-MX" dirty="0"/>
              <a:t>Ciclos financieros de la empresa</a:t>
            </a:r>
          </a:p>
        </p:txBody>
      </p:sp>
      <p:sp>
        <p:nvSpPr>
          <p:cNvPr id="3" name="2 Marcador de contenido"/>
          <p:cNvSpPr txBox="1">
            <a:spLocks/>
          </p:cNvSpPr>
          <p:nvPr/>
        </p:nvSpPr>
        <p:spPr>
          <a:xfrm>
            <a:off x="623392" y="2564904"/>
            <a:ext cx="10515600" cy="3043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000" dirty="0" smtClean="0">
                <a:latin typeface="Candara" pitchFamily="34" charset="0"/>
                <a:cs typeface="Calibri" pitchFamily="34" charset="0"/>
              </a:rPr>
              <a:t>El ciclo financiero de una Empresa comprende la adquisición de  materias primas, el pago de proveedores, la transformación de las materias primas en productos terminados, la realización de su venta, la documentación en el caso de una cuenta por cobrar y la obtención de efectivo  para reiniciar el ciclo nuevamente es decir, e</a:t>
            </a:r>
            <a:r>
              <a:rPr lang="es-ES" sz="3000" dirty="0" smtClean="0">
                <a:latin typeface="Candara" pitchFamily="34" charset="0"/>
              </a:rPr>
              <a:t>s el lapso que tarda en realizar su operación normal.</a:t>
            </a:r>
            <a:endParaRPr lang="es-MX" sz="3000" dirty="0">
              <a:latin typeface="Candara" pitchFamily="34" charset="0"/>
            </a:endParaRPr>
          </a:p>
        </p:txBody>
      </p:sp>
    </p:spTree>
    <p:extLst>
      <p:ext uri="{BB962C8B-B14F-4D97-AF65-F5344CB8AC3E}">
        <p14:creationId xmlns:p14="http://schemas.microsoft.com/office/powerpoint/2010/main" val="2296424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23392" y="438861"/>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8800" dirty="0" smtClean="0">
                <a:latin typeface="Freestyle Script" panose="030804020302050B0404" pitchFamily="66" charset="0"/>
              </a:rPr>
              <a:t>Disciplinas</a:t>
            </a:r>
            <a:r>
              <a:rPr lang="es-MX" sz="8000" dirty="0" smtClean="0">
                <a:latin typeface="Freestyle Script" panose="030804020302050B0404" pitchFamily="66" charset="0"/>
              </a:rPr>
              <a:t> auxiliares</a:t>
            </a:r>
            <a:endParaRPr lang="es-MX" sz="8000" dirty="0">
              <a:latin typeface="Freestyle Script" panose="030804020302050B0404" pitchFamily="66" charset="0"/>
            </a:endParaRPr>
          </a:p>
        </p:txBody>
      </p:sp>
      <p:sp>
        <p:nvSpPr>
          <p:cNvPr id="3" name="3 Marcador de contenido"/>
          <p:cNvSpPr txBox="1">
            <a:spLocks/>
          </p:cNvSpPr>
          <p:nvPr/>
        </p:nvSpPr>
        <p:spPr>
          <a:xfrm>
            <a:off x="623392" y="2132856"/>
            <a:ext cx="11017224" cy="4104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30225" indent="-530225" algn="just">
              <a:lnSpc>
                <a:spcPct val="100000"/>
              </a:lnSpc>
              <a:buFont typeface="Courier New" panose="02070309020205020404" pitchFamily="49" charset="0"/>
              <a:buChar char="o"/>
            </a:pPr>
            <a:r>
              <a:rPr lang="es-ES" sz="2600" i="1" dirty="0" smtClean="0">
                <a:latin typeface="Candara" pitchFamily="34" charset="0"/>
              </a:rPr>
              <a:t>Economía.</a:t>
            </a:r>
            <a:r>
              <a:rPr lang="es-ES" sz="2600" dirty="0" smtClean="0">
                <a:latin typeface="Candara" pitchFamily="34" charset="0"/>
              </a:rPr>
              <a:t> Estudia los satisfactores que conforman la riqueza de un país.</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Administración.</a:t>
            </a:r>
            <a:r>
              <a:rPr lang="es-ES" sz="2600" dirty="0" smtClean="0">
                <a:latin typeface="Candara" pitchFamily="34" charset="0"/>
              </a:rPr>
              <a:t> Estudia la optimización de los recursos al servicio de una entidad económica.</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Finanzas</a:t>
            </a:r>
            <a:r>
              <a:rPr lang="es-ES" sz="2600" dirty="0" smtClean="0">
                <a:latin typeface="Candara" pitchFamily="34" charset="0"/>
              </a:rPr>
              <a:t>. Estudian la óptima obtención y aplicación de recursos materiales en una entidad económica.</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Derecho</a:t>
            </a:r>
            <a:r>
              <a:rPr lang="es-ES" sz="2600" dirty="0" smtClean="0">
                <a:latin typeface="Candara" pitchFamily="34" charset="0"/>
              </a:rPr>
              <a:t>. Estudia el marco legal de las entidades económicas.</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Matemáticas.</a:t>
            </a:r>
            <a:r>
              <a:rPr lang="es-ES" sz="2600" dirty="0" smtClean="0">
                <a:latin typeface="Candara" pitchFamily="34" charset="0"/>
              </a:rPr>
              <a:t> Estudian el planteamiento, conceptualización y resolución de problemas que se presentan en las entidades económicas.</a:t>
            </a:r>
            <a:endParaRPr lang="es-MX" dirty="0"/>
          </a:p>
        </p:txBody>
      </p:sp>
    </p:spTree>
    <p:extLst>
      <p:ext uri="{BB962C8B-B14F-4D97-AF65-F5344CB8AC3E}">
        <p14:creationId xmlns:p14="http://schemas.microsoft.com/office/powerpoint/2010/main" val="663079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365461280"/>
              </p:ext>
            </p:extLst>
          </p:nvPr>
        </p:nvGraphicFramePr>
        <p:xfrm>
          <a:off x="983432" y="836712"/>
          <a:ext cx="104411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036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580573638"/>
              </p:ext>
            </p:extLst>
          </p:nvPr>
        </p:nvGraphicFramePr>
        <p:xfrm>
          <a:off x="1991544" y="548680"/>
          <a:ext cx="820891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6375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21998" y="5387516"/>
            <a:ext cx="10692598" cy="12310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8000">
                <a:latin typeface="Freestyle Script" panose="030804020302050B0404" pitchFamily="66" charset="0"/>
                <a:ea typeface="+mj-ea"/>
                <a:cs typeface="+mj-cs"/>
              </a:defRPr>
            </a:lvl1pPr>
          </a:lstStyle>
          <a:p>
            <a:r>
              <a:rPr lang="es-MX" sz="7200" dirty="0"/>
              <a:t>Importancia de los estados financieros para la toma de decisiones</a:t>
            </a:r>
          </a:p>
        </p:txBody>
      </p:sp>
      <p:sp>
        <p:nvSpPr>
          <p:cNvPr id="3" name="2 Marcador de contenido"/>
          <p:cNvSpPr txBox="1">
            <a:spLocks/>
          </p:cNvSpPr>
          <p:nvPr/>
        </p:nvSpPr>
        <p:spPr>
          <a:xfrm>
            <a:off x="919725" y="1062678"/>
            <a:ext cx="10297144" cy="45365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cs typeface="Calibri" pitchFamily="34" charset="0"/>
              </a:rPr>
              <a:t>Los estados financieros tiene como objeto informar sobre la situación financiera de la empresa en una fecha determinada y sobre los resultados de sus operaciones y el flujo de fondos por un periodo determinado y sirven para: 						</a:t>
            </a:r>
            <a:endParaRPr lang="es-ES" dirty="0" smtClean="0">
              <a:latin typeface="Candara" pitchFamily="34" charset="0"/>
              <a:cs typeface="Calibri" pitchFamily="34" charset="0"/>
            </a:endParaRPr>
          </a:p>
          <a:p>
            <a:pPr algn="just"/>
            <a:endParaRPr lang="es-ES" dirty="0" smtClean="0">
              <a:latin typeface="Candara" pitchFamily="34" charset="0"/>
              <a:cs typeface="Calibri" pitchFamily="34" charset="0"/>
            </a:endParaRPr>
          </a:p>
          <a:p>
            <a:pPr marL="514350" indent="-514350" algn="just">
              <a:buFont typeface="+mj-lt"/>
              <a:buAutoNum type="alphaLcParenR"/>
            </a:pPr>
            <a:r>
              <a:rPr lang="es-ES" sz="2800" dirty="0" smtClean="0">
                <a:latin typeface="Candara" pitchFamily="34" charset="0"/>
                <a:cs typeface="Calibri" pitchFamily="34" charset="0"/>
              </a:rPr>
              <a:t>Tomar decisiones de inversión y crédito, lo que requiere conocer la estructura financiera, la capacidad de crecimiento de la empresa, su estabilidad y </a:t>
            </a:r>
            <a:r>
              <a:rPr lang="es-ES" sz="2800" dirty="0" err="1" smtClean="0">
                <a:latin typeface="Candara" pitchFamily="34" charset="0"/>
                <a:cs typeface="Calibri" pitchFamily="34" charset="0"/>
              </a:rPr>
              <a:t>redituabilidad</a:t>
            </a:r>
            <a:r>
              <a:rPr lang="es-ES" sz="2800" dirty="0" smtClean="0">
                <a:latin typeface="Candara" pitchFamily="34" charset="0"/>
                <a:cs typeface="Calibri" pitchFamily="34" charset="0"/>
              </a:rPr>
              <a:t>.</a:t>
            </a:r>
            <a:endParaRPr lang="es-MX" sz="2800" dirty="0">
              <a:latin typeface="Candara" pitchFamily="34" charset="0"/>
              <a:cs typeface="Calibri" pitchFamily="34" charset="0"/>
            </a:endParaRPr>
          </a:p>
        </p:txBody>
      </p:sp>
    </p:spTree>
    <p:extLst>
      <p:ext uri="{BB962C8B-B14F-4D97-AF65-F5344CB8AC3E}">
        <p14:creationId xmlns:p14="http://schemas.microsoft.com/office/powerpoint/2010/main" val="10896387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564208" y="845919"/>
            <a:ext cx="10657184" cy="374441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Font typeface="+mj-lt"/>
              <a:buAutoNum type="alphaLcParenR" startAt="2"/>
            </a:pPr>
            <a:r>
              <a:rPr lang="es-ES" sz="3300" dirty="0" smtClean="0">
                <a:latin typeface="Candara" pitchFamily="34" charset="0"/>
                <a:cs typeface="Calibri" pitchFamily="34" charset="0"/>
              </a:rPr>
              <a:t>Evaluar la solvencia y liquidez de la empresa, así como su capacidad para generar fondos.</a:t>
            </a:r>
          </a:p>
          <a:p>
            <a:pPr marL="514350" indent="-514350" algn="just">
              <a:buFont typeface="+mj-lt"/>
              <a:buAutoNum type="alphaLcParenR" startAt="2"/>
            </a:pPr>
            <a:endParaRPr lang="es-MX" sz="3300" dirty="0" smtClean="0">
              <a:latin typeface="Candara" pitchFamily="34" charset="0"/>
              <a:cs typeface="Calibri" pitchFamily="34" charset="0"/>
            </a:endParaRPr>
          </a:p>
          <a:p>
            <a:pPr marL="514350" indent="-514350" algn="just">
              <a:buFont typeface="+mj-lt"/>
              <a:buAutoNum type="alphaLcParenR" startAt="2"/>
            </a:pPr>
            <a:r>
              <a:rPr lang="es-ES" sz="3300" dirty="0" smtClean="0">
                <a:latin typeface="Candara" pitchFamily="34" charset="0"/>
                <a:cs typeface="Calibri" pitchFamily="34" charset="0"/>
              </a:rPr>
              <a:t>Conocer el origen y las características de sus recursos para estimar la capacidad financiera de crecimiento.</a:t>
            </a:r>
          </a:p>
          <a:p>
            <a:pPr marL="514350" indent="-514350" algn="just">
              <a:buFont typeface="+mj-lt"/>
              <a:buAutoNum type="alphaLcParenR" startAt="2"/>
            </a:pPr>
            <a:endParaRPr lang="es-MX" sz="3300" dirty="0" smtClean="0">
              <a:latin typeface="Candara" pitchFamily="34" charset="0"/>
              <a:cs typeface="Calibri" pitchFamily="34" charset="0"/>
            </a:endParaRPr>
          </a:p>
          <a:p>
            <a:pPr marL="514350" indent="-514350" algn="just">
              <a:buFont typeface="+mj-lt"/>
              <a:buAutoNum type="alphaLcParenR" startAt="2"/>
            </a:pPr>
            <a:r>
              <a:rPr lang="es-ES" sz="3300" dirty="0" smtClean="0">
                <a:latin typeface="Candara" pitchFamily="34" charset="0"/>
                <a:cs typeface="Calibri" pitchFamily="34" charset="0"/>
              </a:rPr>
              <a:t>Formarse un juicio sobre los resultados financieros de la administración en cuanto a la rentabilidad, solvencia, generación de fondos y capacidad de crecimiento.</a:t>
            </a:r>
            <a:endParaRPr lang="es-MX" sz="3300" dirty="0" smtClean="0">
              <a:latin typeface="Candara" pitchFamily="34" charset="0"/>
              <a:cs typeface="Calibri" pitchFamily="34" charset="0"/>
            </a:endParaRPr>
          </a:p>
          <a:p>
            <a:pPr marL="514350" indent="-514350">
              <a:buFont typeface="+mj-lt"/>
              <a:buAutoNum type="alphaLcParenR" startAt="2"/>
            </a:pPr>
            <a:endParaRPr lang="es-MX" dirty="0"/>
          </a:p>
        </p:txBody>
      </p:sp>
      <p:sp>
        <p:nvSpPr>
          <p:cNvPr id="3" name="1 Título"/>
          <p:cNvSpPr txBox="1">
            <a:spLocks/>
          </p:cNvSpPr>
          <p:nvPr/>
        </p:nvSpPr>
        <p:spPr>
          <a:xfrm>
            <a:off x="339468" y="5425504"/>
            <a:ext cx="10463997" cy="12310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7200">
                <a:latin typeface="Freestyle Script" panose="030804020302050B0404" pitchFamily="66" charset="0"/>
                <a:ea typeface="+mj-ea"/>
                <a:cs typeface="+mj-cs"/>
              </a:defRPr>
            </a:lvl1pPr>
          </a:lstStyle>
          <a:p>
            <a:r>
              <a:rPr lang="es-MX" dirty="0"/>
              <a:t>Importancia de los estados financieros para la toma de decisiones</a:t>
            </a:r>
          </a:p>
        </p:txBody>
      </p:sp>
    </p:spTree>
    <p:extLst>
      <p:ext uri="{BB962C8B-B14F-4D97-AF65-F5344CB8AC3E}">
        <p14:creationId xmlns:p14="http://schemas.microsoft.com/office/powerpoint/2010/main" val="19924534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39416" y="5318058"/>
            <a:ext cx="10400373" cy="1235795"/>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7200">
                <a:latin typeface="Freestyle Script" panose="030804020302050B0404" pitchFamily="66" charset="0"/>
                <a:ea typeface="+mj-ea"/>
                <a:cs typeface="+mj-cs"/>
              </a:defRPr>
            </a:lvl1pPr>
          </a:lstStyle>
          <a:p>
            <a:r>
              <a:rPr lang="es-MX" dirty="0"/>
              <a:t>Perfil del contador público en el área de finanzas</a:t>
            </a:r>
          </a:p>
        </p:txBody>
      </p:sp>
      <p:sp>
        <p:nvSpPr>
          <p:cNvPr id="3" name="2 Marcador de contenido"/>
          <p:cNvSpPr txBox="1">
            <a:spLocks/>
          </p:cNvSpPr>
          <p:nvPr/>
        </p:nvSpPr>
        <p:spPr>
          <a:xfrm>
            <a:off x="781802" y="1717824"/>
            <a:ext cx="10515600" cy="2755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Es el profesionista con actitudes y habilidades financieras y con conocimientos de lo que son los servicios financieros y administración financiera para toma de decisiones en cualquier entidad económica y con un comportamiento ético.</a:t>
            </a:r>
            <a:endParaRPr lang="es-MX" sz="3200" dirty="0" smtClean="0">
              <a:latin typeface="Candara" pitchFamily="34" charset="0"/>
            </a:endParaRPr>
          </a:p>
          <a:p>
            <a:endParaRPr lang="es-MX" dirty="0"/>
          </a:p>
        </p:txBody>
      </p:sp>
    </p:spTree>
    <p:extLst>
      <p:ext uri="{BB962C8B-B14F-4D97-AF65-F5344CB8AC3E}">
        <p14:creationId xmlns:p14="http://schemas.microsoft.com/office/powerpoint/2010/main" val="24528940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1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767408" y="1628800"/>
            <a:ext cx="10657184" cy="41673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38150" indent="-438150" algn="just">
              <a:lnSpc>
                <a:spcPct val="100000"/>
              </a:lnSpc>
              <a:buFont typeface="Courier New" panose="02070309020205020404" pitchFamily="49" charset="0"/>
              <a:buChar char="o"/>
            </a:pPr>
            <a:r>
              <a:rPr lang="es-ES" sz="2800" i="1" smtClean="0">
                <a:latin typeface="Candara" pitchFamily="34" charset="0"/>
              </a:rPr>
              <a:t>Estadística</a:t>
            </a:r>
            <a:r>
              <a:rPr lang="es-ES" sz="2800" smtClean="0">
                <a:latin typeface="Candara" pitchFamily="34" charset="0"/>
              </a:rPr>
              <a:t>. Estudia los universos por medio de muestras y sus relaciones recíprocas.</a:t>
            </a:r>
          </a:p>
          <a:p>
            <a:pPr marL="438150" indent="-438150" algn="just">
              <a:lnSpc>
                <a:spcPct val="100000"/>
              </a:lnSpc>
              <a:buFont typeface="Courier New" panose="02070309020205020404" pitchFamily="49" charset="0"/>
              <a:buChar char="o"/>
            </a:pPr>
            <a:r>
              <a:rPr lang="es-ES" sz="2800" i="1" smtClean="0">
                <a:latin typeface="Candara" pitchFamily="34" charset="0"/>
              </a:rPr>
              <a:t>Informática</a:t>
            </a:r>
            <a:r>
              <a:rPr lang="es-ES" sz="2800" smtClean="0">
                <a:latin typeface="Candara" pitchFamily="34" charset="0"/>
              </a:rPr>
              <a:t>. Estudia el diseño e implementación de sistemas de información en general.</a:t>
            </a:r>
          </a:p>
          <a:p>
            <a:pPr marL="438150" indent="-438150" algn="just">
              <a:lnSpc>
                <a:spcPct val="100000"/>
              </a:lnSpc>
              <a:buFont typeface="Courier New" panose="02070309020205020404" pitchFamily="49" charset="0"/>
              <a:buChar char="o"/>
            </a:pPr>
            <a:r>
              <a:rPr lang="es-ES" sz="2800" i="1" smtClean="0">
                <a:latin typeface="Candara" pitchFamily="34" charset="0"/>
              </a:rPr>
              <a:t>Psicología</a:t>
            </a:r>
            <a:r>
              <a:rPr lang="es-ES" sz="2800" smtClean="0">
                <a:latin typeface="Candara" pitchFamily="34" charset="0"/>
              </a:rPr>
              <a:t>. Estudia la </a:t>
            </a:r>
            <a:r>
              <a:rPr lang="es-ES" sz="2800" i="1" smtClean="0">
                <a:latin typeface="Candara" pitchFamily="34" charset="0"/>
              </a:rPr>
              <a:t>realidad individual</a:t>
            </a:r>
            <a:r>
              <a:rPr lang="es-ES" sz="2800" smtClean="0">
                <a:latin typeface="Candara" pitchFamily="34" charset="0"/>
              </a:rPr>
              <a:t> de los recursos humanos de las entidades económicas.</a:t>
            </a:r>
          </a:p>
          <a:p>
            <a:pPr marL="438150" indent="-438150" algn="just">
              <a:lnSpc>
                <a:spcPct val="100000"/>
              </a:lnSpc>
              <a:buFont typeface="Courier New" panose="02070309020205020404" pitchFamily="49" charset="0"/>
              <a:buChar char="o"/>
            </a:pPr>
            <a:r>
              <a:rPr lang="es-ES" sz="2800" i="1" smtClean="0">
                <a:latin typeface="Candara" pitchFamily="34" charset="0"/>
              </a:rPr>
              <a:t>Sociología.</a:t>
            </a:r>
            <a:r>
              <a:rPr lang="es-ES" sz="2800" smtClean="0">
                <a:latin typeface="Candara" pitchFamily="34" charset="0"/>
              </a:rPr>
              <a:t> Estudia la </a:t>
            </a:r>
            <a:r>
              <a:rPr lang="es-ES" sz="2800" i="1" smtClean="0">
                <a:latin typeface="Candara" pitchFamily="34" charset="0"/>
              </a:rPr>
              <a:t>realidad social</a:t>
            </a:r>
            <a:r>
              <a:rPr lang="es-ES" sz="2800" smtClean="0">
                <a:latin typeface="Candara" pitchFamily="34" charset="0"/>
              </a:rPr>
              <a:t> de los recursos humanos de las entidades económicas.</a:t>
            </a:r>
            <a:endParaRPr lang="es-MX" sz="2800" dirty="0">
              <a:latin typeface="Candara" pitchFamily="34" charset="0"/>
            </a:endParaRPr>
          </a:p>
        </p:txBody>
      </p:sp>
    </p:spTree>
    <p:extLst>
      <p:ext uri="{BB962C8B-B14F-4D97-AF65-F5344CB8AC3E}">
        <p14:creationId xmlns:p14="http://schemas.microsoft.com/office/powerpoint/2010/main" val="352129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31850" y="1709738"/>
            <a:ext cx="10515600" cy="2852737"/>
          </a:xfrm>
          <a:prstGeom prst="rect">
            <a:avLst/>
          </a:prstGeom>
        </p:spPr>
        <p:txBody>
          <a:bodyPr vert="horz" lIns="91440" tIns="45720" rIns="91440" bIns="45720" rtlCol="0" anchor="b">
            <a:noAutofit/>
          </a:bodyPr>
          <a:lstStyle>
            <a:lvl1pPr algn="ctr">
              <a:lnSpc>
                <a:spcPct val="90000"/>
              </a:lnSpc>
              <a:spcBef>
                <a:spcPct val="0"/>
              </a:spcBef>
              <a:buNone/>
              <a:defRPr sz="11500" b="1" cap="all" spc="600">
                <a:solidFill>
                  <a:srgbClr val="A6E113"/>
                </a:solidFill>
                <a:effectLst>
                  <a:outerShdw blurRad="38100" dist="38100" dir="2700000" algn="tl">
                    <a:srgbClr val="000000">
                      <a:alpha val="43137"/>
                    </a:srgbClr>
                  </a:outerShdw>
                </a:effectLst>
                <a:latin typeface="Freestyle Script" panose="030804020302050B0404" pitchFamily="66" charset="0"/>
                <a:ea typeface="+mj-ea"/>
                <a:cs typeface="+mj-cs"/>
              </a:defRPr>
            </a:lvl1pPr>
          </a:lstStyle>
          <a:p>
            <a:r>
              <a:rPr lang="es-MX" sz="5400" dirty="0" smtClean="0">
                <a:solidFill>
                  <a:schemeClr val="tx1"/>
                </a:solidFill>
                <a:latin typeface="Century Gothic" panose="020B0502020202020204" pitchFamily="34" charset="0"/>
                <a:ea typeface="Segoe UI Emoji" panose="020B0502040204020203" pitchFamily="34" charset="0"/>
              </a:rPr>
              <a:t>Servicios que ofrece </a:t>
            </a:r>
            <a:r>
              <a:rPr lang="es-MX" sz="5400" dirty="0">
                <a:solidFill>
                  <a:schemeClr val="tx1"/>
                </a:solidFill>
                <a:latin typeface="Century Gothic" panose="020B0502020202020204" pitchFamily="34" charset="0"/>
                <a:ea typeface="Segoe UI Emoji" panose="020B0502040204020203" pitchFamily="34" charset="0"/>
              </a:rPr>
              <a:t>la contaduría</a:t>
            </a:r>
            <a:br>
              <a:rPr lang="es-MX" sz="5400" dirty="0">
                <a:solidFill>
                  <a:schemeClr val="tx1"/>
                </a:solidFill>
                <a:latin typeface="Century Gothic" panose="020B0502020202020204" pitchFamily="34" charset="0"/>
                <a:ea typeface="Segoe UI Emoji" panose="020B0502040204020203" pitchFamily="34" charset="0"/>
              </a:rPr>
            </a:br>
            <a:endParaRPr lang="es-MX" sz="5400" dirty="0">
              <a:solidFill>
                <a:schemeClr val="tx1"/>
              </a:solidFill>
              <a:latin typeface="Century Gothic" panose="020B0502020202020204" pitchFamily="34" charset="0"/>
              <a:ea typeface="Segoe UI Emoji" panose="020B0502040204020203" pitchFamily="34" charset="0"/>
            </a:endParaRPr>
          </a:p>
        </p:txBody>
      </p:sp>
    </p:spTree>
    <p:extLst>
      <p:ext uri="{BB962C8B-B14F-4D97-AF65-F5344CB8AC3E}">
        <p14:creationId xmlns:p14="http://schemas.microsoft.com/office/powerpoint/2010/main" val="83233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237</TotalTime>
  <Words>3176</Words>
  <Application>Microsoft Office PowerPoint</Application>
  <PresentationFormat>Panorámica</PresentationFormat>
  <Paragraphs>255</Paragraphs>
  <Slides>75</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75</vt:i4>
      </vt:variant>
    </vt:vector>
  </HeadingPairs>
  <TitlesOfParts>
    <vt:vector size="88" baseType="lpstr">
      <vt:lpstr>Arial</vt:lpstr>
      <vt:lpstr>Calibri</vt:lpstr>
      <vt:lpstr>Calibri Light</vt:lpstr>
      <vt:lpstr>Cambria</vt:lpstr>
      <vt:lpstr>Candara</vt:lpstr>
      <vt:lpstr>Century Gothic</vt:lpstr>
      <vt:lpstr>Corbel</vt:lpstr>
      <vt:lpstr>Courier New</vt:lpstr>
      <vt:lpstr>Eurostile</vt:lpstr>
      <vt:lpstr>Freestyle Script</vt:lpstr>
      <vt:lpstr>Segoe UI Emoji</vt:lpstr>
      <vt:lpstr>Times New Roman</vt:lpstr>
      <vt:lpstr>Tema de Office</vt:lpstr>
      <vt:lpstr>Presentación de PowerPoint</vt:lpstr>
      <vt:lpstr>contabilidad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Auditoría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finanzas</vt:lpstr>
      <vt:lpstr>Presentación de PowerPoint</vt:lpstr>
      <vt:lpstr>Presentación de PowerPoint</vt:lpstr>
      <vt:lpstr>Presentación de PowerPoint</vt:lpstr>
      <vt:lpstr>Administrador financiero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C.P. Noel</cp:lastModifiedBy>
  <cp:revision>49</cp:revision>
  <dcterms:created xsi:type="dcterms:W3CDTF">2024-08-05T23:03:50Z</dcterms:created>
  <dcterms:modified xsi:type="dcterms:W3CDTF">2024-08-19T19:21:48Z</dcterms:modified>
</cp:coreProperties>
</file>