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332" r:id="rId4"/>
    <p:sldId id="258" r:id="rId5"/>
    <p:sldId id="333" r:id="rId6"/>
    <p:sldId id="277" r:id="rId7"/>
    <p:sldId id="278" r:id="rId8"/>
    <p:sldId id="324" r:id="rId9"/>
    <p:sldId id="323" r:id="rId10"/>
    <p:sldId id="322" r:id="rId11"/>
    <p:sldId id="321" r:id="rId12"/>
    <p:sldId id="318" r:id="rId13"/>
    <p:sldId id="320" r:id="rId14"/>
    <p:sldId id="319" r:id="rId15"/>
    <p:sldId id="314" r:id="rId16"/>
    <p:sldId id="317" r:id="rId17"/>
    <p:sldId id="316" r:id="rId18"/>
    <p:sldId id="315" r:id="rId19"/>
    <p:sldId id="325" r:id="rId20"/>
    <p:sldId id="331" r:id="rId21"/>
    <p:sldId id="330" r:id="rId22"/>
    <p:sldId id="329" r:id="rId23"/>
    <p:sldId id="328" r:id="rId24"/>
    <p:sldId id="327" r:id="rId25"/>
    <p:sldId id="326" r:id="rId26"/>
    <p:sldId id="289" r:id="rId27"/>
    <p:sldId id="286" r:id="rId28"/>
    <p:sldId id="288" r:id="rId29"/>
    <p:sldId id="284" r:id="rId30"/>
    <p:sldId id="310" r:id="rId31"/>
    <p:sldId id="282" r:id="rId32"/>
    <p:sldId id="283" r:id="rId33"/>
    <p:sldId id="299" r:id="rId34"/>
    <p:sldId id="309" r:id="rId35"/>
    <p:sldId id="307" r:id="rId36"/>
    <p:sldId id="306" r:id="rId37"/>
    <p:sldId id="305" r:id="rId38"/>
    <p:sldId id="304" r:id="rId39"/>
    <p:sldId id="303" r:id="rId40"/>
    <p:sldId id="302" r:id="rId41"/>
    <p:sldId id="301" r:id="rId42"/>
    <p:sldId id="300" r:id="rId43"/>
    <p:sldId id="334" r:id="rId44"/>
    <p:sldId id="297" r:id="rId45"/>
    <p:sldId id="296" r:id="rId46"/>
    <p:sldId id="294" r:id="rId47"/>
    <p:sldId id="293" r:id="rId48"/>
    <p:sldId id="292" r:id="rId49"/>
    <p:sldId id="291" r:id="rId50"/>
    <p:sldId id="269" r:id="rId51"/>
    <p:sldId id="311" r:id="rId52"/>
    <p:sldId id="335" r:id="rId53"/>
    <p:sldId id="275" r:id="rId54"/>
    <p:sldId id="342" r:id="rId55"/>
    <p:sldId id="341" r:id="rId56"/>
    <p:sldId id="340" r:id="rId57"/>
    <p:sldId id="339" r:id="rId58"/>
    <p:sldId id="338" r:id="rId59"/>
    <p:sldId id="337" r:id="rId60"/>
    <p:sldId id="270" r:id="rId61"/>
    <p:sldId id="267" r:id="rId62"/>
    <p:sldId id="257" r:id="rId6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15/09/2024</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15/09/2024</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4197" y="1131622"/>
            <a:ext cx="9771227" cy="4708981"/>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Ninguna.</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Descrédito de la empresa.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Insolvencia.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Falta de estabilidad.</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Incrementar su capital.</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Tramitar plazos mayores a sus proveedores y acreedores.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Solicitar préstamos.</a:t>
            </a:r>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200399" y="546847"/>
            <a:ext cx="4723601" cy="584775"/>
          </a:xfrm>
          <a:prstGeom prst="rect">
            <a:avLst/>
          </a:prstGeom>
          <a:noFill/>
        </p:spPr>
        <p:txBody>
          <a:bodyPr wrap="none" rtlCol="0">
            <a:spAutoFit/>
          </a:bodyPr>
          <a:lstStyle/>
          <a:p>
            <a:r>
              <a:rPr lang="es-MX" sz="3200" dirty="0">
                <a:solidFill>
                  <a:srgbClr val="FF0000"/>
                </a:solidFill>
              </a:rPr>
              <a:t>Deficiencias financieras (IE)</a:t>
            </a:r>
          </a:p>
        </p:txBody>
      </p:sp>
      <p:pic>
        <p:nvPicPr>
          <p:cNvPr id="4" name="Picture 2" descr="Resultado de imagen de imagenes de deficiencias financieras">
            <a:extLst>
              <a:ext uri="{FF2B5EF4-FFF2-40B4-BE49-F238E27FC236}">
                <a16:creationId xmlns:a16="http://schemas.microsoft.com/office/drawing/2014/main" id="{4FD98367-398B-0479-AB29-9F05F61B2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482819"/>
            <a:ext cx="30670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5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015081"/>
            <a:ext cx="9771227" cy="4616648"/>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EFECTIVO</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presenta cuando </a:t>
            </a:r>
            <a:r>
              <a:rPr lang="es-ES" sz="2400" i="1" dirty="0">
                <a:latin typeface="Calibri" panose="020F0502020204030204" pitchFamily="34" charset="0"/>
                <a:ea typeface="Calibri" panose="020F0502020204030204" pitchFamily="34" charset="0"/>
                <a:cs typeface="Calibri" panose="020F0502020204030204" pitchFamily="34" charset="0"/>
              </a:rPr>
              <a:t>el </a:t>
            </a:r>
            <a:r>
              <a:rPr lang="es-ES" sz="2400" b="1" i="1" dirty="0">
                <a:latin typeface="Calibri" panose="020F0502020204030204" pitchFamily="34" charset="0"/>
                <a:ea typeface="Calibri" panose="020F0502020204030204" pitchFamily="34" charset="0"/>
                <a:cs typeface="Calibri" panose="020F0502020204030204" pitchFamily="34" charset="0"/>
              </a:rPr>
              <a:t>promedio de efectivo sea más del doble </a:t>
            </a:r>
            <a:r>
              <a:rPr lang="es-ES" sz="2400" dirty="0">
                <a:latin typeface="Calibri" panose="020F0502020204030204" pitchFamily="34" charset="0"/>
                <a:ea typeface="Calibri" panose="020F0502020204030204" pitchFamily="34" charset="0"/>
                <a:cs typeface="Calibri" panose="020F0502020204030204" pitchFamily="34" charset="0"/>
              </a:rPr>
              <a:t>de los pagos mensuales.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s-ES" sz="1200" i="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Exceso de capital en relación a la capacidad de operaciones de la empresa.</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Mala administración al no aprovechar sus excedentes en rubros más productivos.</a:t>
            </a:r>
          </a:p>
          <a:p>
            <a:pPr marL="0" inden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marL="0" indent="0">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Ninguna</a:t>
            </a:r>
            <a:endParaRPr lang="es-ES" altLang="en-US" sz="1600" dirty="0">
              <a:latin typeface="Arial" panose="020B0604020202020204" pitchFamily="34" charset="0"/>
              <a:cs typeface="Arial" panose="020B060402020202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836894" y="430306"/>
            <a:ext cx="4808560" cy="584775"/>
          </a:xfrm>
          <a:prstGeom prst="rect">
            <a:avLst/>
          </a:prstGeom>
          <a:noFill/>
        </p:spPr>
        <p:txBody>
          <a:bodyPr wrap="none" rtlCol="0">
            <a:spAutoFit/>
          </a:bodyPr>
          <a:lstStyle/>
          <a:p>
            <a:r>
              <a:rPr lang="es-MX" sz="3200" dirty="0">
                <a:solidFill>
                  <a:srgbClr val="FF0000"/>
                </a:solidFill>
              </a:rPr>
              <a:t>Deficiencias financieras (SE)</a:t>
            </a:r>
          </a:p>
        </p:txBody>
      </p:sp>
      <p:grpSp>
        <p:nvGrpSpPr>
          <p:cNvPr id="4" name="Grupo 2">
            <a:extLst>
              <a:ext uri="{FF2B5EF4-FFF2-40B4-BE49-F238E27FC236}">
                <a16:creationId xmlns:a16="http://schemas.microsoft.com/office/drawing/2014/main" id="{EC9F3E45-0BE3-EAED-2B06-4AB662E1F217}"/>
              </a:ext>
            </a:extLst>
          </p:cNvPr>
          <p:cNvGrpSpPr>
            <a:grpSpLocks/>
          </p:cNvGrpSpPr>
          <p:nvPr/>
        </p:nvGrpSpPr>
        <p:grpSpPr bwMode="auto">
          <a:xfrm>
            <a:off x="5881529" y="3819619"/>
            <a:ext cx="2817813" cy="1577134"/>
            <a:chOff x="5502587" y="-99392"/>
            <a:chExt cx="3434028" cy="1711320"/>
          </a:xfrm>
        </p:grpSpPr>
        <p:pic>
          <p:nvPicPr>
            <p:cNvPr id="5" name="Imagen 1">
              <a:extLst>
                <a:ext uri="{FF2B5EF4-FFF2-40B4-BE49-F238E27FC236}">
                  <a16:creationId xmlns:a16="http://schemas.microsoft.com/office/drawing/2014/main" id="{F78870B8-25AC-003A-85FF-F1508CB0B1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9416" y="-99392"/>
              <a:ext cx="1688976" cy="1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5">
              <a:extLst>
                <a:ext uri="{FF2B5EF4-FFF2-40B4-BE49-F238E27FC236}">
                  <a16:creationId xmlns:a16="http://schemas.microsoft.com/office/drawing/2014/main" id="{3F361B46-2D9D-51DD-2FC4-D1C75321189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484910" y="839601"/>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a:extLst>
                <a:ext uri="{FF2B5EF4-FFF2-40B4-BE49-F238E27FC236}">
                  <a16:creationId xmlns:a16="http://schemas.microsoft.com/office/drawing/2014/main" id="{E4B8EF50-E7AE-1751-6DB6-CCD5E46A7415}"/>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737187" y="42441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7">
              <a:extLst>
                <a:ext uri="{FF2B5EF4-FFF2-40B4-BE49-F238E27FC236}">
                  <a16:creationId xmlns:a16="http://schemas.microsoft.com/office/drawing/2014/main" id="{C6C6E2D7-4AD2-D935-34DB-3522BDE50E92}"/>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498899" y="904049"/>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extLst>
                <a:ext uri="{FF2B5EF4-FFF2-40B4-BE49-F238E27FC236}">
                  <a16:creationId xmlns:a16="http://schemas.microsoft.com/office/drawing/2014/main" id="{20A6920F-42C2-4E39-73A3-72E48E61714D}"/>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592774" y="688838"/>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9">
              <a:extLst>
                <a:ext uri="{FF2B5EF4-FFF2-40B4-BE49-F238E27FC236}">
                  <a16:creationId xmlns:a16="http://schemas.microsoft.com/office/drawing/2014/main" id="{1CB35CEE-6CFE-DCAE-2CCD-B62445CE74A8}"/>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35470" y="881705"/>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30">
              <a:extLst>
                <a:ext uri="{FF2B5EF4-FFF2-40B4-BE49-F238E27FC236}">
                  <a16:creationId xmlns:a16="http://schemas.microsoft.com/office/drawing/2014/main" id="{8D721466-E153-D841-E3EE-A509D149ACC6}"/>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074952" y="64690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31">
              <a:extLst>
                <a:ext uri="{FF2B5EF4-FFF2-40B4-BE49-F238E27FC236}">
                  <a16:creationId xmlns:a16="http://schemas.microsoft.com/office/drawing/2014/main" id="{8DD37820-26E9-76C3-7BE7-4C525AB9A866}"/>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535610" y="674523"/>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2">
              <a:extLst>
                <a:ext uri="{FF2B5EF4-FFF2-40B4-BE49-F238E27FC236}">
                  <a16:creationId xmlns:a16="http://schemas.microsoft.com/office/drawing/2014/main" id="{8611B120-498B-BE33-4660-E5F20BDA7274}"/>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86424" y="58227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33">
              <a:extLst>
                <a:ext uri="{FF2B5EF4-FFF2-40B4-BE49-F238E27FC236}">
                  <a16:creationId xmlns:a16="http://schemas.microsoft.com/office/drawing/2014/main" id="{5ED31B2A-4B6A-665C-3F86-408F3213EB5C}"/>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855393" y="54707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35">
              <a:extLst>
                <a:ext uri="{FF2B5EF4-FFF2-40B4-BE49-F238E27FC236}">
                  <a16:creationId xmlns:a16="http://schemas.microsoft.com/office/drawing/2014/main" id="{EB49C623-888C-F12F-23AC-45E3CC28B44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606486" y="80814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36">
              <a:extLst>
                <a:ext uri="{FF2B5EF4-FFF2-40B4-BE49-F238E27FC236}">
                  <a16:creationId xmlns:a16="http://schemas.microsoft.com/office/drawing/2014/main" id="{5F048D4F-6A2B-33F6-3A36-75F045559DB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50144" y="450458"/>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37">
              <a:extLst>
                <a:ext uri="{FF2B5EF4-FFF2-40B4-BE49-F238E27FC236}">
                  <a16:creationId xmlns:a16="http://schemas.microsoft.com/office/drawing/2014/main" id="{E05B0A23-F791-5E3F-E78A-FD98DCEF51CF}"/>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033621" y="1006169"/>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38">
              <a:extLst>
                <a:ext uri="{FF2B5EF4-FFF2-40B4-BE49-F238E27FC236}">
                  <a16:creationId xmlns:a16="http://schemas.microsoft.com/office/drawing/2014/main" id="{83408377-2705-902F-39DB-32B9A1D391F0}"/>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932551" y="121588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39">
              <a:extLst>
                <a:ext uri="{FF2B5EF4-FFF2-40B4-BE49-F238E27FC236}">
                  <a16:creationId xmlns:a16="http://schemas.microsoft.com/office/drawing/2014/main" id="{7101F8B9-0B72-1353-D749-16D16A6BFAB0}"/>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5502587" y="1063130"/>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40">
              <a:extLst>
                <a:ext uri="{FF2B5EF4-FFF2-40B4-BE49-F238E27FC236}">
                  <a16:creationId xmlns:a16="http://schemas.microsoft.com/office/drawing/2014/main" id="{FB86FCD3-B98D-44DC-028F-411ACAC8C991}"/>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8288542" y="1102071"/>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830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98972"/>
            <a:ext cx="9771227" cy="449353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su poder adquisitivo cada día que no se utilicen sus excedentes.</a:t>
            </a:r>
          </a:p>
          <a:p>
            <a:pPr algn="just">
              <a:buFont typeface="Arial" panose="020B0604020202020204" pitchFamily="34" charset="0"/>
              <a:buChar char="•"/>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Los inversionistas pierden intereses y descuidan inversiones más productivas.</a:t>
            </a:r>
          </a:p>
          <a:p>
            <a:pPr>
              <a:buFont typeface="Arial" panose="020B0604020202020204" pitchFamily="34" charset="0"/>
              <a:buChar char="•"/>
              <a:defRPr/>
            </a:pPr>
            <a:endParaRPr lang="es-ES" alt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SUGERENCIAS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Distribuir utilidades.</a:t>
            </a:r>
          </a:p>
          <a:p>
            <a:pPr>
              <a:buFont typeface="Arial" panose="020B0604020202020204" pitchFamily="34" charset="0"/>
              <a:buChar char="•"/>
              <a:defRPr/>
            </a:pPr>
            <a:endParaRPr 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Invertir en valores.</a:t>
            </a:r>
          </a:p>
          <a:p>
            <a:pPr>
              <a:buFont typeface="Arial" panose="020B0604020202020204" pitchFamily="34" charset="0"/>
              <a:buChar char="•"/>
              <a:defRPr/>
            </a:pPr>
            <a:endParaRPr 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Liquidar adeudos.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24517" y="636493"/>
            <a:ext cx="4808560" cy="584775"/>
          </a:xfrm>
          <a:prstGeom prst="rect">
            <a:avLst/>
          </a:prstGeom>
          <a:noFill/>
        </p:spPr>
        <p:txBody>
          <a:bodyPr wrap="none" rtlCol="0">
            <a:spAutoFit/>
          </a:bodyPr>
          <a:lstStyle/>
          <a:p>
            <a:r>
              <a:rPr lang="es-MX" sz="3200" dirty="0">
                <a:solidFill>
                  <a:srgbClr val="FF0000"/>
                </a:solidFill>
              </a:rPr>
              <a:t>Deficiencias financieras (SE)</a:t>
            </a:r>
          </a:p>
        </p:txBody>
      </p:sp>
    </p:spTree>
    <p:extLst>
      <p:ext uri="{BB962C8B-B14F-4D97-AF65-F5344CB8AC3E}">
        <p14:creationId xmlns:p14="http://schemas.microsoft.com/office/powerpoint/2010/main" val="323953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9704" y="1149551"/>
            <a:ext cx="9771227" cy="4924425"/>
          </a:xfrm>
          <a:prstGeom prst="rect">
            <a:avLst/>
          </a:prstGeom>
          <a:noFill/>
        </p:spPr>
        <p:txBody>
          <a:bodyPr wrap="square" rtlCol="0">
            <a:spAutoFit/>
          </a:bodyPr>
          <a:lstStyle/>
          <a:p>
            <a:pPr>
              <a:defRPr/>
            </a:pPr>
            <a:r>
              <a:rPr lang="es-MX" sz="2400" dirty="0">
                <a:solidFill>
                  <a:srgbClr val="7030A0"/>
                </a:solidFill>
                <a:ea typeface="Calibri" panose="020F0502020204030204" pitchFamily="34" charset="0"/>
                <a:cs typeface="Calibri" panose="020F0502020204030204" pitchFamily="34" charset="0"/>
              </a:rPr>
              <a:t>DEFICIENCIAS DE INVENTARIOS</a:t>
            </a:r>
          </a:p>
          <a:p>
            <a:pPr marL="0" indent="0">
              <a:buFont typeface="Arial" panose="020B0604020202020204" pitchFamily="34" charset="0"/>
              <a:buNone/>
              <a:defRPr/>
            </a:pPr>
            <a:endParaRPr lang="es-ES" sz="1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INVENTARIOS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Se da cuando </a:t>
            </a:r>
            <a:r>
              <a:rPr lang="es-ES" sz="2200" b="1" i="1" dirty="0">
                <a:latin typeface="Calibri" panose="020F0502020204030204" pitchFamily="34" charset="0"/>
                <a:ea typeface="Calibri" panose="020F0502020204030204" pitchFamily="34" charset="0"/>
                <a:cs typeface="Calibri" panose="020F0502020204030204" pitchFamily="34" charset="0"/>
              </a:rPr>
              <a:t>no es posible surtir las demandas</a:t>
            </a:r>
            <a:r>
              <a:rPr lang="es-ES" sz="2200" dirty="0">
                <a:latin typeface="Calibri" panose="020F0502020204030204" pitchFamily="34" charset="0"/>
                <a:ea typeface="Calibri" panose="020F0502020204030204" pitchFamily="34" charset="0"/>
                <a:cs typeface="Calibri" panose="020F0502020204030204" pitchFamily="34" charset="0"/>
              </a:rPr>
              <a:t> del mercado.</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8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latin typeface="Calibri" panose="020F0502020204030204" pitchFamily="34" charset="0"/>
                <a:ea typeface="Calibri" panose="020F0502020204030204" pitchFamily="34" charset="0"/>
                <a:cs typeface="Calibri" panose="020F0502020204030204" pitchFamily="34" charset="0"/>
              </a:rPr>
              <a:t>CAUSAS INTERNAS</a:t>
            </a:r>
            <a:endParaRPr lang="en-US" sz="22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200" dirty="0">
                <a:latin typeface="Calibri" panose="020F0502020204030204" pitchFamily="34" charset="0"/>
                <a:ea typeface="Calibri" panose="020F0502020204030204" pitchFamily="34" charset="0"/>
                <a:cs typeface="Calibri" panose="020F0502020204030204" pitchFamily="34" charset="0"/>
              </a:rPr>
              <a:t>Insuficiencia de capital de trabajo.</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200" dirty="0">
                <a:latin typeface="Calibri" panose="020F0502020204030204" pitchFamily="34" charset="0"/>
                <a:ea typeface="Calibri" panose="020F0502020204030204" pitchFamily="34" charset="0"/>
                <a:cs typeface="Calibri" panose="020F0502020204030204" pitchFamily="34" charset="0"/>
              </a:rPr>
              <a:t>Falta de coordinación entre los departamentos involucrados.</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2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Incumplimiento de los proveedores.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2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Pérdida de ventas.</a:t>
            </a: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Pérdida de clientes.</a:t>
            </a:r>
            <a:endParaRPr lang="es-MX" sz="22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03811" y="564776"/>
            <a:ext cx="4938403"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I.In</a:t>
            </a:r>
            <a:r>
              <a:rPr lang="es-MX" sz="3200" dirty="0">
                <a:solidFill>
                  <a:srgbClr val="FF0000"/>
                </a:solidFill>
              </a:rPr>
              <a:t>)</a:t>
            </a:r>
          </a:p>
        </p:txBody>
      </p:sp>
      <p:pic>
        <p:nvPicPr>
          <p:cNvPr id="4" name="Picture 2" descr="Resultado de imagen de imagenes de insuficiencia de inventarios">
            <a:extLst>
              <a:ext uri="{FF2B5EF4-FFF2-40B4-BE49-F238E27FC236}">
                <a16:creationId xmlns:a16="http://schemas.microsoft.com/office/drawing/2014/main" id="{674243B2-6CBA-57AF-60F9-A4092DB1B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510" y="3783571"/>
            <a:ext cx="25050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7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18493"/>
            <a:ext cx="9771227" cy="3170099"/>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Aumentar el capital para poder aumentar el volumen de operaciones.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Buscar y tener varios proveedores.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Buscar algún producto que pueda sustituir al que normalmente vende la empresa.</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Coordinar las funciones de producción y compras con ventas.</a:t>
            </a:r>
          </a:p>
        </p:txBody>
      </p:sp>
      <p:sp>
        <p:nvSpPr>
          <p:cNvPr id="3" name="CuadroTexto 2">
            <a:extLst>
              <a:ext uri="{FF2B5EF4-FFF2-40B4-BE49-F238E27FC236}">
                <a16:creationId xmlns:a16="http://schemas.microsoft.com/office/drawing/2014/main" id="{895F8A1A-A46A-AFA4-F0B4-4F5F42729D9C}"/>
              </a:ext>
            </a:extLst>
          </p:cNvPr>
          <p:cNvSpPr txBox="1"/>
          <p:nvPr/>
        </p:nvSpPr>
        <p:spPr>
          <a:xfrm>
            <a:off x="3648634" y="600635"/>
            <a:ext cx="5040995"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I.In</a:t>
            </a:r>
            <a:r>
              <a:rPr lang="es-MX" sz="3200" dirty="0">
                <a:solidFill>
                  <a:srgbClr val="FF0000"/>
                </a:solidFill>
              </a:rPr>
              <a:t>)</a:t>
            </a:r>
          </a:p>
        </p:txBody>
      </p:sp>
    </p:spTree>
    <p:extLst>
      <p:ext uri="{BB962C8B-B14F-4D97-AF65-F5344CB8AC3E}">
        <p14:creationId xmlns:p14="http://schemas.microsoft.com/office/powerpoint/2010/main" val="71931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95234" y="1560202"/>
            <a:ext cx="9771227" cy="3231654"/>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INVENTARIOS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da cuando los inventarios </a:t>
            </a:r>
            <a:r>
              <a:rPr lang="es-ES" sz="2400" b="1" i="1" dirty="0">
                <a:latin typeface="Calibri" panose="020F0502020204030204" pitchFamily="34" charset="0"/>
                <a:ea typeface="Calibri" panose="020F0502020204030204" pitchFamily="34" charset="0"/>
                <a:cs typeface="Calibri" panose="020F0502020204030204" pitchFamily="34" charset="0"/>
              </a:rPr>
              <a:t>son superiores a la demanda </a:t>
            </a:r>
            <a:r>
              <a:rPr lang="es-ES" sz="2400" dirty="0">
                <a:latin typeface="Calibri" panose="020F0502020204030204" pitchFamily="34" charset="0"/>
                <a:ea typeface="Calibri" panose="020F0502020204030204" pitchFamily="34" charset="0"/>
                <a:cs typeface="Calibri" panose="020F0502020204030204" pitchFamily="34" charset="0"/>
              </a:rPr>
              <a:t>del mercado. </a:t>
            </a: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El deseo de no perder la reputación mercantil, por la falta de existencia.</a:t>
            </a:r>
          </a:p>
          <a:p>
            <a:pPr>
              <a:buFont typeface="Arial" panose="020B0604020202020204" pitchFamily="34" charset="0"/>
              <a:buChar char="•"/>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Deficiente Administración: Cuando en una empresa no existe coordinación entre sus elementos productivos, compras y ventas.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119717" y="708211"/>
            <a:ext cx="5125955" cy="584775"/>
          </a:xfrm>
          <a:prstGeom prst="rect">
            <a:avLst/>
          </a:prstGeom>
          <a:noFill/>
        </p:spPr>
        <p:txBody>
          <a:bodyPr wrap="none" rtlCol="0">
            <a:spAutoFit/>
          </a:bodyPr>
          <a:lstStyle/>
          <a:p>
            <a:r>
              <a:rPr lang="es-MX" sz="3200" dirty="0">
                <a:solidFill>
                  <a:srgbClr val="FF0000"/>
                </a:solidFill>
              </a:rPr>
              <a:t>Deficiencias financieras (S. In)</a:t>
            </a:r>
          </a:p>
        </p:txBody>
      </p:sp>
    </p:spTree>
    <p:extLst>
      <p:ext uri="{BB962C8B-B14F-4D97-AF65-F5344CB8AC3E}">
        <p14:creationId xmlns:p14="http://schemas.microsoft.com/office/powerpoint/2010/main" val="120300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77302" y="1369616"/>
            <a:ext cx="9771227" cy="4062651"/>
          </a:xfrm>
          <a:prstGeom prst="rect">
            <a:avLst/>
          </a:prstGeom>
          <a:noFill/>
        </p:spPr>
        <p:txBody>
          <a:bodyPr wrap="square" rtlCol="0">
            <a:spAutoFit/>
          </a:bodyPr>
          <a:lstStyle/>
          <a:p>
            <a:pPr marL="0" indent="0" algn="just">
              <a:buFont typeface="Arial" panose="020B0604020202020204" pitchFamily="34" charset="0"/>
              <a:buNone/>
              <a:defRPr/>
            </a:pPr>
            <a:r>
              <a:rPr lang="es-ES" alt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Acciones Especulativas: </a:t>
            </a:r>
            <a:r>
              <a:rPr lang="es-ES" altLang="en-US" sz="2400" dirty="0">
                <a:latin typeface="Calibri" panose="020F0502020204030204" pitchFamily="34" charset="0"/>
                <a:ea typeface="Calibri" panose="020F0502020204030204" pitchFamily="34" charset="0"/>
                <a:cs typeface="Calibri" panose="020F0502020204030204" pitchFamily="34" charset="0"/>
              </a:rPr>
              <a:t>Cuando se trata de obtener utilidades ajenas a las operaciones propias del negocio, haciendo inversiones cuantiosas aprovechando el bajo costo del producto o bien, descuentos que le ofrecen sus proveedores.</a:t>
            </a:r>
          </a:p>
          <a:p>
            <a:pPr>
              <a:buFont typeface="Arial" panose="020B0604020202020204" pitchFamily="34" charset="0"/>
              <a:buNone/>
              <a:defRPr/>
            </a:pPr>
            <a:endParaRPr lang="es-ES" alt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endParaRPr lang="es-ES" alt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alt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Acción Fraudulenta: </a:t>
            </a:r>
            <a:r>
              <a:rPr lang="es-ES" altLang="en-US" sz="2400" dirty="0">
                <a:latin typeface="Calibri" panose="020F0502020204030204" pitchFamily="34" charset="0"/>
                <a:ea typeface="Calibri" panose="020F0502020204030204" pitchFamily="34" charset="0"/>
                <a:cs typeface="Calibri" panose="020F0502020204030204" pitchFamily="34" charset="0"/>
              </a:rPr>
              <a:t>Por lo regular se origina en el departamento de compras, cuando el interés general se subordina al interés particular, y el jefe de compras trata de obtener buenas comisiones y realiza compras sin analizar las necesidades de la empresa.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720352" y="717176"/>
            <a:ext cx="5125955" cy="584775"/>
          </a:xfrm>
          <a:prstGeom prst="rect">
            <a:avLst/>
          </a:prstGeom>
          <a:noFill/>
        </p:spPr>
        <p:txBody>
          <a:bodyPr wrap="none" rtlCol="0">
            <a:spAutoFit/>
          </a:bodyPr>
          <a:lstStyle/>
          <a:p>
            <a:r>
              <a:rPr lang="es-MX" sz="3200" dirty="0">
                <a:solidFill>
                  <a:srgbClr val="FF0000"/>
                </a:solidFill>
              </a:rPr>
              <a:t>Deficiencias financieras (S. In)</a:t>
            </a:r>
          </a:p>
        </p:txBody>
      </p:sp>
      <p:pic>
        <p:nvPicPr>
          <p:cNvPr id="4" name="Imagen 2">
            <a:extLst>
              <a:ext uri="{FF2B5EF4-FFF2-40B4-BE49-F238E27FC236}">
                <a16:creationId xmlns:a16="http://schemas.microsoft.com/office/drawing/2014/main" id="{D571979E-F247-0DD2-F7E9-716D5FF7B2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19" y="2370864"/>
            <a:ext cx="1551641" cy="134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a:extLst>
              <a:ext uri="{FF2B5EF4-FFF2-40B4-BE49-F238E27FC236}">
                <a16:creationId xmlns:a16="http://schemas.microsoft.com/office/drawing/2014/main" id="{1D305221-C440-4EDF-B48A-8A6DD5328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8346" y="4712336"/>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1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52026" y="1185410"/>
            <a:ext cx="9771227" cy="501675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Aparición de productos sustitutos.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Por cambio de gusto en el público consumidor.</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Por otros factores socioeconómicos.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utilidades.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Mermas en mercancía.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de gastos de mantenimiento.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Obsolescencia de inventarios.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r>
              <a:rPr lang="es-ES" altLang="en-US" sz="2400" dirty="0">
                <a:latin typeface="Calibri" panose="020F0502020204030204" pitchFamily="34" charset="0"/>
                <a:ea typeface="Calibri" panose="020F0502020204030204" pitchFamily="34" charset="0"/>
                <a:cs typeface="Calibri" panose="020F0502020204030204" pitchFamily="34" charset="0"/>
              </a:rPr>
              <a:t> </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Establecer un control de mínimos y máximos.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Coordinar los departamentos involucrados.</a:t>
            </a:r>
          </a:p>
        </p:txBody>
      </p:sp>
      <p:sp>
        <p:nvSpPr>
          <p:cNvPr id="3" name="CuadroTexto 2">
            <a:extLst>
              <a:ext uri="{FF2B5EF4-FFF2-40B4-BE49-F238E27FC236}">
                <a16:creationId xmlns:a16="http://schemas.microsoft.com/office/drawing/2014/main" id="{895F8A1A-A46A-AFA4-F0B4-4F5F42729D9C}"/>
              </a:ext>
            </a:extLst>
          </p:cNvPr>
          <p:cNvSpPr txBox="1"/>
          <p:nvPr/>
        </p:nvSpPr>
        <p:spPr>
          <a:xfrm>
            <a:off x="3899646" y="521362"/>
            <a:ext cx="5125955" cy="584775"/>
          </a:xfrm>
          <a:prstGeom prst="rect">
            <a:avLst/>
          </a:prstGeom>
          <a:noFill/>
        </p:spPr>
        <p:txBody>
          <a:bodyPr wrap="none" rtlCol="0">
            <a:spAutoFit/>
          </a:bodyPr>
          <a:lstStyle/>
          <a:p>
            <a:r>
              <a:rPr lang="es-MX" sz="3200" dirty="0">
                <a:solidFill>
                  <a:srgbClr val="FF0000"/>
                </a:solidFill>
              </a:rPr>
              <a:t>Deficiencias financieras (S. In)</a:t>
            </a:r>
          </a:p>
        </p:txBody>
      </p:sp>
      <p:pic>
        <p:nvPicPr>
          <p:cNvPr id="4" name="Picture 2" descr="Resultado de imagen de imagenes de exceso de inventarios">
            <a:extLst>
              <a:ext uri="{FF2B5EF4-FFF2-40B4-BE49-F238E27FC236}">
                <a16:creationId xmlns:a16="http://schemas.microsoft.com/office/drawing/2014/main" id="{068BB6D9-B9B4-8741-56A1-6DE99A040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25" y="2036668"/>
            <a:ext cx="27717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5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38668" y="1113693"/>
            <a:ext cx="9771227" cy="5170646"/>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CLIENTES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da cuando la empresa </a:t>
            </a:r>
            <a:r>
              <a:rPr lang="es-ES" sz="2400" b="1" i="1" dirty="0">
                <a:latin typeface="Calibri" panose="020F0502020204030204" pitchFamily="34" charset="0"/>
                <a:ea typeface="Calibri" panose="020F0502020204030204" pitchFamily="34" charset="0"/>
                <a:cs typeface="Calibri" panose="020F0502020204030204" pitchFamily="34" charset="0"/>
              </a:rPr>
              <a:t>se ha excedido en el otorgamiento de crédito</a:t>
            </a:r>
            <a:r>
              <a:rPr lang="es-ES" sz="2400" dirty="0">
                <a:latin typeface="Calibri" panose="020F0502020204030204" pitchFamily="34" charset="0"/>
                <a:ea typeface="Calibri" panose="020F0502020204030204" pitchFamily="34" charset="0"/>
                <a:cs typeface="Calibri" panose="020F0502020204030204" pitchFamily="34" charset="0"/>
              </a:rPr>
              <a:t> y en aquellas circunstancias en que no ha sido posible lograr la cobranza de la cartera.</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El afán de vender y obtener un gran volumen de ventas.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Que los límites establecidos para cada tipo de cliente no sean observados por los vendedores.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Que el departamento de crédito y cobranza no cumpla con las funciones de investigar al cliente para señalar la aprobación y límite del crédito.</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Fraudes.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33482" y="528918"/>
            <a:ext cx="4924361" cy="584775"/>
          </a:xfrm>
          <a:prstGeom prst="rect">
            <a:avLst/>
          </a:prstGeom>
          <a:noFill/>
        </p:spPr>
        <p:txBody>
          <a:bodyPr wrap="none" rtlCol="0">
            <a:spAutoFit/>
          </a:bodyPr>
          <a:lstStyle/>
          <a:p>
            <a:r>
              <a:rPr lang="es-MX" sz="3200" dirty="0">
                <a:solidFill>
                  <a:srgbClr val="FF0000"/>
                </a:solidFill>
              </a:rPr>
              <a:t>Deficiencias financieras (S.C)</a:t>
            </a:r>
          </a:p>
        </p:txBody>
      </p:sp>
    </p:spTree>
    <p:extLst>
      <p:ext uri="{BB962C8B-B14F-4D97-AF65-F5344CB8AC3E}">
        <p14:creationId xmlns:p14="http://schemas.microsoft.com/office/powerpoint/2010/main" val="325023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4880" y="1237472"/>
            <a:ext cx="9771227" cy="4801314"/>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Recesión en la economía.</a:t>
            </a:r>
          </a:p>
          <a:p>
            <a:pPr marL="0" indent="0">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por créditos incobrables.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Gastos de litigio.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de gastos de gente involucrada en la cobranza.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Falta de liquidez.</a:t>
            </a:r>
          </a:p>
          <a:p>
            <a:pPr marL="0" inden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Establecer límites de crédito.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Efectuar análisis antes de otorgar crédito.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Cambiar los canales de cobranza.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97624" y="537882"/>
            <a:ext cx="4924361" cy="584775"/>
          </a:xfrm>
          <a:prstGeom prst="rect">
            <a:avLst/>
          </a:prstGeom>
          <a:noFill/>
        </p:spPr>
        <p:txBody>
          <a:bodyPr wrap="none" rtlCol="0">
            <a:spAutoFit/>
          </a:bodyPr>
          <a:lstStyle/>
          <a:p>
            <a:r>
              <a:rPr lang="es-MX" sz="3200" dirty="0">
                <a:solidFill>
                  <a:srgbClr val="FF0000"/>
                </a:solidFill>
              </a:rPr>
              <a:t>Deficiencias financieras (S.C)</a:t>
            </a:r>
          </a:p>
        </p:txBody>
      </p:sp>
    </p:spTree>
    <p:extLst>
      <p:ext uri="{BB962C8B-B14F-4D97-AF65-F5344CB8AC3E}">
        <p14:creationId xmlns:p14="http://schemas.microsoft.com/office/powerpoint/2010/main" val="52352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2024</a:t>
            </a:r>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 – 2</a:t>
            </a: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25731"/>
            <a:ext cx="9771227" cy="3754874"/>
          </a:xfrm>
          <a:prstGeom prst="rect">
            <a:avLst/>
          </a:prstGeom>
          <a:noFill/>
        </p:spPr>
        <p:txBody>
          <a:bodyPr wrap="square" rtlCol="0">
            <a:spAutoFit/>
          </a:bodyPr>
          <a:lstStyle/>
          <a:p>
            <a:pPr marL="0" indent="0">
              <a:buFont typeface="Arial" panose="020B0604020202020204" pitchFamily="34" charset="0"/>
              <a:buNone/>
              <a:defRPr/>
            </a:pPr>
            <a:r>
              <a:rPr lang="es-E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ACTIVO FIJO</a:t>
            </a:r>
            <a:endParaRPr lang="es-ES" sz="28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800" dirty="0">
                <a:latin typeface="Calibri" panose="020F0502020204030204" pitchFamily="34" charset="0"/>
                <a:ea typeface="Calibri" panose="020F0502020204030204" pitchFamily="34" charset="0"/>
                <a:cs typeface="Calibri" panose="020F0502020204030204" pitchFamily="34" charset="0"/>
              </a:rPr>
              <a:t>Sucede cuando la </a:t>
            </a:r>
            <a:r>
              <a:rPr lang="es-ES" sz="2800" b="1" i="1" dirty="0">
                <a:latin typeface="Calibri" panose="020F0502020204030204" pitchFamily="34" charset="0"/>
                <a:ea typeface="Calibri" panose="020F0502020204030204" pitchFamily="34" charset="0"/>
                <a:cs typeface="Calibri" panose="020F0502020204030204" pitchFamily="34" charset="0"/>
              </a:rPr>
              <a:t>capacidad real de la empresa no es correcta</a:t>
            </a:r>
            <a:r>
              <a:rPr lang="es-ES" sz="2800" dirty="0">
                <a:latin typeface="Calibri" panose="020F0502020204030204" pitchFamily="34" charset="0"/>
                <a:ea typeface="Calibri" panose="020F0502020204030204" pitchFamily="34" charset="0"/>
                <a:cs typeface="Calibri" panose="020F0502020204030204" pitchFamily="34" charset="0"/>
              </a:rPr>
              <a:t>, es decir, que no está trabajando a toda su capacidad.</a:t>
            </a:r>
          </a:p>
          <a:p>
            <a:pPr marL="0" indent="0" algn="just">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8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s-ES" sz="1400" b="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mala planeación de la inversión.</a:t>
            </a: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mala evaluación del mercado.</a:t>
            </a: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tendencia a la baja del renglón de ventas.</a:t>
            </a:r>
            <a:endParaRPr lang="es-MX" sz="28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962399" y="609599"/>
            <a:ext cx="4952061" cy="584775"/>
          </a:xfrm>
          <a:prstGeom prst="rect">
            <a:avLst/>
          </a:prstGeom>
          <a:noFill/>
        </p:spPr>
        <p:txBody>
          <a:bodyPr wrap="none" rtlCol="0">
            <a:spAutoFit/>
          </a:bodyPr>
          <a:lstStyle/>
          <a:p>
            <a:r>
              <a:rPr lang="es-MX" sz="3200" dirty="0">
                <a:solidFill>
                  <a:srgbClr val="FF0000"/>
                </a:solidFill>
              </a:rPr>
              <a:t>Deficiencias financieras (S.A)</a:t>
            </a:r>
          </a:p>
        </p:txBody>
      </p:sp>
    </p:spTree>
    <p:extLst>
      <p:ext uri="{BB962C8B-B14F-4D97-AF65-F5344CB8AC3E}">
        <p14:creationId xmlns:p14="http://schemas.microsoft.com/office/powerpoint/2010/main" val="357321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93845" y="1327120"/>
            <a:ext cx="9771227" cy="4555093"/>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Oferta de maquinaria pagadera a largo plazo.</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en los gastos de conservación y mantenimiento.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Mayores pagos por primas de seguros.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utilidades.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Analizar la posibilidad de vender ese activo.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Analizar la posibilidad de rentar ese activo.</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75529" y="564775"/>
            <a:ext cx="4952061" cy="584775"/>
          </a:xfrm>
          <a:prstGeom prst="rect">
            <a:avLst/>
          </a:prstGeom>
          <a:noFill/>
        </p:spPr>
        <p:txBody>
          <a:bodyPr wrap="none" rtlCol="0">
            <a:spAutoFit/>
          </a:bodyPr>
          <a:lstStyle/>
          <a:p>
            <a:r>
              <a:rPr lang="es-MX" sz="3200" dirty="0">
                <a:solidFill>
                  <a:srgbClr val="FF0000"/>
                </a:solidFill>
              </a:rPr>
              <a:t>Deficiencias financieras (S.A)</a:t>
            </a:r>
          </a:p>
        </p:txBody>
      </p:sp>
    </p:spTree>
    <p:extLst>
      <p:ext uri="{BB962C8B-B14F-4D97-AF65-F5344CB8AC3E}">
        <p14:creationId xmlns:p14="http://schemas.microsoft.com/office/powerpoint/2010/main" val="95166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192650"/>
            <a:ext cx="9771227" cy="4431983"/>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VENTAS</a:t>
            </a: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Cuando </a:t>
            </a:r>
            <a:r>
              <a:rPr lang="es-ES" sz="2400" b="1" i="1" dirty="0">
                <a:latin typeface="Calibri" panose="020F0502020204030204" pitchFamily="34" charset="0"/>
                <a:ea typeface="Calibri" panose="020F0502020204030204" pitchFamily="34" charset="0"/>
                <a:cs typeface="Calibri" panose="020F0502020204030204" pitchFamily="34" charset="0"/>
              </a:rPr>
              <a:t>el volumen de ventas es menor que el volumen de producción</a:t>
            </a:r>
            <a:r>
              <a:rPr lang="es-ES" sz="2400" dirty="0">
                <a:latin typeface="Calibri" panose="020F0502020204030204" pitchFamily="34" charset="0"/>
                <a:ea typeface="Calibri" panose="020F0502020204030204" pitchFamily="34" charset="0"/>
                <a:cs typeface="Calibri" panose="020F0502020204030204" pitchFamily="34" charset="0"/>
              </a:rPr>
              <a:t>, podemos decir que existe una insuficiencia en ventas.</a:t>
            </a:r>
          </a:p>
          <a:p>
            <a:pPr marL="0" indent="0" algn="just">
              <a:buFont typeface="Arial" panose="020B0604020202020204" pitchFamily="34" charse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Mala administración.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coordinación entre producción y ventas.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promoción.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publicidad.</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Canales de distribución inadecuados.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Restricciones en el crédito.</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747247" y="493059"/>
            <a:ext cx="5045997"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In.V</a:t>
            </a:r>
            <a:r>
              <a:rPr lang="es-MX" sz="3200" dirty="0">
                <a:solidFill>
                  <a:srgbClr val="FF0000"/>
                </a:solidFill>
              </a:rPr>
              <a:t>)</a:t>
            </a:r>
          </a:p>
        </p:txBody>
      </p:sp>
    </p:spTree>
    <p:extLst>
      <p:ext uri="{BB962C8B-B14F-4D97-AF65-F5344CB8AC3E}">
        <p14:creationId xmlns:p14="http://schemas.microsoft.com/office/powerpoint/2010/main" val="77256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0739" y="1192649"/>
            <a:ext cx="9771227" cy="541686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Aparición de productos sustitutos.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Desarrollo de la competencia.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Crisis económica.</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Disminución de utilidades.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Margen limitado para cubrir los gastos.</a:t>
            </a:r>
          </a:p>
          <a:p>
            <a:pPr marL="0" inden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Mejor administración de ventas.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Hacer una buena investigación de mercado.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Estudiar bien las políticas de crédito para no establecer límites muy rígidos.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Efectuar una buena promoción.</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558988" y="519953"/>
            <a:ext cx="5045997"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In.V</a:t>
            </a:r>
            <a:r>
              <a:rPr lang="es-MX" sz="3200" dirty="0">
                <a:solidFill>
                  <a:srgbClr val="FF0000"/>
                </a:solidFill>
              </a:rPr>
              <a:t>)</a:t>
            </a:r>
          </a:p>
        </p:txBody>
      </p:sp>
      <p:pic>
        <p:nvPicPr>
          <p:cNvPr id="4" name="Picture 2" descr="Resultado de imagen de ventas bajas">
            <a:extLst>
              <a:ext uri="{FF2B5EF4-FFF2-40B4-BE49-F238E27FC236}">
                <a16:creationId xmlns:a16="http://schemas.microsoft.com/office/drawing/2014/main" id="{5F7592D3-7840-1089-E58D-8B352EE15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77" y="1639421"/>
            <a:ext cx="2859741" cy="17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4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318155"/>
            <a:ext cx="9771227" cy="3693319"/>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UTILIDADES</a:t>
            </a:r>
          </a:p>
          <a:p>
            <a:pPr marL="0" indent="0">
              <a:buFont typeface="Arial" panose="020B0604020202020204" pitchFamily="34" charset="0"/>
              <a:buNone/>
              <a:defRPr/>
            </a:pPr>
            <a:endParaRPr lang="es-ES" sz="1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Cuando las utilidades alcanzadas (</a:t>
            </a:r>
            <a:r>
              <a:rPr lang="es-ES" sz="2400" i="1" dirty="0">
                <a:latin typeface="Calibri" panose="020F0502020204030204" pitchFamily="34" charset="0"/>
                <a:ea typeface="Calibri" panose="020F0502020204030204" pitchFamily="34" charset="0"/>
                <a:cs typeface="Calibri" panose="020F0502020204030204" pitchFamily="34" charset="0"/>
              </a:rPr>
              <a:t>si es que existen</a:t>
            </a:r>
            <a:r>
              <a:rPr lang="es-ES" sz="2400" dirty="0">
                <a:latin typeface="Calibri" panose="020F0502020204030204" pitchFamily="34" charset="0"/>
                <a:ea typeface="Calibri" panose="020F0502020204030204" pitchFamily="34" charset="0"/>
                <a:cs typeface="Calibri" panose="020F0502020204030204" pitchFamily="34" charset="0"/>
              </a:rPr>
              <a:t>) no están en relación con el capital invertido o bien, </a:t>
            </a:r>
            <a:r>
              <a:rPr lang="es-ES" sz="2400" b="1" i="1" dirty="0">
                <a:latin typeface="Calibri" panose="020F0502020204030204" pitchFamily="34" charset="0"/>
                <a:ea typeface="Calibri" panose="020F0502020204030204" pitchFamily="34" charset="0"/>
                <a:cs typeface="Calibri" panose="020F0502020204030204" pitchFamily="34" charset="0"/>
              </a:rPr>
              <a:t>cuando los dividendos que se reparten a los accionistas no son satisfactorios</a:t>
            </a:r>
            <a:r>
              <a:rPr lang="es-ES" sz="2400" dirty="0">
                <a:latin typeface="Calibri" panose="020F0502020204030204" pitchFamily="34" charset="0"/>
                <a:ea typeface="Calibri" panose="020F0502020204030204" pitchFamily="34" charset="0"/>
                <a:cs typeface="Calibri" panose="020F0502020204030204" pitchFamily="34" charset="0"/>
              </a:rPr>
              <a:t>, es cuando existe insuficiencia de utilidades.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Insuficiencia de ventas.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Costos excesivos.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Gastos de operación excesivos.</a:t>
            </a:r>
            <a:endParaRPr lang="es-MX" sz="24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93459" y="528917"/>
            <a:ext cx="5103128"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In.U</a:t>
            </a:r>
            <a:r>
              <a:rPr lang="es-MX" sz="3200" dirty="0">
                <a:solidFill>
                  <a:srgbClr val="FF0000"/>
                </a:solidFill>
              </a:rPr>
              <a:t>)</a:t>
            </a:r>
          </a:p>
        </p:txBody>
      </p:sp>
      <p:pic>
        <p:nvPicPr>
          <p:cNvPr id="4" name="Picture 2" descr="Resultado de imagen de imágenes de perdidas y ganancias">
            <a:extLst>
              <a:ext uri="{FF2B5EF4-FFF2-40B4-BE49-F238E27FC236}">
                <a16:creationId xmlns:a16="http://schemas.microsoft.com/office/drawing/2014/main" id="{37B29954-92DF-4D81-3A4A-A52233D3B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203" y="3164814"/>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9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26928" y="1228508"/>
            <a:ext cx="9771227" cy="4339650"/>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Crisis económica.</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Se limitará el desarrollo de la empresa por no tener fuentes de capital interno.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Si existen pérdidas para la empresa, correrá peligro de cerrar. </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Corregir la insuficiencia en ventas.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Corregir los gastos y costos excesivos.</a:t>
            </a:r>
            <a:endParaRPr lang="es-MX" sz="24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544436" y="493059"/>
            <a:ext cx="5103128"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In.U</a:t>
            </a:r>
            <a:r>
              <a:rPr lang="es-MX" sz="3200" dirty="0">
                <a:solidFill>
                  <a:srgbClr val="FF0000"/>
                </a:solidFill>
              </a:rPr>
              <a:t>)</a:t>
            </a:r>
          </a:p>
        </p:txBody>
      </p:sp>
    </p:spTree>
    <p:extLst>
      <p:ext uri="{BB962C8B-B14F-4D97-AF65-F5344CB8AC3E}">
        <p14:creationId xmlns:p14="http://schemas.microsoft.com/office/powerpoint/2010/main" val="28836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0363" y="1536174"/>
            <a:ext cx="10991273" cy="3416320"/>
          </a:xfrm>
          <a:prstGeom prst="rect">
            <a:avLst/>
          </a:prstGeom>
          <a:noFill/>
        </p:spPr>
        <p:txBody>
          <a:bodyPr wrap="square" rtlCol="0">
            <a:spAutoFit/>
          </a:bodyPr>
          <a:lstStyle/>
          <a:p>
            <a:pPr marL="0" indent="0" algn="just">
              <a:buFont typeface="Arial" panose="020B0604020202020204" pitchFamily="34" charset="0"/>
              <a:buNone/>
            </a:pPr>
            <a:r>
              <a:rPr lang="es-ES" sz="2400" dirty="0">
                <a:cs typeface="Narkisim"/>
              </a:rPr>
              <a:t>Aquí el director financiero se ocupa de los componentes del lado derecho del balance. </a:t>
            </a:r>
          </a:p>
          <a:p>
            <a:pPr marL="0" indent="0" algn="just">
              <a:buFont typeface="Arial" panose="020B0604020202020204" pitchFamily="34" charset="0"/>
              <a:buNone/>
            </a:pPr>
            <a:r>
              <a:rPr lang="es-ES" sz="2400" dirty="0">
                <a:cs typeface="Narkisim"/>
              </a:rPr>
              <a:t>Si usted observa la combinación de financiamientos para empresas en todas las industrias, verá marcadas diferencias. </a:t>
            </a:r>
          </a:p>
          <a:p>
            <a:pPr marL="0" indent="0" algn="just">
              <a:buFont typeface="Arial" panose="020B0604020202020204" pitchFamily="34" charset="0"/>
              <a:buNone/>
            </a:pPr>
            <a:endParaRPr lang="es-ES" sz="1200" dirty="0">
              <a:cs typeface="Narkisim"/>
            </a:endParaRPr>
          </a:p>
          <a:p>
            <a:pPr marL="0" indent="0" algn="just">
              <a:buFont typeface="Arial" panose="020B0604020202020204" pitchFamily="34" charset="0"/>
              <a:buNone/>
            </a:pPr>
            <a:r>
              <a:rPr lang="es-ES" sz="2400" dirty="0">
                <a:cs typeface="Narkisim"/>
              </a:rPr>
              <a:t>Algunas compañías tienen deudas relativamente grandes, mientras que otras casi están libres de endeudamiento. </a:t>
            </a:r>
          </a:p>
          <a:p>
            <a:pPr marL="0" indent="0" algn="just">
              <a:buFont typeface="Arial" panose="020B0604020202020204" pitchFamily="34" charset="0"/>
              <a:buNone/>
            </a:pPr>
            <a:endParaRPr lang="es-ES" sz="1200" dirty="0">
              <a:cs typeface="Narkisim"/>
            </a:endParaRPr>
          </a:p>
          <a:p>
            <a:pPr algn="just"/>
            <a:r>
              <a:rPr lang="es-MX" sz="2400" dirty="0">
                <a:cs typeface="Narkisim"/>
              </a:rPr>
              <a:t>¿El tipo de financiamiento empleado marca la diferencia? Si es así, ¿por qué? Y, ¿se puede considerar una mezcla de financiamientos como la mejor?</a:t>
            </a:r>
          </a:p>
          <a:p>
            <a:pPr algn="just"/>
            <a:endParaRPr lang="es-MX" sz="2400" dirty="0"/>
          </a:p>
        </p:txBody>
      </p:sp>
      <p:sp>
        <p:nvSpPr>
          <p:cNvPr id="3" name="CuadroTexto 2">
            <a:extLst>
              <a:ext uri="{FF2B5EF4-FFF2-40B4-BE49-F238E27FC236}">
                <a16:creationId xmlns:a16="http://schemas.microsoft.com/office/drawing/2014/main" id="{9F65313F-C028-A6C4-FDCC-E382A2ECFDAD}"/>
              </a:ext>
            </a:extLst>
          </p:cNvPr>
          <p:cNvSpPr txBox="1"/>
          <p:nvPr/>
        </p:nvSpPr>
        <p:spPr>
          <a:xfrm>
            <a:off x="3227294" y="708212"/>
            <a:ext cx="3801169" cy="646331"/>
          </a:xfrm>
          <a:prstGeom prst="rect">
            <a:avLst/>
          </a:prstGeom>
          <a:noFill/>
        </p:spPr>
        <p:txBody>
          <a:bodyPr wrap="none" rtlCol="0">
            <a:spAutoFit/>
          </a:bodyPr>
          <a:lstStyle/>
          <a:p>
            <a:r>
              <a:rPr lang="es-MX" sz="3600" dirty="0">
                <a:solidFill>
                  <a:srgbClr val="FF0000"/>
                </a:solidFill>
              </a:rPr>
              <a:t>Decisión Financiera</a:t>
            </a:r>
          </a:p>
        </p:txBody>
      </p:sp>
    </p:spTree>
    <p:extLst>
      <p:ext uri="{BB962C8B-B14F-4D97-AF65-F5344CB8AC3E}">
        <p14:creationId xmlns:p14="http://schemas.microsoft.com/office/powerpoint/2010/main" val="81144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rot="10800000" flipV="1">
            <a:off x="1438114" y="1777008"/>
            <a:ext cx="9547412" cy="3491405"/>
          </a:xfrm>
          <a:prstGeom prst="rect">
            <a:avLst/>
          </a:prstGeom>
          <a:noFill/>
        </p:spPr>
        <p:txBody>
          <a:bodyPr wrap="square" rtlCol="0">
            <a:spAutoFit/>
          </a:bodyPr>
          <a:lstStyle/>
          <a:p>
            <a:pPr marL="0" indent="0" algn="just">
              <a:lnSpc>
                <a:spcPct val="110000"/>
              </a:lnSpc>
              <a:buNone/>
            </a:pPr>
            <a:r>
              <a:rPr lang="es-MX" sz="2400" dirty="0">
                <a:cs typeface="Narkisim"/>
              </a:rPr>
              <a:t>Una vez que se adquieren los bienes y se obtiene el financiamiento adecuado, hay que administrar esos bienes de manera eficiente. </a:t>
            </a:r>
          </a:p>
          <a:p>
            <a:pPr marL="0" indent="0" algn="just">
              <a:lnSpc>
                <a:spcPct val="110000"/>
              </a:lnSpc>
              <a:buNone/>
            </a:pPr>
            <a:endParaRPr lang="es-MX" sz="1000" dirty="0">
              <a:cs typeface="Narkisim"/>
            </a:endParaRPr>
          </a:p>
          <a:p>
            <a:pPr marL="0" indent="0" algn="just">
              <a:lnSpc>
                <a:spcPct val="110000"/>
              </a:lnSpc>
              <a:buNone/>
            </a:pPr>
            <a:r>
              <a:rPr lang="es-MX" sz="2400" dirty="0">
                <a:cs typeface="Narkisim"/>
              </a:rPr>
              <a:t>El director financiero tiene a su cargo responsabilidades operativas de diferentes grados en relación con los bienes existentes. Estas responsabilidades requieren que se ocupe más de los activos corrientes que de los activos fijos. Una gran parte de la  responsabilidad de la administración de activos fijos recae en los gerentes operativos que emplean esos bienes.</a:t>
            </a:r>
          </a:p>
        </p:txBody>
      </p:sp>
      <p:sp>
        <p:nvSpPr>
          <p:cNvPr id="3" name="CuadroTexto 2">
            <a:extLst>
              <a:ext uri="{FF2B5EF4-FFF2-40B4-BE49-F238E27FC236}">
                <a16:creationId xmlns:a16="http://schemas.microsoft.com/office/drawing/2014/main" id="{C7BEDDAA-5925-394B-73C3-1148E3BE9F3C}"/>
              </a:ext>
            </a:extLst>
          </p:cNvPr>
          <p:cNvSpPr txBox="1"/>
          <p:nvPr/>
        </p:nvSpPr>
        <p:spPr>
          <a:xfrm>
            <a:off x="2616252" y="843676"/>
            <a:ext cx="7191136" cy="646331"/>
          </a:xfrm>
          <a:prstGeom prst="rect">
            <a:avLst/>
          </a:prstGeom>
          <a:noFill/>
        </p:spPr>
        <p:txBody>
          <a:bodyPr wrap="none" rtlCol="0">
            <a:spAutoFit/>
          </a:bodyPr>
          <a:lstStyle/>
          <a:p>
            <a:r>
              <a:rPr lang="es-MX" sz="3600" dirty="0">
                <a:solidFill>
                  <a:srgbClr val="FF0000"/>
                </a:solidFill>
              </a:rPr>
              <a:t>Decisión de Administración de Bienes</a:t>
            </a:r>
          </a:p>
        </p:txBody>
      </p:sp>
    </p:spTree>
    <p:extLst>
      <p:ext uri="{BB962C8B-B14F-4D97-AF65-F5344CB8AC3E}">
        <p14:creationId xmlns:p14="http://schemas.microsoft.com/office/powerpoint/2010/main" val="223381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81589" y="1819239"/>
            <a:ext cx="10400146" cy="3847207"/>
          </a:xfrm>
          <a:prstGeom prst="rect">
            <a:avLst/>
          </a:prstGeom>
          <a:noFill/>
        </p:spPr>
        <p:txBody>
          <a:bodyPr wrap="square" rtlCol="0">
            <a:spAutoFit/>
          </a:bodyPr>
          <a:lstStyle/>
          <a:p>
            <a:pPr marL="0" indent="0" algn="ctr">
              <a:buNone/>
              <a:defRPr sz="2200" b="1"/>
            </a:pPr>
            <a:r>
              <a:rPr lang="es-MX" sz="2400" dirty="0">
                <a:cs typeface="Narkisim"/>
              </a:rPr>
              <a:t>“Crear un valor superior para los accionistas es nuestra más alta prioridad”.</a:t>
            </a:r>
          </a:p>
          <a:p>
            <a:pPr marL="0" indent="0" algn="ctr">
              <a:buSzTx/>
              <a:buNone/>
              <a:defRPr sz="2200" i="1"/>
            </a:pPr>
            <a:r>
              <a:rPr lang="es-MX" sz="2400" dirty="0">
                <a:cs typeface="Narkisim"/>
              </a:rPr>
              <a:t>Fuente: </a:t>
            </a:r>
            <a:r>
              <a:rPr lang="es-MX" sz="2400" i="0" dirty="0" err="1">
                <a:cs typeface="Narkisim"/>
              </a:rPr>
              <a:t>Associated</a:t>
            </a:r>
            <a:r>
              <a:rPr lang="es-MX" sz="2400" i="0" dirty="0">
                <a:cs typeface="Narkisim"/>
              </a:rPr>
              <a:t> </a:t>
            </a:r>
            <a:r>
              <a:rPr lang="es-MX" sz="2400" i="0" dirty="0" err="1">
                <a:cs typeface="Narkisim"/>
              </a:rPr>
              <a:t>Banc-Corp</a:t>
            </a:r>
            <a:r>
              <a:rPr lang="es-MX" sz="2400" i="0" dirty="0">
                <a:cs typeface="Narkisim"/>
              </a:rPr>
              <a:t>, Informe anual 2006.</a:t>
            </a:r>
          </a:p>
          <a:p>
            <a:pPr marL="0" indent="0" algn="ctr">
              <a:buSzTx/>
              <a:buNone/>
              <a:defRPr sz="2200" i="1"/>
            </a:pPr>
            <a:endParaRPr lang="es-MX" sz="2400" dirty="0">
              <a:cs typeface="Narkisim"/>
            </a:endParaRPr>
          </a:p>
          <a:p>
            <a:pPr marL="0" indent="0" algn="ctr">
              <a:buFont typeface="Arial" panose="020B0604020202020204" pitchFamily="34" charset="0"/>
              <a:buNone/>
              <a:defRPr b="1"/>
            </a:pPr>
            <a:r>
              <a:rPr lang="es-ES" sz="2400" b="1" dirty="0">
                <a:cs typeface="Narkisim"/>
              </a:rPr>
              <a:t>“La responsabilidad principal de FedEx es crear valor para los accionistas”.</a:t>
            </a:r>
          </a:p>
          <a:p>
            <a:pPr marL="0" indent="0" algn="ctr">
              <a:buFont typeface="Arial" panose="020B0604020202020204" pitchFamily="34" charset="0"/>
              <a:buNone/>
              <a:defRPr i="1"/>
            </a:pPr>
            <a:r>
              <a:rPr lang="es-ES" sz="2400" i="1" dirty="0">
                <a:cs typeface="Narkisim"/>
              </a:rPr>
              <a:t>Fuente: </a:t>
            </a:r>
            <a:r>
              <a:rPr lang="es-ES" sz="2400" dirty="0">
                <a:cs typeface="Narkisim"/>
              </a:rPr>
              <a:t>FedEx </a:t>
            </a:r>
            <a:r>
              <a:rPr lang="es-ES" sz="2400" dirty="0" err="1">
                <a:cs typeface="Narkisim"/>
              </a:rPr>
              <a:t>Corporation</a:t>
            </a:r>
            <a:r>
              <a:rPr lang="es-ES" sz="2400" dirty="0">
                <a:cs typeface="Narkisim"/>
              </a:rPr>
              <a:t>, SEC </a:t>
            </a:r>
            <a:r>
              <a:rPr lang="es-ES" sz="2400" dirty="0" err="1">
                <a:cs typeface="Narkisim"/>
              </a:rPr>
              <a:t>Form</a:t>
            </a:r>
            <a:r>
              <a:rPr lang="es-ES" sz="2400" dirty="0">
                <a:cs typeface="Narkisim"/>
              </a:rPr>
              <a:t> Def 14A para el periodo que termina el 25/9/2006.</a:t>
            </a:r>
          </a:p>
          <a:p>
            <a:pPr marL="0" indent="0" algn="ctr">
              <a:buNone/>
              <a:defRPr b="1"/>
            </a:pPr>
            <a:r>
              <a:rPr lang="es-ES" sz="2400" dirty="0">
                <a:cs typeface="Narkisim"/>
              </a:rPr>
              <a:t>“…[el consejo de directores] está unido en nuestra meta para asegurar que McDonald’s luche por mejorar el valor para los accionistas”.</a:t>
            </a:r>
          </a:p>
          <a:p>
            <a:pPr marL="0" indent="0" algn="ctr">
              <a:buNone/>
              <a:defRPr i="1"/>
            </a:pPr>
            <a:r>
              <a:rPr lang="es-ES" sz="2400" dirty="0">
                <a:cs typeface="Narkisim"/>
              </a:rPr>
              <a:t>Fuente: </a:t>
            </a:r>
            <a:r>
              <a:rPr lang="es-ES" sz="2400" i="0" dirty="0">
                <a:cs typeface="Narkisim"/>
              </a:rPr>
              <a:t>McDonald’s </a:t>
            </a:r>
            <a:r>
              <a:rPr lang="es-ES" sz="2400" i="0" dirty="0" err="1">
                <a:cs typeface="Narkisim"/>
              </a:rPr>
              <a:t>Corporation</a:t>
            </a:r>
            <a:r>
              <a:rPr lang="es-ES" sz="2400" i="0" dirty="0">
                <a:cs typeface="Narkisim"/>
              </a:rPr>
              <a:t>, Informe anual 2006</a:t>
            </a:r>
            <a:endParaRPr lang="es-MX" sz="2400" i="0" dirty="0">
              <a:cs typeface="Narkisim"/>
            </a:endParaRPr>
          </a:p>
          <a:p>
            <a:pPr algn="just"/>
            <a:endParaRPr lang="es-ES" sz="2800" dirty="0"/>
          </a:p>
        </p:txBody>
      </p:sp>
      <p:sp>
        <p:nvSpPr>
          <p:cNvPr id="3" name="CuadroTexto 2">
            <a:extLst>
              <a:ext uri="{FF2B5EF4-FFF2-40B4-BE49-F238E27FC236}">
                <a16:creationId xmlns:a16="http://schemas.microsoft.com/office/drawing/2014/main" id="{60C6D248-57E5-E3D4-6FDE-7FA4154C6D20}"/>
              </a:ext>
            </a:extLst>
          </p:cNvPr>
          <p:cNvSpPr txBox="1"/>
          <p:nvPr/>
        </p:nvSpPr>
        <p:spPr>
          <a:xfrm>
            <a:off x="1297218" y="796092"/>
            <a:ext cx="9597564" cy="584775"/>
          </a:xfrm>
          <a:prstGeom prst="rect">
            <a:avLst/>
          </a:prstGeom>
          <a:noFill/>
        </p:spPr>
        <p:txBody>
          <a:bodyPr wrap="none" rtlCol="0">
            <a:spAutoFit/>
          </a:bodyPr>
          <a:lstStyle/>
          <a:p>
            <a:r>
              <a:rPr lang="es-MX" sz="3200" dirty="0">
                <a:solidFill>
                  <a:srgbClr val="FF0000"/>
                </a:solidFill>
              </a:rPr>
              <a:t>Lo que dice su compañía acerca de su meta corporativa</a:t>
            </a:r>
          </a:p>
        </p:txBody>
      </p:sp>
    </p:spTree>
    <p:extLst>
      <p:ext uri="{BB962C8B-B14F-4D97-AF65-F5344CB8AC3E}">
        <p14:creationId xmlns:p14="http://schemas.microsoft.com/office/powerpoint/2010/main" val="217596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DEBF36E-7AFA-3799-307C-214BC36A8116}"/>
              </a:ext>
            </a:extLst>
          </p:cNvPr>
          <p:cNvPicPr>
            <a:picLocks noChangeAspect="1"/>
          </p:cNvPicPr>
          <p:nvPr/>
        </p:nvPicPr>
        <p:blipFill>
          <a:blip r:embed="rId3"/>
          <a:stretch>
            <a:fillRect/>
          </a:stretch>
        </p:blipFill>
        <p:spPr>
          <a:xfrm>
            <a:off x="1739153" y="484094"/>
            <a:ext cx="7808259" cy="5634375"/>
          </a:xfrm>
          <a:prstGeom prst="rect">
            <a:avLst/>
          </a:prstGeom>
        </p:spPr>
      </p:pic>
    </p:spTree>
    <p:extLst>
      <p:ext uri="{BB962C8B-B14F-4D97-AF65-F5344CB8AC3E}">
        <p14:creationId xmlns:p14="http://schemas.microsoft.com/office/powerpoint/2010/main" val="26329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841125" y="2108015"/>
            <a:ext cx="8204950" cy="1815882"/>
          </a:xfrm>
          <a:prstGeom prst="rect">
            <a:avLst/>
          </a:prstGeom>
          <a:noFill/>
        </p:spPr>
        <p:txBody>
          <a:bodyPr wrap="square" rtlCol="0">
            <a:spAutoFit/>
          </a:bodyPr>
          <a:lstStyle/>
          <a:p>
            <a:pPr algn="ctr"/>
            <a:r>
              <a:rPr lang="es-MX" sz="5400" dirty="0">
                <a:solidFill>
                  <a:srgbClr val="FF0000"/>
                </a:solidFill>
                <a:cs typeface="Arial" panose="020B0604020202020204" pitchFamily="34" charset="0"/>
              </a:rPr>
              <a:t>Administración Financiera</a:t>
            </a:r>
          </a:p>
          <a:p>
            <a:pPr algn="ctr"/>
            <a:endParaRPr lang="es-MX" sz="1400" dirty="0">
              <a:solidFill>
                <a:srgbClr val="FF0000"/>
              </a:solidFill>
              <a:cs typeface="Arial" panose="020B0604020202020204" pitchFamily="34" charset="0"/>
            </a:endParaRPr>
          </a:p>
          <a:p>
            <a:pPr algn="ctr"/>
            <a:r>
              <a:rPr lang="es-MX" sz="4400" dirty="0">
                <a:cs typeface="Arial" panose="020B0604020202020204" pitchFamily="34" charset="0"/>
              </a:rPr>
              <a:t>Toma de Decisiones</a:t>
            </a:r>
          </a:p>
        </p:txBody>
      </p:sp>
    </p:spTree>
    <p:extLst>
      <p:ext uri="{BB962C8B-B14F-4D97-AF65-F5344CB8AC3E}">
        <p14:creationId xmlns:p14="http://schemas.microsoft.com/office/powerpoint/2010/main" val="40174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650268"/>
            <a:ext cx="9513456" cy="1938992"/>
          </a:xfrm>
          <a:prstGeom prst="rect">
            <a:avLst/>
          </a:prstGeom>
          <a:noFill/>
        </p:spPr>
        <p:txBody>
          <a:bodyPr wrap="square" rtlCol="0">
            <a:spAutoFit/>
          </a:bodyPr>
          <a:lstStyle/>
          <a:p>
            <a:pPr algn="just"/>
            <a:r>
              <a:rPr lang="es-MX" sz="2400" dirty="0">
                <a:cs typeface="Narkisim"/>
              </a:rPr>
              <a:t>Cuando tomamos decisiones sobre nuestro dinero o el de nuestros patrones, lo hacemos con el propósito de que dicho recurso esté bien empleado y dé frutos; sin embargo, la obtención de esos frutos —a los que en términos técnicos llamamos </a:t>
            </a:r>
            <a:r>
              <a:rPr lang="es-MX" sz="2400" b="1" dirty="0">
                <a:cs typeface="Narkisim"/>
              </a:rPr>
              <a:t>rentabilidad</a:t>
            </a:r>
            <a:r>
              <a:rPr lang="es-MX" sz="2400" dirty="0">
                <a:cs typeface="Narkisim"/>
              </a:rPr>
              <a:t>— puede ser un gran desafío si no sabemos cómo invertir el dinero</a:t>
            </a:r>
          </a:p>
        </p:txBody>
      </p:sp>
      <p:sp>
        <p:nvSpPr>
          <p:cNvPr id="4" name="CuadroTexto 3">
            <a:extLst>
              <a:ext uri="{FF2B5EF4-FFF2-40B4-BE49-F238E27FC236}">
                <a16:creationId xmlns:a16="http://schemas.microsoft.com/office/drawing/2014/main" id="{576965CE-B0B1-A146-BB12-F4858DE802FD}"/>
              </a:ext>
            </a:extLst>
          </p:cNvPr>
          <p:cNvSpPr txBox="1"/>
          <p:nvPr/>
        </p:nvSpPr>
        <p:spPr>
          <a:xfrm>
            <a:off x="3756212" y="876853"/>
            <a:ext cx="4507388" cy="584775"/>
          </a:xfrm>
          <a:prstGeom prst="rect">
            <a:avLst/>
          </a:prstGeom>
          <a:noFill/>
        </p:spPr>
        <p:txBody>
          <a:bodyPr wrap="none" rtlCol="0">
            <a:spAutoFit/>
          </a:bodyPr>
          <a:lstStyle/>
          <a:p>
            <a:r>
              <a:rPr lang="es-MX" sz="3200" dirty="0">
                <a:solidFill>
                  <a:srgbClr val="FF0000"/>
                </a:solidFill>
              </a:rPr>
              <a:t>Administración Financiera</a:t>
            </a:r>
          </a:p>
        </p:txBody>
      </p:sp>
      <p:pic>
        <p:nvPicPr>
          <p:cNvPr id="1026" name="Picture 2" descr="Resultado de imagen de imagenes de toma de decisiones">
            <a:extLst>
              <a:ext uri="{FF2B5EF4-FFF2-40B4-BE49-F238E27FC236}">
                <a16:creationId xmlns:a16="http://schemas.microsoft.com/office/drawing/2014/main" id="{A113899E-A720-81B2-317E-6C12FCB56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385" y="3589260"/>
            <a:ext cx="3447097"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7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65623" y="1462010"/>
            <a:ext cx="9284448" cy="3203441"/>
          </a:xfrm>
          <a:prstGeom prst="rect">
            <a:avLst/>
          </a:prstGeom>
          <a:noFill/>
        </p:spPr>
        <p:txBody>
          <a:bodyPr wrap="square" rtlCol="0">
            <a:spAutoFit/>
          </a:bodyPr>
          <a:lstStyle/>
          <a:p>
            <a:pPr marL="0" indent="0" algn="just">
              <a:lnSpc>
                <a:spcPct val="90000"/>
              </a:lnSpc>
              <a:buNone/>
              <a:defRPr sz="2000" b="1"/>
            </a:pPr>
            <a:r>
              <a:rPr lang="es-ES" sz="2400" dirty="0">
                <a:cs typeface="Narkisim"/>
              </a:rPr>
              <a:t>La rentabilidad es uno de los conceptos más importantes en las empresas</a:t>
            </a:r>
            <a:r>
              <a:rPr lang="es-ES" sz="2400" b="0" dirty="0">
                <a:cs typeface="Narkisim"/>
              </a:rPr>
              <a:t>, y uno de los más utilizados por la comunidad de negocios.</a:t>
            </a:r>
          </a:p>
          <a:p>
            <a:pPr marL="0" indent="0" algn="just">
              <a:lnSpc>
                <a:spcPct val="90000"/>
              </a:lnSpc>
              <a:buNone/>
              <a:defRPr sz="2000" b="1"/>
            </a:pPr>
            <a:endParaRPr lang="es-ES" sz="1200" b="0" dirty="0">
              <a:cs typeface="Narkisim"/>
            </a:endParaRPr>
          </a:p>
          <a:p>
            <a:pPr marL="0" indent="0" algn="just">
              <a:buNone/>
              <a:defRPr sz="2000"/>
            </a:pPr>
            <a:r>
              <a:rPr lang="es-ES" sz="2400" dirty="0">
                <a:cs typeface="Narkisim"/>
              </a:rPr>
              <a:t>Básicamente, </a:t>
            </a:r>
            <a:r>
              <a:rPr lang="es-ES" sz="2400" b="1" dirty="0">
                <a:cs typeface="Narkisim"/>
              </a:rPr>
              <a:t>es el objetivo de todos los inversionistas y dueños del capital</a:t>
            </a:r>
            <a:r>
              <a:rPr lang="es-ES" sz="2400" dirty="0">
                <a:cs typeface="Narkisim"/>
              </a:rPr>
              <a:t>. La rentabilidad es uno de los factores que considera la gerencia de una empresa en la toma de decisiones, al igual que los inversionistas para saber si invierten sus ahorros en la empresa, o si, por el contrario, los retiran.</a:t>
            </a:r>
          </a:p>
          <a:p>
            <a:pPr algn="just">
              <a:spcBef>
                <a:spcPts val="450"/>
              </a:spcBef>
              <a:defRPr sz="4000"/>
            </a:pPr>
            <a:r>
              <a:rPr lang="es-ES" sz="2400" dirty="0"/>
              <a:t> </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567955" y="753036"/>
            <a:ext cx="4507388" cy="584775"/>
          </a:xfrm>
          <a:prstGeom prst="rect">
            <a:avLst/>
          </a:prstGeom>
          <a:noFill/>
        </p:spPr>
        <p:txBody>
          <a:bodyPr wrap="none" rtlCol="0">
            <a:spAutoFit/>
          </a:bodyPr>
          <a:lstStyle/>
          <a:p>
            <a:r>
              <a:rPr lang="es-MX" sz="3200" dirty="0">
                <a:solidFill>
                  <a:srgbClr val="FF0000"/>
                </a:solidFill>
              </a:rPr>
              <a:t>Administración Financiera</a:t>
            </a:r>
          </a:p>
        </p:txBody>
      </p:sp>
      <p:pic>
        <p:nvPicPr>
          <p:cNvPr id="2050" name="Picture 2" descr="Resultado de imagen de imagenes de rentabilidad">
            <a:extLst>
              <a:ext uri="{FF2B5EF4-FFF2-40B4-BE49-F238E27FC236}">
                <a16:creationId xmlns:a16="http://schemas.microsoft.com/office/drawing/2014/main" id="{4D0E566B-8C67-AF36-9A0F-26D4B075F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649" y="4043082"/>
            <a:ext cx="2133600" cy="189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8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4119" y="1344650"/>
            <a:ext cx="9513456" cy="4081117"/>
          </a:xfrm>
          <a:prstGeom prst="rect">
            <a:avLst/>
          </a:prstGeom>
          <a:noFill/>
        </p:spPr>
        <p:txBody>
          <a:bodyPr wrap="square" rtlCol="0">
            <a:spAutoFit/>
          </a:bodyPr>
          <a:lstStyle/>
          <a:p>
            <a:pPr marL="0" indent="0" algn="just">
              <a:buNone/>
              <a:defRPr b="1"/>
            </a:pPr>
            <a:r>
              <a:rPr lang="es-ES" sz="2400" dirty="0">
                <a:cs typeface="Narkisim"/>
              </a:rPr>
              <a:t>Las finanzas corporativas son un área que se dedica a estudiar la rentabilidad, y se concentran en la forma en que las empresas, los proyectos o las personas obtienen beneficios y los mantienen a través del uso eficiente de los recursos financieros</a:t>
            </a:r>
            <a:r>
              <a:rPr lang="es-ES" sz="2400" b="0" dirty="0">
                <a:cs typeface="Narkisim"/>
              </a:rPr>
              <a:t>. El propósito de las finanzas es aumentar al máximo el rendimiento de los accionistas o dueños del capital invertido.</a:t>
            </a:r>
          </a:p>
          <a:p>
            <a:pPr marL="0" indent="0" algn="just">
              <a:buNone/>
              <a:defRPr b="1"/>
            </a:pPr>
            <a:endParaRPr lang="es-ES" sz="1200" b="0" dirty="0">
              <a:cs typeface="Narkisim"/>
            </a:endParaRPr>
          </a:p>
          <a:p>
            <a:pPr marL="0" indent="0" algn="just">
              <a:lnSpc>
                <a:spcPct val="90000"/>
              </a:lnSpc>
              <a:buNone/>
              <a:defRPr b="1"/>
            </a:pPr>
            <a:r>
              <a:rPr lang="es-ES" sz="2400" dirty="0">
                <a:cs typeface="Narkisim"/>
              </a:rPr>
              <a:t>Las finanzas se relacionan con otras 2 disciplinas,</a:t>
            </a:r>
            <a:r>
              <a:rPr lang="es-ES" sz="2400" b="0" dirty="0">
                <a:cs typeface="Narkisim"/>
              </a:rPr>
              <a:t> sin las cuales sería imposible utilizar las primeras.</a:t>
            </a:r>
          </a:p>
          <a:p>
            <a:pPr marL="0" indent="0" algn="just">
              <a:buNone/>
              <a:defRPr b="1"/>
            </a:pPr>
            <a:endParaRPr lang="es-ES" sz="1200" dirty="0">
              <a:cs typeface="Narkisim"/>
            </a:endParaRPr>
          </a:p>
          <a:p>
            <a:pPr algn="just">
              <a:buFont typeface="Wingdings" panose="020B0604020202020204" pitchFamily="34" charset="0"/>
              <a:buChar char="Ø"/>
              <a:defRPr b="1"/>
            </a:pPr>
            <a:r>
              <a:rPr lang="es-ES" sz="2400" dirty="0">
                <a:cs typeface="Narkisim"/>
              </a:rPr>
              <a:t>   La economía.</a:t>
            </a:r>
          </a:p>
          <a:p>
            <a:pPr algn="just">
              <a:buFont typeface="Wingdings" panose="020B0604020202020204" pitchFamily="34" charset="0"/>
              <a:buChar char="Ø"/>
              <a:defRPr b="1"/>
            </a:pPr>
            <a:r>
              <a:rPr lang="es-ES" sz="2400" dirty="0">
                <a:cs typeface="Narkisim"/>
              </a:rPr>
              <a:t>   La contabilidad.</a:t>
            </a:r>
            <a:endParaRPr lang="es-MX"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3361765" y="571510"/>
            <a:ext cx="4507388" cy="584775"/>
          </a:xfrm>
          <a:prstGeom prst="rect">
            <a:avLst/>
          </a:prstGeom>
          <a:noFill/>
        </p:spPr>
        <p:txBody>
          <a:bodyPr wrap="none" rtlCol="0">
            <a:spAutoFit/>
          </a:bodyPr>
          <a:lstStyle/>
          <a:p>
            <a:r>
              <a:rPr lang="es-MX" sz="3200" dirty="0">
                <a:solidFill>
                  <a:srgbClr val="FF0000"/>
                </a:solidFill>
              </a:rPr>
              <a:t>Administración Financiera</a:t>
            </a:r>
          </a:p>
        </p:txBody>
      </p:sp>
    </p:spTree>
    <p:extLst>
      <p:ext uri="{BB962C8B-B14F-4D97-AF65-F5344CB8AC3E}">
        <p14:creationId xmlns:p14="http://schemas.microsoft.com/office/powerpoint/2010/main" val="354879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515798"/>
            <a:ext cx="9513456" cy="1569660"/>
          </a:xfrm>
          <a:prstGeom prst="rect">
            <a:avLst/>
          </a:prstGeom>
          <a:noFill/>
        </p:spPr>
        <p:txBody>
          <a:bodyPr wrap="square" rtlCol="0">
            <a:spAutoFit/>
          </a:bodyPr>
          <a:lstStyle/>
          <a:p>
            <a:pPr algn="just"/>
            <a:r>
              <a:rPr lang="es-ES" sz="2400" dirty="0">
                <a:cs typeface="Narkisim"/>
              </a:rPr>
              <a:t>En toda organización se toman decisiones diariamente. Es obvio que la calidad de las decisiones en cualquier empresa, pequeña o grande, está en función directa del tipo de información disponible. A mejor calidad en la información, se tomará una mejor decisión.</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1703355" y="761072"/>
            <a:ext cx="8785290" cy="523220"/>
          </a:xfrm>
          <a:prstGeom prst="rect">
            <a:avLst/>
          </a:prstGeom>
          <a:noFill/>
        </p:spPr>
        <p:txBody>
          <a:bodyPr wrap="none" rtlCol="0">
            <a:spAutoFit/>
          </a:bodyPr>
          <a:lstStyle/>
          <a:p>
            <a:r>
              <a:rPr lang="es-MX" sz="2800" dirty="0">
                <a:solidFill>
                  <a:srgbClr val="FF0000"/>
                </a:solidFill>
              </a:rPr>
              <a:t>Administración Corporativa Financiera: Toma de Decisiones</a:t>
            </a:r>
          </a:p>
        </p:txBody>
      </p:sp>
      <p:pic>
        <p:nvPicPr>
          <p:cNvPr id="4" name="Picture 2">
            <a:extLst>
              <a:ext uri="{FF2B5EF4-FFF2-40B4-BE49-F238E27FC236}">
                <a16:creationId xmlns:a16="http://schemas.microsoft.com/office/drawing/2014/main" id="{F8388E93-5A4E-51D9-E629-E79BEC54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155" y="3429000"/>
            <a:ext cx="3057525" cy="186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6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177FB6-B3EB-FB1E-70F8-03A2B980E372}"/>
              </a:ext>
            </a:extLst>
          </p:cNvPr>
          <p:cNvPicPr>
            <a:picLocks noChangeAspect="1"/>
          </p:cNvPicPr>
          <p:nvPr/>
        </p:nvPicPr>
        <p:blipFill>
          <a:blip r:embed="rId3"/>
          <a:stretch>
            <a:fillRect/>
          </a:stretch>
        </p:blipFill>
        <p:spPr>
          <a:xfrm>
            <a:off x="7512423" y="2420472"/>
            <a:ext cx="4150661" cy="3299010"/>
          </a:xfrm>
          <a:prstGeom prst="rect">
            <a:avLst/>
          </a:prstGeom>
        </p:spPr>
      </p:pic>
      <p:sp>
        <p:nvSpPr>
          <p:cNvPr id="5" name="CuadroTexto 4">
            <a:extLst>
              <a:ext uri="{FF2B5EF4-FFF2-40B4-BE49-F238E27FC236}">
                <a16:creationId xmlns:a16="http://schemas.microsoft.com/office/drawing/2014/main" id="{F751A537-FAEB-CED4-F293-B593D4C665B4}"/>
              </a:ext>
            </a:extLst>
          </p:cNvPr>
          <p:cNvSpPr txBox="1"/>
          <p:nvPr/>
        </p:nvSpPr>
        <p:spPr>
          <a:xfrm>
            <a:off x="1142999" y="2099975"/>
            <a:ext cx="7983071" cy="3847207"/>
          </a:xfrm>
          <a:prstGeom prst="rect">
            <a:avLst/>
          </a:prstGeom>
          <a:noFill/>
        </p:spPr>
        <p:txBody>
          <a:bodyPr wrap="square" rtlCol="0">
            <a:spAutoFit/>
          </a:bodyPr>
          <a:lstStyle/>
          <a:p>
            <a:r>
              <a:rPr lang="es-MX" sz="2400" dirty="0"/>
              <a:t>En general casi todas las empresa grandes o medianas del mundo están organizadas como corporaciones (sociedades anónimas).</a:t>
            </a:r>
          </a:p>
          <a:p>
            <a:endParaRPr lang="es-MX" sz="1200" dirty="0"/>
          </a:p>
          <a:p>
            <a:r>
              <a:rPr lang="es-MX" sz="2400" dirty="0"/>
              <a:t>Ejemplo:</a:t>
            </a:r>
          </a:p>
          <a:p>
            <a:pPr marL="342900" indent="-342900">
              <a:buFont typeface="Arial" panose="020B0604020202020204" pitchFamily="34" charset="0"/>
              <a:buChar char="•"/>
            </a:pPr>
            <a:r>
              <a:rPr lang="es-MX" sz="2400" dirty="0"/>
              <a:t>Boeing</a:t>
            </a:r>
          </a:p>
          <a:p>
            <a:pPr marL="342900" indent="-342900">
              <a:buFont typeface="Arial" panose="020B0604020202020204" pitchFamily="34" charset="0"/>
              <a:buChar char="•"/>
            </a:pPr>
            <a:r>
              <a:rPr lang="es-MX" sz="2400" dirty="0"/>
              <a:t>Bank </a:t>
            </a:r>
            <a:r>
              <a:rPr lang="es-MX" sz="2400" dirty="0" err="1"/>
              <a:t>of</a:t>
            </a:r>
            <a:r>
              <a:rPr lang="es-MX" sz="2400" dirty="0"/>
              <a:t> </a:t>
            </a:r>
            <a:r>
              <a:rPr lang="es-MX" sz="2400" dirty="0" err="1"/>
              <a:t>America</a:t>
            </a:r>
            <a:endParaRPr lang="es-MX" sz="2400" dirty="0"/>
          </a:p>
          <a:p>
            <a:pPr marL="342900" indent="-342900">
              <a:buFont typeface="Arial" panose="020B0604020202020204" pitchFamily="34" charset="0"/>
              <a:buChar char="•"/>
            </a:pPr>
            <a:r>
              <a:rPr lang="es-MX" sz="2400" dirty="0"/>
              <a:t>Microsoft</a:t>
            </a:r>
          </a:p>
          <a:p>
            <a:pPr marL="342900" indent="-342900">
              <a:buFont typeface="Arial" panose="020B0604020202020204" pitchFamily="34" charset="0"/>
              <a:buChar char="•"/>
            </a:pPr>
            <a:r>
              <a:rPr lang="es-MX" sz="2400" dirty="0"/>
              <a:t>General Electric  </a:t>
            </a:r>
          </a:p>
          <a:p>
            <a:endParaRPr lang="es-MX" sz="2400" dirty="0"/>
          </a:p>
          <a:p>
            <a:r>
              <a:rPr lang="es-MX" sz="1600" dirty="0"/>
              <a:t>En cada caso, la empresa es propiedad de varios accionistas con participación en el negocio</a:t>
            </a:r>
          </a:p>
        </p:txBody>
      </p:sp>
      <p:sp>
        <p:nvSpPr>
          <p:cNvPr id="6" name="CuadroTexto 5">
            <a:extLst>
              <a:ext uri="{FF2B5EF4-FFF2-40B4-BE49-F238E27FC236}">
                <a16:creationId xmlns:a16="http://schemas.microsoft.com/office/drawing/2014/main" id="{753DA21C-C17D-74E2-0D3D-443D6A9BCE41}"/>
              </a:ext>
            </a:extLst>
          </p:cNvPr>
          <p:cNvSpPr txBox="1"/>
          <p:nvPr/>
        </p:nvSpPr>
        <p:spPr>
          <a:xfrm>
            <a:off x="1214717" y="991979"/>
            <a:ext cx="9489142" cy="954107"/>
          </a:xfrm>
          <a:prstGeom prst="rect">
            <a:avLst/>
          </a:prstGeom>
          <a:noFill/>
        </p:spPr>
        <p:txBody>
          <a:bodyPr wrap="square" rtlCol="0">
            <a:spAutoFit/>
          </a:bodyPr>
          <a:lstStyle/>
          <a:p>
            <a:r>
              <a:rPr lang="es-MX" sz="2400" dirty="0"/>
              <a:t>El Secreto del éxito en la Administración Financiera es incrementar el Valor.</a:t>
            </a:r>
          </a:p>
          <a:p>
            <a:endParaRPr lang="es-MX" sz="800" dirty="0"/>
          </a:p>
          <a:p>
            <a:r>
              <a:rPr lang="es-MX" sz="2400" dirty="0"/>
              <a:t>El problema es como hacerlo</a:t>
            </a:r>
            <a:endParaRPr lang="es-MX" dirty="0"/>
          </a:p>
        </p:txBody>
      </p:sp>
      <p:pic>
        <p:nvPicPr>
          <p:cNvPr id="7" name="Imagen 4" descr="Imagen 4">
            <a:extLst>
              <a:ext uri="{FF2B5EF4-FFF2-40B4-BE49-F238E27FC236}">
                <a16:creationId xmlns:a16="http://schemas.microsoft.com/office/drawing/2014/main" id="{9D81092B-F5B3-D406-3288-2E0322211F6D}"/>
              </a:ext>
            </a:extLst>
          </p:cNvPr>
          <p:cNvPicPr>
            <a:picLocks noChangeAspect="1"/>
          </p:cNvPicPr>
          <p:nvPr/>
        </p:nvPicPr>
        <p:blipFill>
          <a:blip r:embed="rId4"/>
          <a:stretch>
            <a:fillRect/>
          </a:stretch>
        </p:blipFill>
        <p:spPr>
          <a:xfrm>
            <a:off x="3884518" y="3967727"/>
            <a:ext cx="1428751" cy="361951"/>
          </a:xfrm>
          <a:prstGeom prst="rect">
            <a:avLst/>
          </a:prstGeom>
          <a:ln w="12700">
            <a:miter lim="400000"/>
          </a:ln>
        </p:spPr>
      </p:pic>
      <p:pic>
        <p:nvPicPr>
          <p:cNvPr id="8" name="Imagen 6" descr="Imagen 6">
            <a:extLst>
              <a:ext uri="{FF2B5EF4-FFF2-40B4-BE49-F238E27FC236}">
                <a16:creationId xmlns:a16="http://schemas.microsoft.com/office/drawing/2014/main" id="{DDE97D74-D26F-7F44-CF96-FB538706B1A2}"/>
              </a:ext>
            </a:extLst>
          </p:cNvPr>
          <p:cNvPicPr>
            <a:picLocks noChangeAspect="1"/>
          </p:cNvPicPr>
          <p:nvPr/>
        </p:nvPicPr>
        <p:blipFill>
          <a:blip r:embed="rId5"/>
          <a:stretch>
            <a:fillRect/>
          </a:stretch>
        </p:blipFill>
        <p:spPr>
          <a:xfrm>
            <a:off x="5644220" y="4148702"/>
            <a:ext cx="903560" cy="556794"/>
          </a:xfrm>
          <a:prstGeom prst="rect">
            <a:avLst/>
          </a:prstGeom>
          <a:ln>
            <a:noFill/>
          </a:ln>
          <a:effectLst>
            <a:softEdge rad="112500"/>
          </a:effectLst>
        </p:spPr>
      </p:pic>
      <p:pic>
        <p:nvPicPr>
          <p:cNvPr id="9" name="Imagen 5" descr="Imagen 5">
            <a:extLst>
              <a:ext uri="{FF2B5EF4-FFF2-40B4-BE49-F238E27FC236}">
                <a16:creationId xmlns:a16="http://schemas.microsoft.com/office/drawing/2014/main" id="{005F8793-80A4-DCEC-8383-1A247D9F5729}"/>
              </a:ext>
            </a:extLst>
          </p:cNvPr>
          <p:cNvPicPr>
            <a:picLocks noChangeAspect="1"/>
          </p:cNvPicPr>
          <p:nvPr/>
        </p:nvPicPr>
        <p:blipFill>
          <a:blip r:embed="rId6"/>
          <a:stretch>
            <a:fillRect/>
          </a:stretch>
        </p:blipFill>
        <p:spPr>
          <a:xfrm>
            <a:off x="4053950" y="4613700"/>
            <a:ext cx="981387" cy="590366"/>
          </a:xfrm>
          <a:prstGeom prst="rect">
            <a:avLst/>
          </a:prstGeom>
          <a:ln>
            <a:noFill/>
          </a:ln>
          <a:effectLst>
            <a:softEdge rad="112500"/>
          </a:effectLst>
        </p:spPr>
      </p:pic>
    </p:spTree>
    <p:extLst>
      <p:ext uri="{BB962C8B-B14F-4D97-AF65-F5344CB8AC3E}">
        <p14:creationId xmlns:p14="http://schemas.microsoft.com/office/powerpoint/2010/main" val="16031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339272" y="1307920"/>
            <a:ext cx="9513455" cy="3323987"/>
          </a:xfrm>
          <a:prstGeom prst="rect">
            <a:avLst/>
          </a:prstGeom>
          <a:noFill/>
        </p:spPr>
        <p:txBody>
          <a:bodyPr wrap="square" rtlCol="0">
            <a:spAutoFit/>
          </a:bodyPr>
          <a:lstStyle/>
          <a:p>
            <a:pPr algn="just"/>
            <a:r>
              <a:rPr lang="es-MX" sz="2600" dirty="0"/>
              <a:t>Cuando se establece una corporación, sus acciones pueden estar en manos de un grupo pequeño de inversionistas. En este caso la compañía es cerrada.</a:t>
            </a:r>
          </a:p>
          <a:p>
            <a:pPr algn="just"/>
            <a:endParaRPr lang="es-MX" sz="1400" dirty="0"/>
          </a:p>
          <a:p>
            <a:pPr algn="just"/>
            <a:r>
              <a:rPr lang="es-MX" sz="2600" dirty="0"/>
              <a:t>En Estados Unidos, la mayoría de las grandes corporaciones son compañías publicas.</a:t>
            </a:r>
          </a:p>
          <a:p>
            <a:pPr algn="just"/>
            <a:endParaRPr lang="es-MX" sz="1400" dirty="0"/>
          </a:p>
          <a:p>
            <a:pPr algn="just"/>
            <a:r>
              <a:rPr lang="es-MX" sz="2600" dirty="0"/>
              <a:t>En muchos países, es normal que las compañías grandes sean privadas.</a:t>
            </a:r>
          </a:p>
        </p:txBody>
      </p:sp>
    </p:spTree>
    <p:extLst>
      <p:ext uri="{BB962C8B-B14F-4D97-AF65-F5344CB8AC3E}">
        <p14:creationId xmlns:p14="http://schemas.microsoft.com/office/powerpoint/2010/main" val="10472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650269"/>
            <a:ext cx="9513456" cy="3046988"/>
          </a:xfrm>
          <a:prstGeom prst="rect">
            <a:avLst/>
          </a:prstGeom>
          <a:noFill/>
        </p:spPr>
        <p:txBody>
          <a:bodyPr wrap="square" rtlCol="0">
            <a:spAutoFit/>
          </a:bodyPr>
          <a:lstStyle/>
          <a:p>
            <a:pPr algn="just"/>
            <a:r>
              <a:rPr lang="es-ES" sz="2400" dirty="0">
                <a:cs typeface="Narkisim"/>
              </a:rPr>
              <a:t>Aunque los accionistas son los dueños de la corporación no la administran, sino que votan para elegir a un </a:t>
            </a:r>
            <a:r>
              <a:rPr lang="es-ES" sz="2400" i="1" dirty="0">
                <a:cs typeface="Narkisim"/>
              </a:rPr>
              <a:t>consejo de administración, </a:t>
            </a:r>
            <a:r>
              <a:rPr lang="es-ES" sz="2400" dirty="0">
                <a:cs typeface="Narkisim"/>
              </a:rPr>
              <a:t>cuyos miembros pueden ser altos ejecutivos de la empresa, pero otros son directores no ejecutivos, es decir, no trabajan en la empresa. </a:t>
            </a:r>
          </a:p>
          <a:p>
            <a:pPr algn="just"/>
            <a:endParaRPr lang="es-ES" sz="2400" dirty="0">
              <a:cs typeface="Narkisim"/>
            </a:endParaRPr>
          </a:p>
          <a:p>
            <a:pPr algn="just"/>
            <a:r>
              <a:rPr lang="es-ES" sz="2400" dirty="0">
                <a:cs typeface="Narkisim"/>
              </a:rPr>
              <a:t>El consejo de administración representa a los accionistas, designa a quienes ocupan los puestos altos y vigila que los administradores actúen en beneficio de los intereses de los accionistas.</a:t>
            </a:r>
            <a:endParaRPr lang="es-ES"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3218329" y="707284"/>
            <a:ext cx="5378652" cy="646331"/>
          </a:xfrm>
          <a:prstGeom prst="rect">
            <a:avLst/>
          </a:prstGeom>
          <a:noFill/>
        </p:spPr>
        <p:txBody>
          <a:bodyPr wrap="none" rtlCol="0">
            <a:spAutoFit/>
          </a:bodyPr>
          <a:lstStyle/>
          <a:p>
            <a:r>
              <a:rPr lang="es-MX" sz="3600" dirty="0">
                <a:solidFill>
                  <a:srgbClr val="FF0000"/>
                </a:solidFill>
              </a:rPr>
              <a:t>Consejo de Administración</a:t>
            </a:r>
          </a:p>
        </p:txBody>
      </p:sp>
    </p:spTree>
    <p:extLst>
      <p:ext uri="{BB962C8B-B14F-4D97-AF65-F5344CB8AC3E}">
        <p14:creationId xmlns:p14="http://schemas.microsoft.com/office/powerpoint/2010/main" val="1232181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429871" y="1334813"/>
            <a:ext cx="9332257" cy="2708434"/>
          </a:xfrm>
          <a:prstGeom prst="rect">
            <a:avLst/>
          </a:prstGeom>
          <a:noFill/>
        </p:spPr>
        <p:txBody>
          <a:bodyPr wrap="square" rtlCol="0">
            <a:spAutoFit/>
          </a:bodyPr>
          <a:lstStyle/>
          <a:p>
            <a:pPr algn="just"/>
            <a:r>
              <a:rPr lang="es-MX" sz="2600" dirty="0"/>
              <a:t>Esta separación entre propiedad y administración da permanencia a las corporaciones.</a:t>
            </a:r>
          </a:p>
          <a:p>
            <a:pPr algn="just"/>
            <a:endParaRPr lang="es-MX" sz="1400" dirty="0"/>
          </a:p>
          <a:p>
            <a:pPr algn="just"/>
            <a:r>
              <a:rPr lang="es-MX" sz="2600" dirty="0"/>
              <a:t>A diferencia de las sociedades de personas y de las empresas de un propietario individual, las corporaciones tienen una responsabilidad limitada, lo cual significa que los accionistas no se hacen responsables de forma personal de las deudas de la empresa.</a:t>
            </a:r>
          </a:p>
        </p:txBody>
      </p:sp>
    </p:spTree>
    <p:extLst>
      <p:ext uri="{BB962C8B-B14F-4D97-AF65-F5344CB8AC3E}">
        <p14:creationId xmlns:p14="http://schemas.microsoft.com/office/powerpoint/2010/main" val="2439408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3433482" y="644531"/>
            <a:ext cx="5546005" cy="646331"/>
          </a:xfrm>
          <a:prstGeom prst="rect">
            <a:avLst/>
          </a:prstGeom>
          <a:noFill/>
        </p:spPr>
        <p:txBody>
          <a:bodyPr wrap="none" rtlCol="0">
            <a:spAutoFit/>
          </a:bodyPr>
          <a:lstStyle/>
          <a:p>
            <a:r>
              <a:rPr lang="es-MX" sz="3600" dirty="0">
                <a:solidFill>
                  <a:srgbClr val="FF0000"/>
                </a:solidFill>
              </a:rPr>
              <a:t>El Administrador Financiero</a:t>
            </a:r>
          </a:p>
        </p:txBody>
      </p:sp>
      <p:sp>
        <p:nvSpPr>
          <p:cNvPr id="4" name="CuadroTexto 3">
            <a:extLst>
              <a:ext uri="{FF2B5EF4-FFF2-40B4-BE49-F238E27FC236}">
                <a16:creationId xmlns:a16="http://schemas.microsoft.com/office/drawing/2014/main" id="{A2E8E87D-57EF-8727-290A-F054207C3104}"/>
              </a:ext>
            </a:extLst>
          </p:cNvPr>
          <p:cNvSpPr txBox="1"/>
          <p:nvPr/>
        </p:nvSpPr>
        <p:spPr>
          <a:xfrm>
            <a:off x="1522097" y="1443841"/>
            <a:ext cx="9520517" cy="3970318"/>
          </a:xfrm>
          <a:prstGeom prst="rect">
            <a:avLst/>
          </a:prstGeom>
          <a:noFill/>
        </p:spPr>
        <p:txBody>
          <a:bodyPr wrap="square" rtlCol="0">
            <a:spAutoFit/>
          </a:bodyPr>
          <a:lstStyle/>
          <a:p>
            <a:pPr algn="just"/>
            <a:r>
              <a:rPr lang="es-MX" sz="2400" dirty="0"/>
              <a:t>Para hacer negocios, las corporaciones necesitan de activos reales; muchos de los cuales son tangibles, como maquinaria, instalaciones y oficinas; otros son intangibles, como: el conocimiento de los trabajadores, marcas y patentes.</a:t>
            </a:r>
          </a:p>
          <a:p>
            <a:pPr algn="just"/>
            <a:endParaRPr lang="es-MX" sz="1200" dirty="0"/>
          </a:p>
          <a:p>
            <a:pPr algn="just"/>
            <a:r>
              <a:rPr lang="es-MX" sz="2400" dirty="0"/>
              <a:t>Por todos ellos se necesita pagar.</a:t>
            </a:r>
          </a:p>
          <a:p>
            <a:pPr algn="just"/>
            <a:endParaRPr lang="es-MX" sz="1200" dirty="0"/>
          </a:p>
          <a:p>
            <a:pPr algn="just"/>
            <a:r>
              <a:rPr lang="es-MX" sz="2400" dirty="0"/>
              <a:t>Para obtener el dinero necesario la corporación vende derechos sobre sus activos reales y sobre el efectivo que generen.</a:t>
            </a:r>
          </a:p>
          <a:p>
            <a:pPr algn="just"/>
            <a:endParaRPr lang="es-MX" sz="1200" dirty="0"/>
          </a:p>
          <a:p>
            <a:pPr algn="just"/>
            <a:r>
              <a:rPr lang="es-MX" sz="2400" dirty="0"/>
              <a:t>Estos derechos se llaman activos financieros o valores.</a:t>
            </a:r>
          </a:p>
          <a:p>
            <a:pPr algn="just"/>
            <a:endParaRPr lang="es-MX" sz="2400" dirty="0"/>
          </a:p>
        </p:txBody>
      </p:sp>
    </p:spTree>
    <p:extLst>
      <p:ext uri="{BB962C8B-B14F-4D97-AF65-F5344CB8AC3E}">
        <p14:creationId xmlns:p14="http://schemas.microsoft.com/office/powerpoint/2010/main" val="669813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855A10-C3E9-1906-6BE4-9674868857F4}"/>
              </a:ext>
            </a:extLst>
          </p:cNvPr>
          <p:cNvSpPr txBox="1"/>
          <p:nvPr/>
        </p:nvSpPr>
        <p:spPr>
          <a:xfrm>
            <a:off x="1431636" y="851647"/>
            <a:ext cx="9328728" cy="3139321"/>
          </a:xfrm>
          <a:prstGeom prst="rect">
            <a:avLst/>
          </a:prstGeom>
          <a:noFill/>
        </p:spPr>
        <p:txBody>
          <a:bodyPr wrap="square" rtlCol="0">
            <a:spAutoFit/>
          </a:bodyPr>
          <a:lstStyle/>
          <a:p>
            <a:r>
              <a:rPr lang="es-MX" sz="2400" dirty="0"/>
              <a:t>Por ejemplo:</a:t>
            </a:r>
          </a:p>
          <a:p>
            <a:endParaRPr lang="es-MX" sz="1600" dirty="0"/>
          </a:p>
          <a:p>
            <a:pPr algn="just"/>
            <a:r>
              <a:rPr lang="es-MX" sz="2400" dirty="0"/>
              <a:t>Si la compañía solicita un préstamo al banco, este le pide una promesa escrita de que la compañía le devolverá el dinero con intereses. Entonces, el banco cambia efectivo por un activo financiero.</a:t>
            </a:r>
          </a:p>
          <a:p>
            <a:pPr algn="just"/>
            <a:endParaRPr lang="es-MX" sz="1400" dirty="0"/>
          </a:p>
          <a:p>
            <a:pPr algn="just"/>
            <a:r>
              <a:rPr lang="es-MX" sz="2400" dirty="0"/>
              <a:t>El administrador financiero es responsable de colocar las operaciones de la empresa y los mercados financieros (o de capital), en los que los inversionistas tienen activos financieros emitidos por la compañía.</a:t>
            </a:r>
          </a:p>
        </p:txBody>
      </p:sp>
      <p:pic>
        <p:nvPicPr>
          <p:cNvPr id="5" name="Imagen 4">
            <a:extLst>
              <a:ext uri="{FF2B5EF4-FFF2-40B4-BE49-F238E27FC236}">
                <a16:creationId xmlns:a16="http://schemas.microsoft.com/office/drawing/2014/main" id="{8C3EEBED-146B-9313-EA5A-972CA9FB34D5}"/>
              </a:ext>
            </a:extLst>
          </p:cNvPr>
          <p:cNvPicPr>
            <a:picLocks noChangeAspect="1"/>
          </p:cNvPicPr>
          <p:nvPr/>
        </p:nvPicPr>
        <p:blipFill>
          <a:blip r:embed="rId3"/>
          <a:stretch>
            <a:fillRect/>
          </a:stretch>
        </p:blipFill>
        <p:spPr>
          <a:xfrm>
            <a:off x="5943600" y="3594847"/>
            <a:ext cx="3146612" cy="2164517"/>
          </a:xfrm>
          <a:prstGeom prst="rect">
            <a:avLst/>
          </a:prstGeom>
        </p:spPr>
      </p:pic>
    </p:spTree>
    <p:extLst>
      <p:ext uri="{BB962C8B-B14F-4D97-AF65-F5344CB8AC3E}">
        <p14:creationId xmlns:p14="http://schemas.microsoft.com/office/powerpoint/2010/main" val="223910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004318-6AD1-29E9-E9C3-CBB97A5363BA}"/>
              </a:ext>
            </a:extLst>
          </p:cNvPr>
          <p:cNvSpPr txBox="1"/>
          <p:nvPr/>
        </p:nvSpPr>
        <p:spPr>
          <a:xfrm>
            <a:off x="1474694" y="820794"/>
            <a:ext cx="9242612" cy="4401205"/>
          </a:xfrm>
          <a:prstGeom prst="rect">
            <a:avLst/>
          </a:prstGeom>
          <a:noFill/>
        </p:spPr>
        <p:txBody>
          <a:bodyPr wrap="square" rtlCol="0">
            <a:spAutoFit/>
          </a:bodyPr>
          <a:lstStyle/>
          <a:p>
            <a:pPr algn="just"/>
            <a:r>
              <a:rPr lang="es-MX" sz="2800" dirty="0">
                <a:solidFill>
                  <a:srgbClr val="7030A0"/>
                </a:solidFill>
              </a:rPr>
              <a:t>“Antes de convertir tu idea en un negocio, obtén información y has planes para tener una proyección del resultado que obtendrá el negocio”</a:t>
            </a:r>
          </a:p>
          <a:p>
            <a:endParaRPr lang="es-MX" sz="1600" dirty="0">
              <a:solidFill>
                <a:srgbClr val="7030A0"/>
              </a:solidFill>
            </a:endParaRPr>
          </a:p>
          <a:p>
            <a:pPr marL="457200" indent="-457200">
              <a:buFont typeface="Arial" panose="020B0604020202020204" pitchFamily="34" charset="0"/>
              <a:buChar char="•"/>
            </a:pPr>
            <a:r>
              <a:rPr lang="es-MX" sz="2800" dirty="0">
                <a:solidFill>
                  <a:srgbClr val="7030A0"/>
                </a:solidFill>
              </a:rPr>
              <a:t>Prepara Tu plan de Negocios</a:t>
            </a:r>
          </a:p>
          <a:p>
            <a:pPr marL="457200" indent="-457200">
              <a:buFont typeface="Arial" panose="020B0604020202020204" pitchFamily="34" charset="0"/>
              <a:buChar char="•"/>
            </a:pPr>
            <a:r>
              <a:rPr lang="es-MX" sz="2800" dirty="0">
                <a:solidFill>
                  <a:srgbClr val="7030A0"/>
                </a:solidFill>
              </a:rPr>
              <a:t>Tu Plan de mercado</a:t>
            </a:r>
          </a:p>
          <a:p>
            <a:pPr marL="457200" indent="-457200">
              <a:buFont typeface="Arial" panose="020B0604020202020204" pitchFamily="34" charset="0"/>
              <a:buChar char="•"/>
            </a:pPr>
            <a:r>
              <a:rPr lang="es-MX" sz="2800" dirty="0">
                <a:solidFill>
                  <a:srgbClr val="7030A0"/>
                </a:solidFill>
              </a:rPr>
              <a:t>Organización del Negocio</a:t>
            </a:r>
          </a:p>
          <a:p>
            <a:pPr marL="457200" indent="-457200">
              <a:buFont typeface="Arial" panose="020B0604020202020204" pitchFamily="34" charset="0"/>
              <a:buChar char="•"/>
            </a:pPr>
            <a:r>
              <a:rPr lang="es-MX" sz="2800" dirty="0">
                <a:solidFill>
                  <a:srgbClr val="7030A0"/>
                </a:solidFill>
              </a:rPr>
              <a:t>Inversión y Costos (Capital Inicial, Financiamiento)</a:t>
            </a:r>
          </a:p>
          <a:p>
            <a:pPr marL="457200" indent="-457200">
              <a:buFont typeface="Arial" panose="020B0604020202020204" pitchFamily="34" charset="0"/>
              <a:buChar char="•"/>
            </a:pPr>
            <a:endParaRPr lang="es-MX" sz="1200" dirty="0">
              <a:solidFill>
                <a:srgbClr val="7030A0"/>
              </a:solidFill>
            </a:endParaRPr>
          </a:p>
          <a:p>
            <a:r>
              <a:rPr lang="es-MX" sz="2800" dirty="0">
                <a:solidFill>
                  <a:srgbClr val="7030A0"/>
                </a:solidFill>
              </a:rPr>
              <a:t>								Mario Rizo</a:t>
            </a:r>
          </a:p>
          <a:p>
            <a:endParaRPr lang="es-MX" sz="2800" dirty="0">
              <a:solidFill>
                <a:srgbClr val="7030A0"/>
              </a:solidFill>
            </a:endParaRPr>
          </a:p>
        </p:txBody>
      </p:sp>
    </p:spTree>
    <p:extLst>
      <p:ext uri="{BB962C8B-B14F-4D97-AF65-F5344CB8AC3E}">
        <p14:creationId xmlns:p14="http://schemas.microsoft.com/office/powerpoint/2010/main" val="2890800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3863788" y="725213"/>
            <a:ext cx="4403385" cy="584775"/>
          </a:xfrm>
          <a:prstGeom prst="rect">
            <a:avLst/>
          </a:prstGeom>
          <a:noFill/>
        </p:spPr>
        <p:txBody>
          <a:bodyPr wrap="none" rtlCol="0">
            <a:spAutoFit/>
          </a:bodyPr>
          <a:lstStyle/>
          <a:p>
            <a:r>
              <a:rPr lang="es-MX" sz="3200" dirty="0">
                <a:solidFill>
                  <a:srgbClr val="FF0000"/>
                </a:solidFill>
              </a:rPr>
              <a:t>Administrador Financiero</a:t>
            </a:r>
          </a:p>
        </p:txBody>
      </p:sp>
      <p:sp>
        <p:nvSpPr>
          <p:cNvPr id="4" name="CuadroTexto 3">
            <a:extLst>
              <a:ext uri="{FF2B5EF4-FFF2-40B4-BE49-F238E27FC236}">
                <a16:creationId xmlns:a16="http://schemas.microsoft.com/office/drawing/2014/main" id="{80E43D51-4FCC-4401-7B43-E7CA8C4D0FFA}"/>
              </a:ext>
            </a:extLst>
          </p:cNvPr>
          <p:cNvSpPr txBox="1"/>
          <p:nvPr/>
        </p:nvSpPr>
        <p:spPr>
          <a:xfrm>
            <a:off x="1214717" y="1622611"/>
            <a:ext cx="9498105" cy="3046988"/>
          </a:xfrm>
          <a:prstGeom prst="rect">
            <a:avLst/>
          </a:prstGeom>
          <a:noFill/>
        </p:spPr>
        <p:txBody>
          <a:bodyPr wrap="square" rtlCol="0">
            <a:spAutoFit/>
          </a:bodyPr>
          <a:lstStyle/>
          <a:p>
            <a:r>
              <a:rPr lang="es-MX" sz="2400" dirty="0"/>
              <a:t>¿En que activos debe invertir la compañía?</a:t>
            </a:r>
          </a:p>
          <a:p>
            <a:endParaRPr lang="es-MX" sz="2400" dirty="0"/>
          </a:p>
          <a:p>
            <a:r>
              <a:rPr lang="es-MX" sz="2400" dirty="0"/>
              <a:t>¿De donde se obtiene el dinero para realizar la inversión?</a:t>
            </a:r>
          </a:p>
          <a:p>
            <a:endParaRPr lang="es-MX" sz="1200" dirty="0"/>
          </a:p>
          <a:p>
            <a:pPr algn="just"/>
            <a:r>
              <a:rPr lang="es-MX" sz="2400" dirty="0"/>
              <a:t>La respuesta a la primera pregunta es una </a:t>
            </a:r>
            <a:r>
              <a:rPr lang="es-MX" sz="2400" b="1" dirty="0"/>
              <a:t>decisión de inversión </a:t>
            </a:r>
            <a:r>
              <a:rPr lang="es-MX" sz="2400" dirty="0"/>
              <a:t>o de </a:t>
            </a:r>
            <a:r>
              <a:rPr lang="es-MX" sz="2400" b="1" dirty="0"/>
              <a:t>presupuesto de capital </a:t>
            </a:r>
            <a:r>
              <a:rPr lang="es-MX" sz="2400" dirty="0"/>
              <a:t>de la empresa?</a:t>
            </a:r>
          </a:p>
          <a:p>
            <a:pPr algn="just"/>
            <a:endParaRPr lang="es-MX" sz="1200" dirty="0"/>
          </a:p>
          <a:p>
            <a:pPr algn="just"/>
            <a:r>
              <a:rPr lang="es-MX" sz="2400" dirty="0"/>
              <a:t>La respuesta a la segunda es una </a:t>
            </a:r>
            <a:r>
              <a:rPr lang="es-MX" sz="2400" b="1" dirty="0"/>
              <a:t>decisión de financiamiento </a:t>
            </a:r>
            <a:r>
              <a:rPr lang="es-MX" sz="2400" dirty="0"/>
              <a:t>de la empresa.</a:t>
            </a:r>
          </a:p>
        </p:txBody>
      </p:sp>
    </p:spTree>
    <p:extLst>
      <p:ext uri="{BB962C8B-B14F-4D97-AF65-F5344CB8AC3E}">
        <p14:creationId xmlns:p14="http://schemas.microsoft.com/office/powerpoint/2010/main" val="60957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362635" y="1325849"/>
            <a:ext cx="9278469" cy="3262432"/>
          </a:xfrm>
          <a:prstGeom prst="rect">
            <a:avLst/>
          </a:prstGeom>
          <a:noFill/>
        </p:spPr>
        <p:txBody>
          <a:bodyPr wrap="square" rtlCol="0">
            <a:spAutoFit/>
          </a:bodyPr>
          <a:lstStyle/>
          <a:p>
            <a:pPr algn="just"/>
            <a:r>
              <a:rPr lang="es-MX" sz="2600" dirty="0"/>
              <a:t>Las decisiones de financiamiento y de inversión están separadas, es decir, se analizan independientemente. Cuando se identifica una oportunidad o “proyecto de inversión”. </a:t>
            </a:r>
          </a:p>
          <a:p>
            <a:endParaRPr lang="es-MX" sz="1200" dirty="0"/>
          </a:p>
          <a:p>
            <a:pPr algn="just"/>
            <a:r>
              <a:rPr lang="es-MX" sz="2600" dirty="0"/>
              <a:t>El administrador financiero primero se pregunta si el proyecto vale mas que el capital requerido para emprenderlo.</a:t>
            </a:r>
          </a:p>
          <a:p>
            <a:endParaRPr lang="es-MX" sz="1200" dirty="0"/>
          </a:p>
          <a:p>
            <a:pPr algn="just"/>
            <a:r>
              <a:rPr lang="es-MX" sz="2600" dirty="0"/>
              <a:t>Si la respuesta es afirmativa, entonces prosigue a considerar como financiar el proyecto.</a:t>
            </a:r>
          </a:p>
        </p:txBody>
      </p:sp>
    </p:spTree>
    <p:extLst>
      <p:ext uri="{BB962C8B-B14F-4D97-AF65-F5344CB8AC3E}">
        <p14:creationId xmlns:p14="http://schemas.microsoft.com/office/powerpoint/2010/main" val="32532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4536140" y="2725089"/>
            <a:ext cx="6271763" cy="3046988"/>
          </a:xfrm>
          <a:prstGeom prst="rect">
            <a:avLst/>
          </a:prstGeom>
          <a:noFill/>
        </p:spPr>
        <p:txBody>
          <a:bodyPr wrap="square" rtlCol="0">
            <a:spAutoFit/>
          </a:bodyPr>
          <a:lstStyle/>
          <a:p>
            <a:pPr algn="just"/>
            <a:r>
              <a:rPr lang="es-ES" sz="2400" dirty="0">
                <a:cs typeface="Narkisim"/>
              </a:rPr>
              <a:t>Tomemos a Nestlé como ejemplo: es una compañía suiza, pero sólo una pequeña parte de su producción se lleva a cabo en Suiza. Sus 484 fábricas están ubicadas en 87 países. Por lo tanto, los administradores financieros deben saber cómo evaluar inversiones en países con monedas, tasas de interés, índices inflacionarios y sistemas impositivos diferentes.</a:t>
            </a:r>
            <a:endParaRPr lang="es-MX"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1294448" y="1092767"/>
            <a:ext cx="9287435" cy="1569660"/>
          </a:xfrm>
          <a:prstGeom prst="rect">
            <a:avLst/>
          </a:prstGeom>
          <a:noFill/>
        </p:spPr>
        <p:txBody>
          <a:bodyPr wrap="square" rtlCol="0">
            <a:spAutoFit/>
          </a:bodyPr>
          <a:lstStyle/>
          <a:p>
            <a:pPr algn="just"/>
            <a:r>
              <a:rPr lang="es-MX" sz="2400" dirty="0"/>
              <a:t>Los administradores financieros de las grandes corporaciones deben poseer experiencia.</a:t>
            </a:r>
          </a:p>
          <a:p>
            <a:r>
              <a:rPr lang="es-MX" sz="2400" dirty="0"/>
              <a:t>No solo tienen que decidir en cuales activos debe invertir la empres, sino también donde están ubicados.</a:t>
            </a:r>
          </a:p>
        </p:txBody>
      </p:sp>
      <p:pic>
        <p:nvPicPr>
          <p:cNvPr id="4" name="Imagen 3">
            <a:extLst>
              <a:ext uri="{FF2B5EF4-FFF2-40B4-BE49-F238E27FC236}">
                <a16:creationId xmlns:a16="http://schemas.microsoft.com/office/drawing/2014/main" id="{1300C3A6-360F-4FBD-017E-2D6C940095E1}"/>
              </a:ext>
            </a:extLst>
          </p:cNvPr>
          <p:cNvPicPr>
            <a:picLocks noChangeAspect="1"/>
          </p:cNvPicPr>
          <p:nvPr/>
        </p:nvPicPr>
        <p:blipFill>
          <a:blip r:embed="rId3"/>
          <a:stretch>
            <a:fillRect/>
          </a:stretch>
        </p:blipFill>
        <p:spPr>
          <a:xfrm>
            <a:off x="1581319" y="2994212"/>
            <a:ext cx="2618622" cy="2644588"/>
          </a:xfrm>
          <a:prstGeom prst="rect">
            <a:avLst/>
          </a:prstGeom>
        </p:spPr>
      </p:pic>
    </p:spTree>
    <p:extLst>
      <p:ext uri="{BB962C8B-B14F-4D97-AF65-F5344CB8AC3E}">
        <p14:creationId xmlns:p14="http://schemas.microsoft.com/office/powerpoint/2010/main" val="1939116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177037" y="2062645"/>
            <a:ext cx="59669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0" b="0" i="0" u="none" strike="noStrike" kern="1200" cap="none" spc="0" normalizeH="0" baseline="0" noProof="0" dirty="0">
                <a:ln>
                  <a:noFill/>
                </a:ln>
                <a:solidFill>
                  <a:srgbClr val="FF0000"/>
                </a:solidFill>
                <a:effectLst/>
                <a:uLnTx/>
                <a:uFillTx/>
                <a:latin typeface="Calibri" panose="020F0502020204030204"/>
                <a:ea typeface="+mn-ea"/>
                <a:cs typeface="Leelawadee UI" panose="020B0502040204020203" pitchFamily="34" charset="-34"/>
              </a:rPr>
              <a:t>Métodos de Análisis Financiero</a:t>
            </a:r>
            <a:endParaRPr kumimoji="0" lang="es-MX"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8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58589" y="951021"/>
            <a:ext cx="9513456" cy="4462760"/>
          </a:xfrm>
          <a:prstGeom prst="rect">
            <a:avLst/>
          </a:prstGeom>
          <a:noFill/>
        </p:spPr>
        <p:txBody>
          <a:bodyPr wrap="square" rtlCol="0">
            <a:spAutoFit/>
          </a:bodyPr>
          <a:lstStyle/>
          <a:p>
            <a:pPr algn="just">
              <a:buFont typeface="Arial" panose="020B0604020202020204" pitchFamily="34" charset="0"/>
              <a:buChar char="•"/>
            </a:pPr>
            <a:r>
              <a:rPr lang="es-ES" altLang="en-US" sz="2400" dirty="0">
                <a:latin typeface="Calibri" panose="020F0502020204030204" pitchFamily="34" charset="0"/>
                <a:ea typeface="Calibri" panose="020F0502020204030204" pitchFamily="34" charset="0"/>
                <a:cs typeface="Calibri" panose="020F0502020204030204" pitchFamily="34" charset="0"/>
              </a:rPr>
              <a:t>El </a:t>
            </a:r>
            <a:r>
              <a:rPr lang="es-ES" altLang="en-US" sz="2400" i="1" dirty="0">
                <a:latin typeface="Calibri" panose="020F0502020204030204" pitchFamily="34" charset="0"/>
                <a:ea typeface="Calibri" panose="020F0502020204030204" pitchFamily="34" charset="0"/>
                <a:cs typeface="Calibri" panose="020F0502020204030204" pitchFamily="34" charset="0"/>
              </a:rPr>
              <a:t>análisis de los estados financieros </a:t>
            </a:r>
            <a:r>
              <a:rPr lang="es-ES" altLang="en-US" sz="2400" dirty="0">
                <a:latin typeface="Calibri" panose="020F0502020204030204" pitchFamily="34" charset="0"/>
                <a:ea typeface="Calibri" panose="020F0502020204030204" pitchFamily="34" charset="0"/>
                <a:cs typeface="Calibri" panose="020F0502020204030204" pitchFamily="34" charset="0"/>
              </a:rPr>
              <a:t>es un estudio de las </a:t>
            </a:r>
            <a:r>
              <a:rPr lang="es-ES" altLang="en-US" sz="2400" b="1" i="1" dirty="0">
                <a:latin typeface="Calibri" panose="020F0502020204030204" pitchFamily="34" charset="0"/>
                <a:ea typeface="Calibri" panose="020F0502020204030204" pitchFamily="34" charset="0"/>
                <a:cs typeface="Calibri" panose="020F0502020204030204" pitchFamily="34" charset="0"/>
              </a:rPr>
              <a:t>relaciones</a:t>
            </a:r>
            <a:r>
              <a:rPr lang="es-ES" altLang="en-US" sz="2400" dirty="0">
                <a:latin typeface="Calibri" panose="020F0502020204030204" pitchFamily="34" charset="0"/>
                <a:ea typeface="Calibri" panose="020F0502020204030204" pitchFamily="34" charset="0"/>
                <a:cs typeface="Calibri" panose="020F0502020204030204" pitchFamily="34" charset="0"/>
              </a:rPr>
              <a:t> </a:t>
            </a:r>
            <a:r>
              <a:rPr lang="es-ES" altLang="en-US" sz="2400" b="1" i="1" dirty="0">
                <a:latin typeface="Calibri" panose="020F0502020204030204" pitchFamily="34" charset="0"/>
                <a:ea typeface="Calibri" panose="020F0502020204030204" pitchFamily="34" charset="0"/>
                <a:cs typeface="Calibri" panose="020F0502020204030204" pitchFamily="34" charset="0"/>
              </a:rPr>
              <a:t>que existen entre los diversos elementos </a:t>
            </a:r>
            <a:r>
              <a:rPr lang="es-ES" altLang="en-US" sz="2400" dirty="0">
                <a:latin typeface="Calibri" panose="020F0502020204030204" pitchFamily="34" charset="0"/>
                <a:ea typeface="Calibri" panose="020F0502020204030204" pitchFamily="34" charset="0"/>
                <a:cs typeface="Calibri" panose="020F0502020204030204" pitchFamily="34" charset="0"/>
              </a:rPr>
              <a:t>de un negocio.</a:t>
            </a:r>
          </a:p>
          <a:p>
            <a:pPr algn="just">
              <a:buFont typeface="Arial" panose="020B0604020202020204" pitchFamily="34" charset="0"/>
              <a:buChar cha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Es una radiografía de la situación económica de la empresa y que futuro podría esperar.           </a:t>
            </a:r>
          </a:p>
          <a:p>
            <a:pPr algn="just"/>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buFont typeface="Arial" panose="020B0604020202020204" pitchFamily="34" charset="0"/>
              <a:buChar char="•"/>
            </a:pPr>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estudio de la información contable de un negocio con el objetivo de tener un diagnostico sobre su situación actual y una idea sobre cual pudiera ser el futuro del mismo.</a:t>
            </a:r>
          </a:p>
          <a:p>
            <a:pPr algn="just"/>
            <a:endParaRPr lang="es-E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s-ES" altLang="en-US" sz="2400" dirty="0">
                <a:latin typeface="Calibri" panose="020F0502020204030204" pitchFamily="34" charset="0"/>
                <a:ea typeface="Calibri" panose="020F0502020204030204" pitchFamily="34" charset="0"/>
                <a:cs typeface="Calibri" panose="020F0502020204030204" pitchFamily="34" charset="0"/>
              </a:rPr>
              <a:t>Es un conjunto de </a:t>
            </a:r>
            <a:r>
              <a:rPr lang="es-ES" altLang="en-US" sz="2400" b="1" i="1" dirty="0">
                <a:latin typeface="Calibri" panose="020F0502020204030204" pitchFamily="34" charset="0"/>
                <a:ea typeface="Calibri" panose="020F0502020204030204" pitchFamily="34" charset="0"/>
                <a:cs typeface="Calibri" panose="020F0502020204030204" pitchFamily="34" charset="0"/>
              </a:rPr>
              <a:t>principios</a:t>
            </a:r>
            <a:r>
              <a:rPr lang="es-ES" altLang="en-US" sz="2400" b="1" dirty="0">
                <a:latin typeface="Calibri" panose="020F0502020204030204" pitchFamily="34" charset="0"/>
                <a:ea typeface="Calibri" panose="020F0502020204030204" pitchFamily="34" charset="0"/>
                <a:cs typeface="Calibri" panose="020F0502020204030204" pitchFamily="34" charset="0"/>
              </a:rPr>
              <a:t> y </a:t>
            </a:r>
            <a:r>
              <a:rPr lang="es-ES" altLang="en-US" sz="2400" b="1" i="1" dirty="0">
                <a:latin typeface="Calibri" panose="020F0502020204030204" pitchFamily="34" charset="0"/>
                <a:ea typeface="Calibri" panose="020F0502020204030204" pitchFamily="34" charset="0"/>
                <a:cs typeface="Calibri" panose="020F0502020204030204" pitchFamily="34" charset="0"/>
              </a:rPr>
              <a:t>procedimientos</a:t>
            </a:r>
            <a:r>
              <a:rPr lang="es-ES" altLang="en-US" sz="2400" b="1" dirty="0">
                <a:latin typeface="Calibri" panose="020F0502020204030204" pitchFamily="34" charset="0"/>
                <a:ea typeface="Calibri" panose="020F0502020204030204" pitchFamily="34" charset="0"/>
                <a:cs typeface="Calibri" panose="020F0502020204030204" pitchFamily="34" charset="0"/>
              </a:rPr>
              <a:t> </a:t>
            </a:r>
            <a:r>
              <a:rPr lang="es-ES" altLang="en-US" sz="2400" dirty="0">
                <a:latin typeface="Calibri" panose="020F0502020204030204" pitchFamily="34" charset="0"/>
                <a:ea typeface="Calibri" panose="020F0502020204030204" pitchFamily="34" charset="0"/>
                <a:cs typeface="Calibri" panose="020F0502020204030204" pitchFamily="34" charset="0"/>
              </a:rPr>
              <a:t>que permiten que la información de la </a:t>
            </a:r>
            <a:r>
              <a:rPr lang="es-ES" altLang="en-US" sz="2400" u="sng" dirty="0">
                <a:latin typeface="Calibri" panose="020F0502020204030204" pitchFamily="34" charset="0"/>
                <a:ea typeface="Calibri" panose="020F0502020204030204" pitchFamily="34" charset="0"/>
                <a:cs typeface="Calibri" panose="020F0502020204030204" pitchFamily="34" charset="0"/>
              </a:rPr>
              <a:t>contabilidad</a:t>
            </a:r>
            <a:r>
              <a:rPr lang="es-ES" altLang="en-US" sz="2400" dirty="0">
                <a:latin typeface="Calibri" panose="020F0502020204030204" pitchFamily="34" charset="0"/>
                <a:ea typeface="Calibri" panose="020F0502020204030204" pitchFamily="34" charset="0"/>
                <a:cs typeface="Calibri" panose="020F0502020204030204" pitchFamily="34" charset="0"/>
              </a:rPr>
              <a:t>, de la </a:t>
            </a:r>
            <a:r>
              <a:rPr lang="es-ES" altLang="en-US" sz="2400" u="sng" dirty="0">
                <a:latin typeface="Calibri" panose="020F0502020204030204" pitchFamily="34" charset="0"/>
                <a:ea typeface="Calibri" panose="020F0502020204030204" pitchFamily="34" charset="0"/>
                <a:cs typeface="Calibri" panose="020F0502020204030204" pitchFamily="34" charset="0"/>
              </a:rPr>
              <a:t>economía</a:t>
            </a:r>
            <a:r>
              <a:rPr lang="es-ES" altLang="en-US" sz="2400" dirty="0">
                <a:latin typeface="Calibri" panose="020F0502020204030204" pitchFamily="34" charset="0"/>
                <a:ea typeface="Calibri" panose="020F0502020204030204" pitchFamily="34" charset="0"/>
                <a:cs typeface="Calibri" panose="020F0502020204030204" pitchFamily="34" charset="0"/>
              </a:rPr>
              <a:t> y de otras disciplinas relacionadas sea más útil para propósitos de </a:t>
            </a:r>
            <a:r>
              <a:rPr lang="es-ES" altLang="en-US" sz="2400" b="1" i="1" dirty="0">
                <a:latin typeface="Calibri" panose="020F0502020204030204" pitchFamily="34" charset="0"/>
                <a:ea typeface="Calibri" panose="020F0502020204030204" pitchFamily="34" charset="0"/>
                <a:cs typeface="Calibri" panose="020F0502020204030204" pitchFamily="34" charset="0"/>
              </a:rPr>
              <a:t>toma de decisiones</a:t>
            </a:r>
            <a:r>
              <a:rPr lang="es-ES" altLang="en-US" sz="2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0123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905506"/>
            <a:ext cx="9513456" cy="3046988"/>
          </a:xfrm>
          <a:prstGeom prst="rect">
            <a:avLst/>
          </a:prstGeom>
          <a:noFill/>
        </p:spPr>
        <p:txBody>
          <a:bodyPr wrap="square" rtlCol="0">
            <a:spAutoFit/>
          </a:bodyPr>
          <a:lstStyle/>
          <a:p>
            <a:pPr algn="just"/>
            <a:r>
              <a:rPr lang="es-MX" sz="2400" b="1" u="sng" dirty="0">
                <a:cs typeface="Narkisim"/>
              </a:rPr>
              <a:t>Interno</a:t>
            </a:r>
            <a:r>
              <a:rPr lang="es-MX" sz="2400" dirty="0">
                <a:cs typeface="Narkisim"/>
              </a:rPr>
              <a:t>: cuando la persona que lo realiza depende de la empresa, tal es el caso   de empresas que dentro de la misma entidad cuentan con analistas encargados de analizar e interpretar los estados financieros para efectos administrativos.</a:t>
            </a:r>
            <a:endParaRPr lang="es-MX" sz="2400" dirty="0"/>
          </a:p>
          <a:p>
            <a:pPr algn="just"/>
            <a:endParaRPr lang="es-MX" sz="2400" dirty="0">
              <a:cs typeface="Narkisim"/>
            </a:endParaRPr>
          </a:p>
          <a:p>
            <a:pPr algn="just"/>
            <a:r>
              <a:rPr lang="es-MX" sz="2400" b="1" u="sng" dirty="0">
                <a:cs typeface="Narkisim"/>
              </a:rPr>
              <a:t>Externo</a:t>
            </a:r>
            <a:r>
              <a:rPr lang="es-MX" sz="2400" dirty="0">
                <a:cs typeface="Narkisim"/>
              </a:rPr>
              <a:t>: cuando el analista con carácter de independiente realiza el análisis y la consecuente interpretación de los estados financieros mediante la información que la empresa le proporciona.</a:t>
            </a:r>
          </a:p>
        </p:txBody>
      </p:sp>
      <p:sp>
        <p:nvSpPr>
          <p:cNvPr id="4" name="CuadroTexto 3">
            <a:extLst>
              <a:ext uri="{FF2B5EF4-FFF2-40B4-BE49-F238E27FC236}">
                <a16:creationId xmlns:a16="http://schemas.microsoft.com/office/drawing/2014/main" id="{9785C78D-BF5A-8296-5659-7B43B8B9CC40}"/>
              </a:ext>
            </a:extLst>
          </p:cNvPr>
          <p:cNvSpPr txBox="1"/>
          <p:nvPr/>
        </p:nvSpPr>
        <p:spPr>
          <a:xfrm>
            <a:off x="4114800" y="950258"/>
            <a:ext cx="3272050" cy="646331"/>
          </a:xfrm>
          <a:prstGeom prst="rect">
            <a:avLst/>
          </a:prstGeom>
          <a:noFill/>
        </p:spPr>
        <p:txBody>
          <a:bodyPr wrap="none" rtlCol="0">
            <a:spAutoFit/>
          </a:bodyPr>
          <a:lstStyle/>
          <a:p>
            <a:r>
              <a:rPr lang="es-MX" sz="3600" dirty="0">
                <a:solidFill>
                  <a:srgbClr val="FF0000"/>
                </a:solidFill>
              </a:rPr>
              <a:t>Tipos de Análisis</a:t>
            </a:r>
          </a:p>
        </p:txBody>
      </p:sp>
    </p:spTree>
    <p:extLst>
      <p:ext uri="{BB962C8B-B14F-4D97-AF65-F5344CB8AC3E}">
        <p14:creationId xmlns:p14="http://schemas.microsoft.com/office/powerpoint/2010/main" val="430443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3351687"/>
          </a:xfrm>
          <a:prstGeom prst="rect">
            <a:avLst/>
          </a:prstGeom>
          <a:noFill/>
        </p:spPr>
        <p:txBody>
          <a:bodyPr wrap="square" rtlCol="0">
            <a:spAutoFit/>
          </a:bodyPr>
          <a:lstStyle/>
          <a:p>
            <a:pPr marL="0" indent="0" algn="just">
              <a:buNone/>
            </a:pPr>
            <a:r>
              <a:rPr lang="es-ES" sz="2400" dirty="0">
                <a:cs typeface="Narkisim"/>
              </a:rPr>
              <a:t>El analista para interpretar el contenido de los estados financieros debe seguir un proceso mental, que es:</a:t>
            </a:r>
          </a:p>
          <a:p>
            <a:pPr marL="0" indent="0" algn="just">
              <a:buNone/>
            </a:pPr>
            <a:endParaRPr lang="es-ES" sz="24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Analizar</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Comparar y emitir juicios personales</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Volver a analizar</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buSzPct val="100000"/>
              <a:buFont typeface="Arial" panose="020B0604020202020204" pitchFamily="34" charset="0"/>
              <a:buChar char="•"/>
            </a:pPr>
            <a:r>
              <a:rPr lang="es-ES" sz="2400" dirty="0">
                <a:cs typeface="Narkisim"/>
              </a:rPr>
              <a:t>Comparar y emitir juicios personales, etc. (y así sucesivamente).</a:t>
            </a:r>
          </a:p>
          <a:p>
            <a:endParaRPr lang="es-MX" sz="2400" dirty="0"/>
          </a:p>
        </p:txBody>
      </p:sp>
    </p:spTree>
    <p:extLst>
      <p:ext uri="{BB962C8B-B14F-4D97-AF65-F5344CB8AC3E}">
        <p14:creationId xmlns:p14="http://schemas.microsoft.com/office/powerpoint/2010/main" val="2433373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829563"/>
            <a:ext cx="9513456" cy="2308324"/>
          </a:xfrm>
          <a:prstGeom prst="rect">
            <a:avLst/>
          </a:prstGeom>
          <a:noFill/>
        </p:spPr>
        <p:txBody>
          <a:bodyPr wrap="square" rtlCol="0">
            <a:spAutoFit/>
          </a:bodyPr>
          <a:lstStyle/>
          <a:p>
            <a:pPr algn="just"/>
            <a:r>
              <a:rPr lang="es-ES" sz="2400" dirty="0">
                <a:cs typeface="Narkisim"/>
              </a:rPr>
              <a:t>La interpretación son juicios personales emitidos por un profesionista en la materia, respecto del contenido de los estados financieros, mediante la utilización de técnicas.</a:t>
            </a:r>
          </a:p>
          <a:p>
            <a:pPr algn="just"/>
            <a:endParaRPr lang="es-ES" sz="2400" dirty="0">
              <a:cs typeface="Narkisim"/>
            </a:endParaRPr>
          </a:p>
          <a:p>
            <a:pPr algn="just"/>
            <a:r>
              <a:rPr lang="es-ES" sz="2400" dirty="0">
                <a:cs typeface="Narkisim"/>
              </a:rPr>
              <a:t>El analista proporciona información necesaria a los usuarios de la misma a través de los estados financieros para que estos la utilicen en su beneficio.</a:t>
            </a:r>
          </a:p>
        </p:txBody>
      </p:sp>
    </p:spTree>
    <p:extLst>
      <p:ext uri="{BB962C8B-B14F-4D97-AF65-F5344CB8AC3E}">
        <p14:creationId xmlns:p14="http://schemas.microsoft.com/office/powerpoint/2010/main" val="573703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3979551"/>
          </a:xfrm>
          <a:prstGeom prst="rect">
            <a:avLst/>
          </a:prstGeom>
          <a:noFill/>
        </p:spPr>
        <p:txBody>
          <a:bodyPr wrap="square" rtlCol="0">
            <a:spAutoFit/>
          </a:bodyPr>
          <a:lstStyle/>
          <a:p>
            <a:pPr marL="0" indent="0" algn="just">
              <a:buSzTx/>
              <a:buNone/>
            </a:pPr>
            <a:r>
              <a:rPr lang="es-ES" sz="2400" dirty="0">
                <a:cs typeface="Narkisim"/>
              </a:rPr>
              <a:t>Conocer y entender la situación financiera de la empresa.</a:t>
            </a:r>
          </a:p>
          <a:p>
            <a:pPr marL="0" indent="0" algn="just">
              <a:buSzTx/>
              <a:buNone/>
            </a:pPr>
            <a:endParaRPr lang="es-ES" sz="800" dirty="0">
              <a:cs typeface="Narkisim"/>
            </a:endParaRPr>
          </a:p>
          <a:p>
            <a:pPr marL="342900" indent="-342900" algn="just">
              <a:buSzTx/>
              <a:buFont typeface="Arial" panose="020B0604020202020204" pitchFamily="34" charset="0"/>
              <a:buChar char="•"/>
            </a:pPr>
            <a:r>
              <a:rPr lang="es-ES" sz="2400" dirty="0">
                <a:cs typeface="Narkisim"/>
              </a:rPr>
              <a:t>Descubrir problemas en las empresas.</a:t>
            </a:r>
          </a:p>
          <a:p>
            <a:pPr marL="342900" indent="-342900" algn="just">
              <a:buSzTx/>
              <a:buFont typeface="Arial" panose="020B0604020202020204" pitchFamily="34" charset="0"/>
              <a:buChar char="•"/>
            </a:pPr>
            <a:r>
              <a:rPr lang="es-ES" sz="2400" dirty="0">
                <a:cs typeface="Narkisim"/>
              </a:rPr>
              <a:t>Tomar decisiones acertadas para optimizar utilidades y servicios.</a:t>
            </a:r>
          </a:p>
          <a:p>
            <a:pPr marL="0" indent="0" algn="just">
              <a:buSzTx/>
              <a:buNone/>
            </a:pPr>
            <a:endParaRPr lang="es-ES" sz="1000" dirty="0">
              <a:cs typeface="Narkisim"/>
            </a:endParaRPr>
          </a:p>
          <a:p>
            <a:pPr marL="0" indent="0">
              <a:lnSpc>
                <a:spcPct val="90000"/>
              </a:lnSpc>
              <a:buSzTx/>
              <a:buNone/>
            </a:pPr>
            <a:r>
              <a:rPr lang="es-ES" sz="2400" dirty="0">
                <a:cs typeface="Narkisim"/>
              </a:rPr>
              <a:t>Proporcionar información clara, sencilla y accesible en forma escrita a:</a:t>
            </a:r>
          </a:p>
          <a:p>
            <a:pPr marL="0" indent="0">
              <a:lnSpc>
                <a:spcPct val="90000"/>
              </a:lnSpc>
              <a:buSzTx/>
              <a:buNone/>
            </a:pPr>
            <a:endParaRPr lang="es-ES" sz="1000" dirty="0">
              <a:cs typeface="Narkisim"/>
            </a:endParaRPr>
          </a:p>
          <a:p>
            <a:pPr marL="342900" indent="-342900">
              <a:lnSpc>
                <a:spcPct val="90000"/>
              </a:lnSpc>
              <a:buFont typeface="Arial" panose="020B0604020202020204" pitchFamily="34" charset="0"/>
              <a:buChar char="•"/>
            </a:pPr>
            <a:r>
              <a:rPr lang="es-ES" sz="2400" dirty="0">
                <a:cs typeface="Narkisim"/>
              </a:rPr>
              <a:t>Acreedores</a:t>
            </a:r>
          </a:p>
          <a:p>
            <a:pPr marL="342900" indent="-342900">
              <a:lnSpc>
                <a:spcPct val="90000"/>
              </a:lnSpc>
              <a:buFont typeface="Arial" panose="020B0604020202020204" pitchFamily="34" charset="0"/>
              <a:buChar char="•"/>
            </a:pPr>
            <a:r>
              <a:rPr lang="es-ES" sz="2400" dirty="0">
                <a:cs typeface="Narkisim"/>
              </a:rPr>
              <a:t>Proveedores</a:t>
            </a:r>
          </a:p>
          <a:p>
            <a:pPr marL="342900" indent="-342900">
              <a:lnSpc>
                <a:spcPct val="90000"/>
              </a:lnSpc>
              <a:buFont typeface="Arial" panose="020B0604020202020204" pitchFamily="34" charset="0"/>
              <a:buChar char="•"/>
            </a:pPr>
            <a:r>
              <a:rPr lang="es-ES" sz="2400" dirty="0">
                <a:cs typeface="Narkisim"/>
              </a:rPr>
              <a:t>Propietarios</a:t>
            </a:r>
          </a:p>
          <a:p>
            <a:pPr marL="342900" indent="-342900">
              <a:lnSpc>
                <a:spcPct val="90000"/>
              </a:lnSpc>
              <a:buFont typeface="Arial" panose="020B0604020202020204" pitchFamily="34" charset="0"/>
              <a:buChar char="•"/>
            </a:pPr>
            <a:r>
              <a:rPr lang="es-ES" sz="2400" dirty="0">
                <a:cs typeface="Narkisim"/>
              </a:rPr>
              <a:t>Inversionistas</a:t>
            </a:r>
          </a:p>
          <a:p>
            <a:pPr marL="342900" indent="-342900">
              <a:buFont typeface="Arial" panose="020B0604020202020204" pitchFamily="34" charset="0"/>
              <a:buChar char="•"/>
            </a:pPr>
            <a:r>
              <a:rPr lang="es-ES" sz="2400" dirty="0">
                <a:cs typeface="Narkisim"/>
              </a:rPr>
              <a:t>Directivos </a:t>
            </a:r>
          </a:p>
          <a:p>
            <a:pPr marL="342900" indent="-342900">
              <a:lnSpc>
                <a:spcPct val="90000"/>
              </a:lnSpc>
              <a:buFont typeface="Arial" panose="020B0604020202020204" pitchFamily="34" charset="0"/>
              <a:buChar char="•"/>
            </a:pPr>
            <a:r>
              <a:rPr lang="es-ES" sz="2400" dirty="0">
                <a:cs typeface="Narkisim"/>
              </a:rPr>
              <a:t>Trabajadores.</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2436165" y="671425"/>
            <a:ext cx="7014869" cy="523220"/>
          </a:xfrm>
          <a:prstGeom prst="rect">
            <a:avLst/>
          </a:prstGeom>
          <a:noFill/>
        </p:spPr>
        <p:txBody>
          <a:bodyPr wrap="none" rtlCol="0">
            <a:spAutoFit/>
          </a:bodyPr>
          <a:lstStyle/>
          <a:p>
            <a:r>
              <a:rPr lang="es-MX" sz="2800" dirty="0">
                <a:solidFill>
                  <a:srgbClr val="FF0000"/>
                </a:solidFill>
              </a:rPr>
              <a:t>Objetivo del Análisis de los Estados Financieros</a:t>
            </a:r>
            <a:endParaRPr lang="es-MX" sz="3600" dirty="0">
              <a:solidFill>
                <a:srgbClr val="FF0000"/>
              </a:solidFill>
            </a:endParaRPr>
          </a:p>
        </p:txBody>
      </p:sp>
    </p:spTree>
    <p:extLst>
      <p:ext uri="{BB962C8B-B14F-4D97-AF65-F5344CB8AC3E}">
        <p14:creationId xmlns:p14="http://schemas.microsoft.com/office/powerpoint/2010/main" val="1535199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058598"/>
            <a:ext cx="9513456" cy="4154984"/>
          </a:xfrm>
          <a:prstGeom prst="rect">
            <a:avLst/>
          </a:prstGeom>
          <a:noFill/>
        </p:spPr>
        <p:txBody>
          <a:bodyPr wrap="square" rtlCol="0">
            <a:spAutoFit/>
          </a:bodyPr>
          <a:lstStyle/>
          <a:p>
            <a:pPr algn="just"/>
            <a:r>
              <a:rPr lang="es-ES" sz="2400" dirty="0">
                <a:cs typeface="Narkisim"/>
              </a:rPr>
              <a:t>El analista de estados financieros cuenta a la fecha con </a:t>
            </a:r>
            <a:r>
              <a:rPr lang="es-ES" sz="2400" dirty="0">
                <a:solidFill>
                  <a:srgbClr val="FF0000"/>
                </a:solidFill>
                <a:cs typeface="Narkisim"/>
              </a:rPr>
              <a:t>varios métodos </a:t>
            </a:r>
            <a:r>
              <a:rPr lang="es-ES" sz="2400" dirty="0">
                <a:cs typeface="Narkisim"/>
              </a:rPr>
              <a:t>para llevar a cabo dichos estudios. </a:t>
            </a:r>
          </a:p>
          <a:p>
            <a:pPr algn="just"/>
            <a:endParaRPr lang="es-ES" sz="1200" dirty="0">
              <a:cs typeface="Narkisim"/>
            </a:endParaRPr>
          </a:p>
          <a:p>
            <a:pPr algn="just"/>
            <a:r>
              <a:rPr lang="es-ES" sz="2400" dirty="0">
                <a:cs typeface="Narkisim"/>
              </a:rPr>
              <a:t>Tenemos que hacer la salvedad que es conveniente que en toda acción el analista, aplique varios de los métodos de análisis y no se conforme con uno solo; ya que no podemos afirmar que existe un método que por si solo haga que se considere suficiente su única aplicación.</a:t>
            </a:r>
          </a:p>
          <a:p>
            <a:pPr algn="just"/>
            <a:endParaRPr lang="es-ES" sz="1200" dirty="0">
              <a:cs typeface="Narkisim"/>
            </a:endParaRPr>
          </a:p>
          <a:p>
            <a:pPr algn="just"/>
            <a:r>
              <a:rPr lang="es-ES" sz="2400" dirty="0">
                <a:cs typeface="Narkisim"/>
              </a:rPr>
              <a:t>Por otro lado el analista debe evitar el peligro de que lleve a cabo análisis demasiado detallados, lo cual tendrá como consecuencia una cantidad excesiva de datos que solo producen confusión a la hora de interpretarlos.</a:t>
            </a:r>
          </a:p>
          <a:p>
            <a:pPr algn="just"/>
            <a:endParaRPr lang="es-ES" sz="2400" dirty="0"/>
          </a:p>
        </p:txBody>
      </p:sp>
    </p:spTree>
    <p:extLst>
      <p:ext uri="{BB962C8B-B14F-4D97-AF65-F5344CB8AC3E}">
        <p14:creationId xmlns:p14="http://schemas.microsoft.com/office/powerpoint/2010/main" val="244566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18457FF-1D3D-BAE2-9566-857F6D0337A7}"/>
              </a:ext>
            </a:extLst>
          </p:cNvPr>
          <p:cNvSpPr txBox="1"/>
          <p:nvPr/>
        </p:nvSpPr>
        <p:spPr>
          <a:xfrm>
            <a:off x="863600" y="1114523"/>
            <a:ext cx="10317018" cy="4278094"/>
          </a:xfrm>
          <a:prstGeom prst="rect">
            <a:avLst/>
          </a:prstGeom>
          <a:noFill/>
        </p:spPr>
        <p:txBody>
          <a:bodyPr wrap="square" rtlCol="0">
            <a:spAutoFit/>
          </a:bodyPr>
          <a:lstStyle/>
          <a:p>
            <a:pPr marL="0" indent="0" algn="just">
              <a:buNone/>
            </a:pPr>
            <a:r>
              <a:rPr lang="es-MX" sz="2400" dirty="0">
                <a:solidFill>
                  <a:srgbClr val="FF0000"/>
                </a:solidFill>
                <a:latin typeface="Calibri" panose="020F0502020204030204" pitchFamily="34" charset="0"/>
                <a:ea typeface="Calibri" panose="020F0502020204030204" pitchFamily="34" charset="0"/>
                <a:cs typeface="Calibri" panose="020F0502020204030204" pitchFamily="34" charset="0"/>
              </a:rPr>
              <a:t>¿Que son las Finanzas?</a:t>
            </a:r>
          </a:p>
          <a:p>
            <a:pPr marL="0" indent="0" algn="just">
              <a:buNone/>
            </a:pPr>
            <a:endParaRPr lang="es-MX"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arte de administrar dinero</a:t>
            </a:r>
          </a:p>
          <a:p>
            <a:pPr algn="just"/>
            <a:endParaRPr lang="es-MX"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estudio del dinero y otros recursos</a:t>
            </a:r>
          </a:p>
          <a:p>
            <a:pPr algn="just"/>
            <a:endParaRPr lang="es-MX"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la disciplina que, mediante el auxilio de otras, tales como la contabilidad, el derecho y la economía, trata de optimizar el manejo de los recursos humanos y material de la empresa, de tal forma que, sin comprometer su libre administración y desarrollo futuro, obtenga un beneficio máximo y equilibrado para los dueños o socios, los trabajadores y la sociedad.”</a:t>
            </a:r>
          </a:p>
          <a:p>
            <a:pPr algn="just"/>
            <a:endPar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s-MX" sz="1400" dirty="0">
                <a:solidFill>
                  <a:schemeClr val="tx1"/>
                </a:solidFill>
                <a:latin typeface="Calibri" panose="020F0502020204030204" pitchFamily="34" charset="0"/>
                <a:ea typeface="Calibri" panose="020F0502020204030204" pitchFamily="34" charset="0"/>
                <a:cs typeface="Calibri" panose="020F0502020204030204" pitchFamily="34" charset="0"/>
              </a:rPr>
              <a:t>Ortega Castro A. 2008, Introducción a las Finanzas, México, McGraw Hill</a:t>
            </a:r>
            <a:endParaRPr lang="es-MX" sz="2800" dirty="0">
              <a:solidFill>
                <a:srgbClr val="7030A0"/>
              </a:solidFill>
            </a:endParaRPr>
          </a:p>
        </p:txBody>
      </p:sp>
    </p:spTree>
    <p:extLst>
      <p:ext uri="{BB962C8B-B14F-4D97-AF65-F5344CB8AC3E}">
        <p14:creationId xmlns:p14="http://schemas.microsoft.com/office/powerpoint/2010/main" val="2473584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76399" y="1554640"/>
            <a:ext cx="8839201" cy="4081117"/>
          </a:xfrm>
          <a:prstGeom prst="rect">
            <a:avLst/>
          </a:prstGeom>
          <a:noFill/>
        </p:spPr>
        <p:txBody>
          <a:bodyPr wrap="square" rtlCol="0">
            <a:spAutoFit/>
          </a:bodyPr>
          <a:lstStyle/>
          <a:p>
            <a:pPr algn="just">
              <a:lnSpc>
                <a:spcPct val="90000"/>
              </a:lnSpc>
              <a:defRPr sz="2200" b="1"/>
            </a:pPr>
            <a:r>
              <a:rPr lang="es-ES" sz="2400" dirty="0">
                <a:cs typeface="Narkisim"/>
              </a:rPr>
              <a:t>Método De </a:t>
            </a:r>
            <a:r>
              <a:rPr lang="es-ES" sz="2400" u="sng" dirty="0">
                <a:cs typeface="Narkisim"/>
              </a:rPr>
              <a:t>Análisis Vertical:</a:t>
            </a:r>
            <a:r>
              <a:rPr lang="es-ES" sz="2400" b="0" dirty="0">
                <a:cs typeface="Narkisim"/>
              </a:rPr>
              <a:t> Se emplea para analizar estados financieros como el Balance General y el Estado de Resultados, comparando las cifras en forma vertical.</a:t>
            </a:r>
          </a:p>
          <a:p>
            <a:pPr algn="just">
              <a:lnSpc>
                <a:spcPct val="90000"/>
              </a:lnSpc>
              <a:defRPr sz="2200" b="1"/>
            </a:pPr>
            <a:endParaRPr lang="es-ES" sz="1600" b="0" dirty="0">
              <a:cs typeface="Narkisim"/>
            </a:endParaRPr>
          </a:p>
          <a:p>
            <a:pPr algn="just">
              <a:lnSpc>
                <a:spcPct val="90000"/>
              </a:lnSpc>
              <a:defRPr sz="2200" b="1"/>
            </a:pPr>
            <a:r>
              <a:rPr lang="es-ES" sz="2400" dirty="0">
                <a:cs typeface="Narkisim"/>
              </a:rPr>
              <a:t>Método De </a:t>
            </a:r>
            <a:r>
              <a:rPr lang="es-ES" sz="2400" u="sng" dirty="0">
                <a:cs typeface="Narkisim"/>
              </a:rPr>
              <a:t>Análisis Horizontal:</a:t>
            </a:r>
            <a:r>
              <a:rPr lang="es-ES" sz="2400" b="0" dirty="0">
                <a:cs typeface="Narkisim"/>
              </a:rPr>
              <a:t> Es un procedimiento que consiste en comparar estados financieros homogéneos en dos o más periodos consecutivos, para determinar los aumentos y disminuciones o variaciones de las cuentas, de un periodo a otro. Este análisis es de gran importancia para la empresa, porque mediante él se informa si los cambios en las actividades y si los resultados han sido positivos o negativos; también permite definir cuáles merecen mayor atención por ser cambios significativos en la marcha.</a:t>
            </a:r>
            <a:endParaRPr lang="es-MX" dirty="0">
              <a:solidFill>
                <a:srgbClr val="FF0000"/>
              </a:solidFill>
            </a:endParaRPr>
          </a:p>
        </p:txBody>
      </p:sp>
      <p:sp>
        <p:nvSpPr>
          <p:cNvPr id="5" name="CuadroTexto 4">
            <a:extLst>
              <a:ext uri="{FF2B5EF4-FFF2-40B4-BE49-F238E27FC236}">
                <a16:creationId xmlns:a16="http://schemas.microsoft.com/office/drawing/2014/main" id="{88B40283-7498-B321-E026-9416844550A9}"/>
              </a:ext>
            </a:extLst>
          </p:cNvPr>
          <p:cNvSpPr txBox="1"/>
          <p:nvPr/>
        </p:nvSpPr>
        <p:spPr>
          <a:xfrm>
            <a:off x="2931459" y="759657"/>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FF0000"/>
                </a:solidFill>
                <a:effectLst/>
                <a:uLnTx/>
                <a:uFillTx/>
                <a:latin typeface="Calibri" panose="020F0502020204030204"/>
                <a:ea typeface="+mn-ea"/>
                <a:cs typeface="+mn-cs"/>
              </a:rPr>
              <a:t>Análisis Financiero</a:t>
            </a:r>
          </a:p>
        </p:txBody>
      </p:sp>
    </p:spTree>
    <p:extLst>
      <p:ext uri="{BB962C8B-B14F-4D97-AF65-F5344CB8AC3E}">
        <p14:creationId xmlns:p14="http://schemas.microsoft.com/office/powerpoint/2010/main" val="4101603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52281" y="1704055"/>
            <a:ext cx="8839201" cy="2308324"/>
          </a:xfrm>
          <a:prstGeom prst="rect">
            <a:avLst/>
          </a:prstGeom>
          <a:noFill/>
        </p:spPr>
        <p:txBody>
          <a:bodyPr wrap="square" rtlCol="0">
            <a:spAutoFit/>
          </a:bodyPr>
          <a:lstStyle/>
          <a:p>
            <a:pPr algn="just"/>
            <a:r>
              <a:rPr lang="es-ES" sz="2400" dirty="0">
                <a:cs typeface="Narkisim"/>
              </a:rPr>
              <a:t>El Método de Análisis Horizontal es dinámico porque relaciona los cambios financieros presentados en aumentos o disminuciones de un periodo a otro. Muestra también las variaciones en cifras absolutas, en porcentajes o en razones, lo cual permite observar ampliamente los cambios presentados para su estudio, interpretación y toma de decisiones.</a:t>
            </a:r>
            <a:endParaRPr lang="es-MX" dirty="0">
              <a:solidFill>
                <a:srgbClr val="FF0000"/>
              </a:solidFill>
            </a:endParaRPr>
          </a:p>
        </p:txBody>
      </p:sp>
    </p:spTree>
    <p:extLst>
      <p:ext uri="{BB962C8B-B14F-4D97-AF65-F5344CB8AC3E}">
        <p14:creationId xmlns:p14="http://schemas.microsoft.com/office/powerpoint/2010/main" val="3498515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27621" y="1355066"/>
            <a:ext cx="9197788" cy="4585871"/>
          </a:xfrm>
          <a:prstGeom prst="rect">
            <a:avLst/>
          </a:prstGeom>
          <a:noFill/>
        </p:spPr>
        <p:txBody>
          <a:bodyPr wrap="square" rtlCol="0">
            <a:spAutoFit/>
          </a:bodyPr>
          <a:lstStyle/>
          <a:p>
            <a:pPr algn="just"/>
            <a:r>
              <a:rPr lang="es-ES" altLang="en-US" sz="2200" b="1" dirty="0">
                <a:latin typeface="Calibri" panose="020F0502020204030204" pitchFamily="34" charset="0"/>
                <a:ea typeface="Calibri" panose="020F0502020204030204" pitchFamily="34" charset="0"/>
                <a:cs typeface="Calibri" panose="020F0502020204030204" pitchFamily="34" charset="0"/>
              </a:rPr>
              <a:t>CONCEPTO:</a:t>
            </a:r>
            <a:r>
              <a:rPr lang="es-ES" altLang="en-US" sz="2200" dirty="0">
                <a:latin typeface="Calibri" panose="020F0502020204030204" pitchFamily="34" charset="0"/>
                <a:ea typeface="Calibri" panose="020F0502020204030204" pitchFamily="34" charset="0"/>
                <a:cs typeface="Calibri" panose="020F0502020204030204" pitchFamily="34" charset="0"/>
              </a:rPr>
              <a:t>  Es un </a:t>
            </a:r>
            <a:r>
              <a:rPr lang="es-ES" altLang="en-US" sz="2200" b="1" i="1" dirty="0">
                <a:latin typeface="Calibri" panose="020F0502020204030204" pitchFamily="34" charset="0"/>
                <a:ea typeface="Calibri" panose="020F0502020204030204" pitchFamily="34" charset="0"/>
                <a:cs typeface="Calibri" panose="020F0502020204030204" pitchFamily="34" charset="0"/>
              </a:rPr>
              <a:t>conjunto de principios y procedimientos </a:t>
            </a:r>
            <a:r>
              <a:rPr lang="es-ES" altLang="en-US" sz="2200" dirty="0">
                <a:latin typeface="Calibri" panose="020F0502020204030204" pitchFamily="34" charset="0"/>
                <a:ea typeface="Calibri" panose="020F0502020204030204" pitchFamily="34" charset="0"/>
                <a:cs typeface="Calibri" panose="020F0502020204030204" pitchFamily="34" charset="0"/>
              </a:rPr>
              <a:t>que permiten que la información de la contabilidad, de la economía y de otras disciplinas relacionadas sea más útil para mejores </a:t>
            </a:r>
            <a:r>
              <a:rPr lang="es-ES" altLang="en-US" sz="2200" b="1" i="1" dirty="0">
                <a:latin typeface="Calibri" panose="020F0502020204030204" pitchFamily="34" charset="0"/>
                <a:ea typeface="Calibri" panose="020F0502020204030204" pitchFamily="34" charset="0"/>
                <a:cs typeface="Calibri" panose="020F0502020204030204" pitchFamily="34" charset="0"/>
              </a:rPr>
              <a:t>tomas de decisiones</a:t>
            </a:r>
            <a:r>
              <a:rPr lang="es-ES" altLang="en-US" sz="2200" dirty="0">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es-ES" altLang="en-US" sz="2200" dirty="0">
                <a:solidFill>
                  <a:srgbClr val="7030A0"/>
                </a:solidFill>
                <a:latin typeface="Calibri" panose="020F0502020204030204" pitchFamily="34" charset="0"/>
                <a:ea typeface="Calibri" panose="020F0502020204030204" pitchFamily="34" charset="0"/>
                <a:cs typeface="Calibri" panose="020F0502020204030204" pitchFamily="34" charset="0"/>
              </a:rPr>
              <a:t>Métodos Verticales</a:t>
            </a:r>
          </a:p>
          <a:p>
            <a:pPr marL="0" indent="0" algn="just">
              <a:buNone/>
            </a:pPr>
            <a:endParaRPr lang="en-US" altLang="en-US" sz="1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El análisis se efectúa entre el </a:t>
            </a:r>
            <a:r>
              <a:rPr lang="es-ES" sz="2200" b="1" i="1" dirty="0">
                <a:latin typeface="Calibri" panose="020F0502020204030204" pitchFamily="34" charset="0"/>
                <a:ea typeface="Calibri" panose="020F0502020204030204" pitchFamily="34" charset="0"/>
                <a:cs typeface="Calibri" panose="020F0502020204030204" pitchFamily="34" charset="0"/>
              </a:rPr>
              <a:t>conjunto de estados financieros </a:t>
            </a:r>
            <a:r>
              <a:rPr lang="es-ES" sz="2200" dirty="0">
                <a:latin typeface="Calibri" panose="020F0502020204030204" pitchFamily="34" charset="0"/>
                <a:ea typeface="Calibri" panose="020F0502020204030204" pitchFamily="34" charset="0"/>
                <a:cs typeface="Calibri" panose="020F0502020204030204" pitchFamily="34" charset="0"/>
              </a:rPr>
              <a:t>pertenecientes a un mismo periodo.</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REDUCCIÓN A PORCIENTOS</a:t>
            </a:r>
            <a:endParaRPr lang="en-US" sz="22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RAZONES SIMPLES</a:t>
            </a:r>
          </a:p>
          <a:p>
            <a:pPr marL="0" indent="0">
              <a:buFont typeface="Arial" panose="020B0604020202020204" pitchFamily="34" charset="0"/>
              <a:buNone/>
              <a:defRPr/>
            </a:pPr>
            <a:endParaRPr lang="en-US" sz="1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n-US" sz="2200" dirty="0">
                <a:solidFill>
                  <a:srgbClr val="7030A0"/>
                </a:solidFill>
                <a:latin typeface="Calibri" panose="020F0502020204030204" pitchFamily="34" charset="0"/>
                <a:ea typeface="Calibri" panose="020F0502020204030204" pitchFamily="34" charset="0"/>
                <a:cs typeface="Calibri" panose="020F0502020204030204" pitchFamily="34" charset="0"/>
              </a:rPr>
              <a:t>Métodos Horizontales</a:t>
            </a:r>
          </a:p>
          <a:p>
            <a:pPr marL="0" indent="0" algn="just">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El análisis se efectúa entre el </a:t>
            </a:r>
            <a:r>
              <a:rPr lang="es-ES" sz="2200" b="1" i="1" dirty="0">
                <a:latin typeface="Calibri" panose="020F0502020204030204" pitchFamily="34" charset="0"/>
                <a:ea typeface="Calibri" panose="020F0502020204030204" pitchFamily="34" charset="0"/>
                <a:cs typeface="Calibri" panose="020F0502020204030204" pitchFamily="34" charset="0"/>
              </a:rPr>
              <a:t>conjunto de estados financieros </a:t>
            </a:r>
            <a:r>
              <a:rPr lang="es-ES" sz="2200" dirty="0">
                <a:latin typeface="Calibri" panose="020F0502020204030204" pitchFamily="34" charset="0"/>
                <a:ea typeface="Calibri" panose="020F0502020204030204" pitchFamily="34" charset="0"/>
                <a:cs typeface="Calibri" panose="020F0502020204030204" pitchFamily="34" charset="0"/>
              </a:rPr>
              <a:t>pertenecientes a varios periodos.</a:t>
            </a:r>
            <a:endParaRPr lang="es-ES" alt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C720C815-A5E3-1102-A678-AF00C106D2EB}"/>
              </a:ext>
            </a:extLst>
          </p:cNvPr>
          <p:cNvSpPr txBox="1"/>
          <p:nvPr/>
        </p:nvSpPr>
        <p:spPr>
          <a:xfrm>
            <a:off x="2030370" y="506176"/>
            <a:ext cx="7592291" cy="646331"/>
          </a:xfrm>
          <a:prstGeom prst="rect">
            <a:avLst/>
          </a:prstGeom>
          <a:noFill/>
        </p:spPr>
        <p:txBody>
          <a:bodyPr wrap="square" rtlCol="0">
            <a:spAutoFit/>
          </a:bodyPr>
          <a:lstStyle/>
          <a:p>
            <a:pPr algn="ctr"/>
            <a:r>
              <a:rPr lang="es-MX" sz="3600" dirty="0">
                <a:solidFill>
                  <a:srgbClr val="FF0000"/>
                </a:solidFill>
              </a:rPr>
              <a:t>Análisis Financiero</a:t>
            </a:r>
          </a:p>
        </p:txBody>
      </p:sp>
    </p:spTree>
    <p:extLst>
      <p:ext uri="{BB962C8B-B14F-4D97-AF65-F5344CB8AC3E}">
        <p14:creationId xmlns:p14="http://schemas.microsoft.com/office/powerpoint/2010/main" val="144657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27952" y="723644"/>
            <a:ext cx="9819341" cy="5262979"/>
          </a:xfrm>
          <a:prstGeom prst="rect">
            <a:avLst/>
          </a:prstGeom>
          <a:noFill/>
        </p:spPr>
        <p:txBody>
          <a:bodyPr wrap="square" rtlCol="0">
            <a:spAutoFit/>
          </a:bodyPr>
          <a:lstStyle/>
          <a:p>
            <a:pPr marL="0" indent="0" algn="ctr">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REDUCCIÓN A PORCIENTOS</a:t>
            </a:r>
          </a:p>
          <a:p>
            <a:pPr marL="0" indent="0" algn="ctr">
              <a:buFont typeface="Arial" panose="020B0604020202020204" pitchFamily="34" charset="0"/>
              <a:buNone/>
              <a:defRPr/>
            </a:pP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s-ES" sz="2400" i="1" dirty="0">
                <a:solidFill>
                  <a:srgbClr val="00B050"/>
                </a:solidFill>
                <a:latin typeface="Calibri" panose="020F0502020204030204" pitchFamily="34" charset="0"/>
                <a:ea typeface="Calibri" panose="020F0502020204030204" pitchFamily="34" charset="0"/>
                <a:cs typeface="Calibri" panose="020F0502020204030204" pitchFamily="34" charset="0"/>
              </a:rPr>
              <a:t>MÉTODO VERTICAL</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Consiste en </a:t>
            </a:r>
            <a:r>
              <a:rPr lang="es-ES" sz="2400" b="1" i="1" dirty="0">
                <a:latin typeface="Calibri" panose="020F0502020204030204" pitchFamily="34" charset="0"/>
                <a:ea typeface="Calibri" panose="020F0502020204030204" pitchFamily="34" charset="0"/>
                <a:cs typeface="Calibri" panose="020F0502020204030204" pitchFamily="34" charset="0"/>
              </a:rPr>
              <a:t>expresar mediante un porciento las cifras contenidas en los estados financieros</a:t>
            </a:r>
            <a:r>
              <a:rPr lang="es-ES" sz="2400" dirty="0">
                <a:latin typeface="Calibri" panose="020F0502020204030204" pitchFamily="34" charset="0"/>
                <a:ea typeface="Calibri" panose="020F0502020204030204" pitchFamily="34" charset="0"/>
                <a:cs typeface="Calibri" panose="020F0502020204030204" pitchFamily="34" charset="0"/>
              </a:rPr>
              <a:t>, con el fin de facilitar su comprensión.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REDUCCIÓN A PORCIENTO DEL BALANCE GENERAL</a:t>
            </a:r>
            <a:endParaRPr lang="en-U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OBJETIVO:</a:t>
            </a:r>
          </a:p>
          <a:p>
            <a:pPr marL="0" indent="0" algn="just">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i="1" dirty="0">
                <a:latin typeface="Calibri" panose="020F0502020204030204" pitchFamily="34" charset="0"/>
                <a:ea typeface="Calibri" panose="020F0502020204030204" pitchFamily="34" charset="0"/>
                <a:cs typeface="Calibri" panose="020F0502020204030204" pitchFamily="34" charset="0"/>
              </a:rPr>
              <a:t>Simplificar las cifras que contiene dicho estado para facilitar su comprensión</a:t>
            </a:r>
            <a:r>
              <a:rPr lang="es-ES" sz="2400" dirty="0">
                <a:latin typeface="Calibri" panose="020F0502020204030204" pitchFamily="34" charset="0"/>
                <a:ea typeface="Calibri" panose="020F0502020204030204" pitchFamily="34" charset="0"/>
                <a:cs typeface="Calibri" panose="020F0502020204030204" pitchFamily="34" charset="0"/>
              </a:rPr>
              <a:t>, así como evaluar la importancia relativa que tiene cada cuenta en relación a los totales que se manejen.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PROCEDIMIENTO:</a:t>
            </a:r>
          </a:p>
          <a:p>
            <a:pPr marL="0" indent="0" algn="just">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En este estado financiero, la reducción a porciento se lleva a cabo asignando el valor del </a:t>
            </a:r>
            <a:r>
              <a:rPr lang="es-ES" sz="2400" b="1" i="1" dirty="0">
                <a:latin typeface="Calibri" panose="020F0502020204030204" pitchFamily="34" charset="0"/>
                <a:ea typeface="Calibri" panose="020F0502020204030204" pitchFamily="34" charset="0"/>
                <a:cs typeface="Calibri" panose="020F0502020204030204" pitchFamily="34" charset="0"/>
              </a:rPr>
              <a:t>100%</a:t>
            </a:r>
            <a:r>
              <a:rPr lang="es-ES" sz="2400" dirty="0">
                <a:latin typeface="Calibri" panose="020F0502020204030204" pitchFamily="34" charset="0"/>
                <a:ea typeface="Calibri" panose="020F0502020204030204" pitchFamily="34" charset="0"/>
                <a:cs typeface="Calibri" panose="020F0502020204030204" pitchFamily="34" charset="0"/>
              </a:rPr>
              <a:t> al importe total de cada lado de dicho estado.</a:t>
            </a:r>
          </a:p>
        </p:txBody>
      </p:sp>
    </p:spTree>
    <p:extLst>
      <p:ext uri="{BB962C8B-B14F-4D97-AF65-F5344CB8AC3E}">
        <p14:creationId xmlns:p14="http://schemas.microsoft.com/office/powerpoint/2010/main" val="3458764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7599" y="783681"/>
            <a:ext cx="9819341" cy="4718215"/>
          </a:xfrm>
          <a:prstGeom prst="rect">
            <a:avLst/>
          </a:prstGeom>
          <a:noFill/>
        </p:spPr>
        <p:txBody>
          <a:bodyPr wrap="square" rtlCol="0">
            <a:spAutoFit/>
          </a:bodyPr>
          <a:lstStyle/>
          <a:p>
            <a:pPr marL="0" indent="0" algn="ctr">
              <a:buFont typeface="Arial" panose="020B0604020202020204" pitchFamily="34" charset="0"/>
              <a:buNone/>
              <a:defRPr/>
            </a:pPr>
            <a:r>
              <a:rPr lang="es-E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REDUCCIÓN A PORCIENTO DEL ESTADO DE RESULTADOS</a:t>
            </a:r>
            <a:endParaRPr lang="en-U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OBJETIVO:</a:t>
            </a:r>
          </a:p>
          <a:p>
            <a:pPr marL="0" indent="0" algn="just">
              <a:buFont typeface="Arial" panose="020B0604020202020204" pitchFamily="34" charset="0"/>
              <a:buNone/>
              <a:defRPr/>
            </a:pPr>
            <a:endParaRPr lang="es-ES" sz="9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i="1" dirty="0">
                <a:latin typeface="Calibri" panose="020F0502020204030204" pitchFamily="34" charset="0"/>
                <a:ea typeface="Calibri" panose="020F0502020204030204" pitchFamily="34" charset="0"/>
                <a:cs typeface="Calibri" panose="020F0502020204030204" pitchFamily="34" charset="0"/>
              </a:rPr>
              <a:t>Definir la proporción que de las ventas representa cada una de las demás cantidades de este estado financiero</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i="1" dirty="0">
                <a:latin typeface="Calibri" panose="020F0502020204030204" pitchFamily="34" charset="0"/>
                <a:ea typeface="Calibri" panose="020F0502020204030204" pitchFamily="34" charset="0"/>
                <a:cs typeface="Calibri" panose="020F0502020204030204" pitchFamily="34" charset="0"/>
              </a:rPr>
              <a:t>para un mejor entendimiento de las cifras y poder definir políticas de control en costos y gastos</a:t>
            </a:r>
            <a:r>
              <a:rPr lang="es-ES" sz="2400"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PROCEDIMIENTO: </a:t>
            </a:r>
          </a:p>
          <a:p>
            <a:pPr marL="0" indent="0">
              <a:buNone/>
              <a:defRP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La reducción de este método es muy simple, y se lleva a cabo asignando el </a:t>
            </a:r>
            <a:r>
              <a:rPr lang="es-ES" sz="2400" b="1" i="1" dirty="0">
                <a:latin typeface="Calibri" panose="020F0502020204030204" pitchFamily="34" charset="0"/>
                <a:ea typeface="Calibri" panose="020F0502020204030204" pitchFamily="34" charset="0"/>
                <a:cs typeface="Calibri" panose="020F0502020204030204" pitchFamily="34" charset="0"/>
              </a:rPr>
              <a:t>100%</a:t>
            </a:r>
            <a:r>
              <a:rPr lang="es-ES" sz="2400" dirty="0">
                <a:latin typeface="Calibri" panose="020F0502020204030204" pitchFamily="34" charset="0"/>
                <a:ea typeface="Calibri" panose="020F0502020204030204" pitchFamily="34" charset="0"/>
                <a:cs typeface="Calibri" panose="020F0502020204030204" pitchFamily="34" charset="0"/>
              </a:rPr>
              <a:t> al importe de las ventas netas, y el porciento de las demás cantidades de dicho estado se obtienen dividiendo su importe entre el total de las ventas netas.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90000"/>
              </a:lnSpc>
              <a:buNone/>
              <a:defRPr sz="2200"/>
            </a:pPr>
            <a:endParaRPr lang="es-ES" sz="2400" dirty="0">
              <a:cs typeface="Narkisim"/>
            </a:endParaRPr>
          </a:p>
        </p:txBody>
      </p:sp>
    </p:spTree>
    <p:extLst>
      <p:ext uri="{BB962C8B-B14F-4D97-AF65-F5344CB8AC3E}">
        <p14:creationId xmlns:p14="http://schemas.microsoft.com/office/powerpoint/2010/main" val="1119725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29" y="971940"/>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Ejemplo método de reducción a porcientos Balance General</a:t>
            </a:r>
            <a:endParaRPr lang="es-ES" sz="2400" dirty="0">
              <a:cs typeface="Narkisim"/>
            </a:endParaRPr>
          </a:p>
        </p:txBody>
      </p:sp>
      <p:graphicFrame>
        <p:nvGraphicFramePr>
          <p:cNvPr id="3" name="Tabla 2">
            <a:extLst>
              <a:ext uri="{FF2B5EF4-FFF2-40B4-BE49-F238E27FC236}">
                <a16:creationId xmlns:a16="http://schemas.microsoft.com/office/drawing/2014/main" id="{E5AE934F-AED1-3AAD-2A96-53D897786439}"/>
              </a:ext>
            </a:extLst>
          </p:cNvPr>
          <p:cNvGraphicFramePr>
            <a:graphicFrameLocks noGrp="1"/>
          </p:cNvGraphicFramePr>
          <p:nvPr>
            <p:extLst>
              <p:ext uri="{D42A27DB-BD31-4B8C-83A1-F6EECF244321}">
                <p14:modId xmlns:p14="http://schemas.microsoft.com/office/powerpoint/2010/main" val="3105531226"/>
              </p:ext>
            </p:extLst>
          </p:nvPr>
        </p:nvGraphicFramePr>
        <p:xfrm>
          <a:off x="2537013" y="1613646"/>
          <a:ext cx="6759388" cy="3941381"/>
        </p:xfrm>
        <a:graphic>
          <a:graphicData uri="http://schemas.openxmlformats.org/drawingml/2006/table">
            <a:tbl>
              <a:tblPr/>
              <a:tblGrid>
                <a:gridCol w="2764514">
                  <a:extLst>
                    <a:ext uri="{9D8B030D-6E8A-4147-A177-3AD203B41FA5}">
                      <a16:colId xmlns:a16="http://schemas.microsoft.com/office/drawing/2014/main" val="3452380733"/>
                    </a:ext>
                  </a:extLst>
                </a:gridCol>
                <a:gridCol w="303793">
                  <a:extLst>
                    <a:ext uri="{9D8B030D-6E8A-4147-A177-3AD203B41FA5}">
                      <a16:colId xmlns:a16="http://schemas.microsoft.com/office/drawing/2014/main" val="3960115027"/>
                    </a:ext>
                  </a:extLst>
                </a:gridCol>
                <a:gridCol w="1837945">
                  <a:extLst>
                    <a:ext uri="{9D8B030D-6E8A-4147-A177-3AD203B41FA5}">
                      <a16:colId xmlns:a16="http://schemas.microsoft.com/office/drawing/2014/main" val="3704459044"/>
                    </a:ext>
                  </a:extLst>
                </a:gridCol>
                <a:gridCol w="303793">
                  <a:extLst>
                    <a:ext uri="{9D8B030D-6E8A-4147-A177-3AD203B41FA5}">
                      <a16:colId xmlns:a16="http://schemas.microsoft.com/office/drawing/2014/main" val="2425390021"/>
                    </a:ext>
                  </a:extLst>
                </a:gridCol>
                <a:gridCol w="1549343">
                  <a:extLst>
                    <a:ext uri="{9D8B030D-6E8A-4147-A177-3AD203B41FA5}">
                      <a16:colId xmlns:a16="http://schemas.microsoft.com/office/drawing/2014/main" val="439902039"/>
                    </a:ext>
                  </a:extLst>
                </a:gridCol>
              </a:tblGrid>
              <a:tr h="348386">
                <a:tc gridSpan="5">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EMPRESA LOZANITO S.A. DE C.V.</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76530103"/>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00806035"/>
                  </a:ext>
                </a:extLst>
              </a:tr>
              <a:tr h="348386">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86776440"/>
                  </a:ext>
                </a:extLst>
              </a:tr>
              <a:tr h="348386">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93450228"/>
                  </a:ext>
                </a:extLst>
              </a:tr>
              <a:tr h="287183">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 CIRCULANTE</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810377280"/>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872384714"/>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CAJA</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100,000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0.18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0606232"/>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BANCOS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4,585,788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8.07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93739354"/>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CLIENTES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5,966,000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10.50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5456693"/>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INVENTARIOS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9,241,524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16.27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823464389"/>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IVA ACREDITABLE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303,148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0.53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59527348"/>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20,196,460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35.56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5772768"/>
                  </a:ext>
                </a:extLst>
              </a:tr>
            </a:tbl>
          </a:graphicData>
        </a:graphic>
      </p:graphicFrame>
    </p:spTree>
    <p:extLst>
      <p:ext uri="{BB962C8B-B14F-4D97-AF65-F5344CB8AC3E}">
        <p14:creationId xmlns:p14="http://schemas.microsoft.com/office/powerpoint/2010/main" val="4218901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29" y="830330"/>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Balance General</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AB36334F-3BEC-E2CA-C6F3-D39B79363DA9}"/>
              </a:ext>
            </a:extLst>
          </p:cNvPr>
          <p:cNvGraphicFramePr>
            <a:graphicFrameLocks noGrp="1"/>
          </p:cNvGraphicFramePr>
          <p:nvPr>
            <p:extLst>
              <p:ext uri="{D42A27DB-BD31-4B8C-83A1-F6EECF244321}">
                <p14:modId xmlns:p14="http://schemas.microsoft.com/office/powerpoint/2010/main" val="165666597"/>
              </p:ext>
            </p:extLst>
          </p:nvPr>
        </p:nvGraphicFramePr>
        <p:xfrm>
          <a:off x="2886636" y="1577788"/>
          <a:ext cx="6078072" cy="3881715"/>
        </p:xfrm>
        <a:graphic>
          <a:graphicData uri="http://schemas.openxmlformats.org/drawingml/2006/table">
            <a:tbl>
              <a:tblPr/>
              <a:tblGrid>
                <a:gridCol w="2493102">
                  <a:extLst>
                    <a:ext uri="{9D8B030D-6E8A-4147-A177-3AD203B41FA5}">
                      <a16:colId xmlns:a16="http://schemas.microsoft.com/office/drawing/2014/main" val="157050842"/>
                    </a:ext>
                  </a:extLst>
                </a:gridCol>
                <a:gridCol w="272967">
                  <a:extLst>
                    <a:ext uri="{9D8B030D-6E8A-4147-A177-3AD203B41FA5}">
                      <a16:colId xmlns:a16="http://schemas.microsoft.com/office/drawing/2014/main" val="852400294"/>
                    </a:ext>
                  </a:extLst>
                </a:gridCol>
                <a:gridCol w="1656003">
                  <a:extLst>
                    <a:ext uri="{9D8B030D-6E8A-4147-A177-3AD203B41FA5}">
                      <a16:colId xmlns:a16="http://schemas.microsoft.com/office/drawing/2014/main" val="2267210265"/>
                    </a:ext>
                  </a:extLst>
                </a:gridCol>
                <a:gridCol w="272967">
                  <a:extLst>
                    <a:ext uri="{9D8B030D-6E8A-4147-A177-3AD203B41FA5}">
                      <a16:colId xmlns:a16="http://schemas.microsoft.com/office/drawing/2014/main" val="1846235508"/>
                    </a:ext>
                  </a:extLst>
                </a:gridCol>
                <a:gridCol w="1383033">
                  <a:extLst>
                    <a:ext uri="{9D8B030D-6E8A-4147-A177-3AD203B41FA5}">
                      <a16:colId xmlns:a16="http://schemas.microsoft.com/office/drawing/2014/main" val="958335758"/>
                    </a:ext>
                  </a:extLst>
                </a:gridCol>
              </a:tblGrid>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 FIJO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85923244"/>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054941037"/>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MAQUINARIA Y EQUIPO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27,578,327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48.55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467416391"/>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ES" sz="1800" u="none" strike="noStrike" dirty="0">
                          <a:effectLst/>
                          <a:latin typeface="Calibri" panose="020F0502020204030204" pitchFamily="34" charset="0"/>
                          <a:ea typeface="Calibri" panose="020F0502020204030204" pitchFamily="34" charset="0"/>
                          <a:cs typeface="Calibri" panose="020F0502020204030204" pitchFamily="34" charset="0"/>
                        </a:rPr>
                        <a:t>MOB Y EQ DE OFICINA</a:t>
                      </a:r>
                      <a:endParaRPr lang="es-E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1,236,548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2.18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563757"/>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EQUIPO DE COMPUTO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2,840,458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5.00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240500075"/>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EQUIPO DE TRANSPORTE</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4,948,235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8.71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242690364"/>
                  </a:ext>
                </a:extLst>
              </a:tr>
              <a:tr h="56795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FIJO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36,603,568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64.44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11336411"/>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85402871"/>
                  </a:ext>
                </a:extLst>
              </a:tr>
              <a:tr h="56795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ACTIVO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56,800,028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100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81846689"/>
                  </a:ext>
                </a:extLst>
              </a:tr>
            </a:tbl>
          </a:graphicData>
        </a:graphic>
      </p:graphicFrame>
    </p:spTree>
    <p:extLst>
      <p:ext uri="{BB962C8B-B14F-4D97-AF65-F5344CB8AC3E}">
        <p14:creationId xmlns:p14="http://schemas.microsoft.com/office/powerpoint/2010/main" val="560850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45881" y="308552"/>
            <a:ext cx="7775389" cy="369332"/>
          </a:xfrm>
          <a:prstGeom prst="rect">
            <a:avLst/>
          </a:prstGeom>
          <a:noFill/>
        </p:spPr>
        <p:txBody>
          <a:bodyPr wrap="square" rtlCol="0">
            <a:spAutoFit/>
          </a:bodyPr>
          <a:lstStyle/>
          <a:p>
            <a:pPr algn="just">
              <a:lnSpc>
                <a:spcPct val="90000"/>
              </a:lnSpc>
              <a:defRPr sz="2200"/>
            </a:pPr>
            <a:r>
              <a:rPr lang="es-ES" sz="2000" dirty="0">
                <a:latin typeface="Calibri" panose="020F0502020204030204" pitchFamily="34" charset="0"/>
                <a:ea typeface="Calibri" panose="020F0502020204030204" pitchFamily="34" charset="0"/>
                <a:cs typeface="Calibri" panose="020F0502020204030204" pitchFamily="34" charset="0"/>
              </a:rPr>
              <a:t>Cont. Ejemplo método de reducción a porcientos Balance General</a:t>
            </a:r>
            <a:endParaRPr lang="es-ES" sz="2000" dirty="0">
              <a:cs typeface="Narkisim"/>
            </a:endParaRPr>
          </a:p>
        </p:txBody>
      </p:sp>
      <p:graphicFrame>
        <p:nvGraphicFramePr>
          <p:cNvPr id="7" name="Tabla 6">
            <a:extLst>
              <a:ext uri="{FF2B5EF4-FFF2-40B4-BE49-F238E27FC236}">
                <a16:creationId xmlns:a16="http://schemas.microsoft.com/office/drawing/2014/main" id="{F219E83C-B328-CB02-6B37-5992C3EA6B96}"/>
              </a:ext>
            </a:extLst>
          </p:cNvPr>
          <p:cNvGraphicFramePr>
            <a:graphicFrameLocks noGrp="1"/>
          </p:cNvGraphicFramePr>
          <p:nvPr>
            <p:extLst>
              <p:ext uri="{D42A27DB-BD31-4B8C-83A1-F6EECF244321}">
                <p14:modId xmlns:p14="http://schemas.microsoft.com/office/powerpoint/2010/main" val="1462574374"/>
              </p:ext>
            </p:extLst>
          </p:nvPr>
        </p:nvGraphicFramePr>
        <p:xfrm>
          <a:off x="2389093" y="800062"/>
          <a:ext cx="6118414" cy="5623880"/>
        </p:xfrm>
        <a:graphic>
          <a:graphicData uri="http://schemas.openxmlformats.org/drawingml/2006/table">
            <a:tbl>
              <a:tblPr/>
              <a:tblGrid>
                <a:gridCol w="2345965">
                  <a:extLst>
                    <a:ext uri="{9D8B030D-6E8A-4147-A177-3AD203B41FA5}">
                      <a16:colId xmlns:a16="http://schemas.microsoft.com/office/drawing/2014/main" val="1253178081"/>
                    </a:ext>
                  </a:extLst>
                </a:gridCol>
                <a:gridCol w="257799">
                  <a:extLst>
                    <a:ext uri="{9D8B030D-6E8A-4147-A177-3AD203B41FA5}">
                      <a16:colId xmlns:a16="http://schemas.microsoft.com/office/drawing/2014/main" val="2306335966"/>
                    </a:ext>
                  </a:extLst>
                </a:gridCol>
                <a:gridCol w="1559681">
                  <a:extLst>
                    <a:ext uri="{9D8B030D-6E8A-4147-A177-3AD203B41FA5}">
                      <a16:colId xmlns:a16="http://schemas.microsoft.com/office/drawing/2014/main" val="3514324539"/>
                    </a:ext>
                  </a:extLst>
                </a:gridCol>
                <a:gridCol w="322247">
                  <a:extLst>
                    <a:ext uri="{9D8B030D-6E8A-4147-A177-3AD203B41FA5}">
                      <a16:colId xmlns:a16="http://schemas.microsoft.com/office/drawing/2014/main" val="2169756727"/>
                    </a:ext>
                  </a:extLst>
                </a:gridCol>
                <a:gridCol w="1632722">
                  <a:extLst>
                    <a:ext uri="{9D8B030D-6E8A-4147-A177-3AD203B41FA5}">
                      <a16:colId xmlns:a16="http://schemas.microsoft.com/office/drawing/2014/main" val="2686354434"/>
                    </a:ext>
                  </a:extLst>
                </a:gridCol>
              </a:tblGrid>
              <a:tr h="253591">
                <a:tc grid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EMPRESA LOZANITO S.A. DE C.V.</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1110384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10479596"/>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PASIVO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36760439"/>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7640529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PASIVO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1759725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0844284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PROVEEDORES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2,832,511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4.99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90316984"/>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ACREEDORES DIVERSOS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2,502,569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4.41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89923485"/>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5,335,080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9.39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51343715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93230081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PASIVO</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5,335,080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9.39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5447341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383257992"/>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CAPITAL</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1147362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618806011"/>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CAPITAL SOCIAL</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50,000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0.09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163552192"/>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RES. EJERC. ANTERIORES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27,691,553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48.75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34663506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RES. EJERCICIO</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23,723,395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41.77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88984147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51,464,948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90.61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676587270"/>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76429669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PASIVO + CAPITAL</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56,800,028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100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405323491"/>
                  </a:ext>
                </a:extLst>
              </a:tr>
            </a:tbl>
          </a:graphicData>
        </a:graphic>
      </p:graphicFrame>
    </p:spTree>
    <p:extLst>
      <p:ext uri="{BB962C8B-B14F-4D97-AF65-F5344CB8AC3E}">
        <p14:creationId xmlns:p14="http://schemas.microsoft.com/office/powerpoint/2010/main" val="2947710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7599" y="720928"/>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Estado de Resultados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409938B5-4193-CDA3-AA49-8A4726E9338D}"/>
              </a:ext>
            </a:extLst>
          </p:cNvPr>
          <p:cNvGraphicFramePr>
            <a:graphicFrameLocks noGrp="1"/>
          </p:cNvGraphicFramePr>
          <p:nvPr>
            <p:extLst>
              <p:ext uri="{D42A27DB-BD31-4B8C-83A1-F6EECF244321}">
                <p14:modId xmlns:p14="http://schemas.microsoft.com/office/powerpoint/2010/main" val="2339323232"/>
              </p:ext>
            </p:extLst>
          </p:nvPr>
        </p:nvGraphicFramePr>
        <p:xfrm>
          <a:off x="2468282" y="1670125"/>
          <a:ext cx="7392894" cy="3726626"/>
        </p:xfrm>
        <a:graphic>
          <a:graphicData uri="http://schemas.openxmlformats.org/drawingml/2006/table">
            <a:tbl>
              <a:tblPr/>
              <a:tblGrid>
                <a:gridCol w="4655196">
                  <a:extLst>
                    <a:ext uri="{9D8B030D-6E8A-4147-A177-3AD203B41FA5}">
                      <a16:colId xmlns:a16="http://schemas.microsoft.com/office/drawing/2014/main" val="1377948828"/>
                    </a:ext>
                  </a:extLst>
                </a:gridCol>
                <a:gridCol w="1817743">
                  <a:extLst>
                    <a:ext uri="{9D8B030D-6E8A-4147-A177-3AD203B41FA5}">
                      <a16:colId xmlns:a16="http://schemas.microsoft.com/office/drawing/2014/main" val="2417143311"/>
                    </a:ext>
                  </a:extLst>
                </a:gridCol>
                <a:gridCol w="919955">
                  <a:extLst>
                    <a:ext uri="{9D8B030D-6E8A-4147-A177-3AD203B41FA5}">
                      <a16:colId xmlns:a16="http://schemas.microsoft.com/office/drawing/2014/main" val="735147211"/>
                    </a:ext>
                  </a:extLst>
                </a:gridCol>
              </a:tblGrid>
              <a:tr h="311885">
                <a:tc grid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ES" sz="1800" u="none" strike="noStrike">
                          <a:effectLst/>
                        </a:rPr>
                        <a:t>ESTADO DE RESULTADOS AL 31 DE DIC DEL 2023</a:t>
                      </a:r>
                      <a:endParaRPr lang="es-ES"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26366350"/>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53563334"/>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rPr>
                        <a:t>VENTAS</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65,326,810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100</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4137901"/>
                  </a:ext>
                </a:extLst>
              </a:tr>
              <a:tr h="3198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COSTO DE VENTAS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25,212,620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38.59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4909070"/>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BRUTA</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40,114,190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61.41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44713456"/>
                  </a:ext>
                </a:extLst>
              </a:tr>
              <a:tr h="2958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515046585"/>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DE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17546378"/>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DE ADMON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7,328,745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11.22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20082297"/>
                  </a:ext>
                </a:extLst>
              </a:tr>
              <a:tr h="3198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rPr>
                        <a:t>GASTOS DE VENTA</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8,748,964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13.39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897883934"/>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TOTAL GASTOS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16,077,709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24.61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41091304"/>
                  </a:ext>
                </a:extLst>
              </a:tr>
              <a:tr h="2958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75291623"/>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DE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24,036,481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dirty="0">
                          <a:effectLst/>
                        </a:rPr>
                        <a:t>36.79</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106440525"/>
                  </a:ext>
                </a:extLst>
              </a:tr>
            </a:tbl>
          </a:graphicData>
        </a:graphic>
      </p:graphicFrame>
    </p:spTree>
    <p:extLst>
      <p:ext uri="{BB962C8B-B14F-4D97-AF65-F5344CB8AC3E}">
        <p14:creationId xmlns:p14="http://schemas.microsoft.com/office/powerpoint/2010/main" val="9980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30" y="810575"/>
            <a:ext cx="9365130"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Estado de Resultados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F74D43A6-BAE5-FDAF-60AC-D2F5C041D433}"/>
              </a:ext>
            </a:extLst>
          </p:cNvPr>
          <p:cNvGraphicFramePr>
            <a:graphicFrameLocks noGrp="1"/>
          </p:cNvGraphicFramePr>
          <p:nvPr>
            <p:extLst>
              <p:ext uri="{D42A27DB-BD31-4B8C-83A1-F6EECF244321}">
                <p14:modId xmlns:p14="http://schemas.microsoft.com/office/powerpoint/2010/main" val="248459670"/>
              </p:ext>
            </p:extLst>
          </p:nvPr>
        </p:nvGraphicFramePr>
        <p:xfrm>
          <a:off x="2205317" y="1723017"/>
          <a:ext cx="7915835" cy="3790276"/>
        </p:xfrm>
        <a:graphic>
          <a:graphicData uri="http://schemas.openxmlformats.org/drawingml/2006/table">
            <a:tbl>
              <a:tblPr/>
              <a:tblGrid>
                <a:gridCol w="4986976">
                  <a:extLst>
                    <a:ext uri="{9D8B030D-6E8A-4147-A177-3AD203B41FA5}">
                      <a16:colId xmlns:a16="http://schemas.microsoft.com/office/drawing/2014/main" val="1251363906"/>
                    </a:ext>
                  </a:extLst>
                </a:gridCol>
                <a:gridCol w="1947296">
                  <a:extLst>
                    <a:ext uri="{9D8B030D-6E8A-4147-A177-3AD203B41FA5}">
                      <a16:colId xmlns:a16="http://schemas.microsoft.com/office/drawing/2014/main" val="3019030814"/>
                    </a:ext>
                  </a:extLst>
                </a:gridCol>
                <a:gridCol w="981563">
                  <a:extLst>
                    <a:ext uri="{9D8B030D-6E8A-4147-A177-3AD203B41FA5}">
                      <a16:colId xmlns:a16="http://schemas.microsoft.com/office/drawing/2014/main" val="1771116380"/>
                    </a:ext>
                  </a:extLst>
                </a:gridCol>
              </a:tblGrid>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PRODUCTOS FINANCIEROS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532,695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0.82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182042748"/>
                  </a:ext>
                </a:extLst>
              </a:tr>
              <a:tr h="4381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FINANCIEROS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885370"/>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COSTO INTEGRAL DE FINANCIAMIENTO</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532,695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0.82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275023108"/>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85655592"/>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ANTES DE IMPUESTOS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24,569,176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37.61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54581341"/>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06399968"/>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ISR</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845,781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1.29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80588773"/>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385620864"/>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NETA</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23,723,395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dirty="0">
                          <a:effectLst/>
                        </a:rPr>
                        <a:t>36.31</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612352417"/>
                  </a:ext>
                </a:extLst>
              </a:tr>
            </a:tbl>
          </a:graphicData>
        </a:graphic>
      </p:graphicFrame>
    </p:spTree>
    <p:extLst>
      <p:ext uri="{BB962C8B-B14F-4D97-AF65-F5344CB8AC3E}">
        <p14:creationId xmlns:p14="http://schemas.microsoft.com/office/powerpoint/2010/main" val="222982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2728364" y="857644"/>
            <a:ext cx="6862648" cy="923330"/>
          </a:xfrm>
          <a:prstGeom prst="rect">
            <a:avLst/>
          </a:prstGeom>
          <a:noFill/>
        </p:spPr>
        <p:txBody>
          <a:bodyPr wrap="none" rtlCol="0">
            <a:spAutoFit/>
          </a:bodyPr>
          <a:lstStyle/>
          <a:p>
            <a:r>
              <a:rPr lang="es-MX" sz="3600" dirty="0">
                <a:solidFill>
                  <a:srgbClr val="FF0000"/>
                </a:solidFill>
                <a:cs typeface="Arial" panose="020B0604020202020204" pitchFamily="34" charset="0"/>
              </a:rPr>
              <a:t>¿Que es Administración Financiera?</a:t>
            </a:r>
          </a:p>
          <a:p>
            <a:endParaRPr lang="es-MX" dirty="0">
              <a:solidFill>
                <a:srgbClr val="FF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51849DF-1C28-E8B0-8F72-BDCA344484E0}"/>
              </a:ext>
            </a:extLst>
          </p:cNvPr>
          <p:cNvSpPr txBox="1"/>
          <p:nvPr/>
        </p:nvSpPr>
        <p:spPr>
          <a:xfrm>
            <a:off x="1431636" y="1633464"/>
            <a:ext cx="9180946" cy="4154984"/>
          </a:xfrm>
          <a:prstGeom prst="rect">
            <a:avLst/>
          </a:prstGeom>
          <a:noFill/>
        </p:spPr>
        <p:txBody>
          <a:bodyPr wrap="square" rtlCol="0">
            <a:spAutoFit/>
          </a:bodyPr>
          <a:lstStyle/>
          <a:p>
            <a:pPr algn="just"/>
            <a:r>
              <a:rPr lang="es-ES" sz="2400" dirty="0">
                <a:latin typeface="Calibri" panose="020F0502020204030204" pitchFamily="34" charset="0"/>
                <a:ea typeface="Calibri" panose="020F0502020204030204" pitchFamily="34" charset="0"/>
                <a:cs typeface="Calibri" panose="020F0502020204030204" pitchFamily="34" charset="0"/>
              </a:rPr>
              <a:t>Es una fase de la </a:t>
            </a:r>
            <a:r>
              <a:rPr lang="es-ES" sz="2400" i="1" dirty="0">
                <a:latin typeface="Calibri" panose="020F0502020204030204" pitchFamily="34" charset="0"/>
                <a:ea typeface="Calibri" panose="020F0502020204030204" pitchFamily="34" charset="0"/>
                <a:cs typeface="Calibri" panose="020F0502020204030204" pitchFamily="34" charset="0"/>
              </a:rPr>
              <a:t>administración general </a:t>
            </a:r>
            <a:r>
              <a:rPr lang="es-ES" sz="2400" dirty="0">
                <a:latin typeface="Calibri" panose="020F0502020204030204" pitchFamily="34" charset="0"/>
                <a:ea typeface="Calibri" panose="020F0502020204030204" pitchFamily="34" charset="0"/>
                <a:cs typeface="Calibri" panose="020F0502020204030204" pitchFamily="34" charset="0"/>
              </a:rPr>
              <a:t>que tiene por objetivo </a:t>
            </a:r>
            <a:r>
              <a:rPr lang="es-ES" sz="2400" b="1" i="1" dirty="0">
                <a:latin typeface="Calibri" panose="020F0502020204030204" pitchFamily="34" charset="0"/>
                <a:ea typeface="Calibri" panose="020F0502020204030204" pitchFamily="34" charset="0"/>
                <a:cs typeface="Calibri" panose="020F0502020204030204" pitchFamily="34" charset="0"/>
              </a:rPr>
              <a:t>maximizar el patrimonio de una empresa</a:t>
            </a:r>
            <a:r>
              <a:rPr lang="es-ES" sz="2400" dirty="0">
                <a:latin typeface="Calibri" panose="020F0502020204030204" pitchFamily="34" charset="0"/>
                <a:ea typeface="Calibri" panose="020F0502020204030204" pitchFamily="34" charset="0"/>
                <a:cs typeface="Calibri" panose="020F0502020204030204" pitchFamily="34" charset="0"/>
              </a:rPr>
              <a:t>, mediante la obtención de </a:t>
            </a:r>
            <a:r>
              <a:rPr lang="es-ES" sz="2400" i="1" dirty="0">
                <a:latin typeface="Calibri" panose="020F0502020204030204" pitchFamily="34" charset="0"/>
                <a:ea typeface="Calibri" panose="020F0502020204030204" pitchFamily="34" charset="0"/>
                <a:cs typeface="Calibri" panose="020F0502020204030204" pitchFamily="34" charset="0"/>
              </a:rPr>
              <a:t>recursos financieros</a:t>
            </a:r>
            <a:r>
              <a:rPr lang="es-ES" sz="2400" dirty="0">
                <a:latin typeface="Calibri" panose="020F0502020204030204" pitchFamily="34" charset="0"/>
                <a:ea typeface="Calibri" panose="020F0502020204030204" pitchFamily="34" charset="0"/>
                <a:cs typeface="Calibri" panose="020F0502020204030204" pitchFamily="34" charset="0"/>
              </a:rPr>
              <a:t> por aportaciones de capital u obtención de créditos, su correcto manejo y aplicación, así como la coordinación eficiente del </a:t>
            </a:r>
            <a:r>
              <a:rPr lang="es-ES" sz="2400" i="1" dirty="0">
                <a:latin typeface="Calibri" panose="020F0502020204030204" pitchFamily="34" charset="0"/>
                <a:ea typeface="Calibri" panose="020F0502020204030204" pitchFamily="34" charset="0"/>
                <a:cs typeface="Calibri" panose="020F0502020204030204" pitchFamily="34" charset="0"/>
              </a:rPr>
              <a:t>capital de trabajo</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i="1" dirty="0">
                <a:latin typeface="Calibri" panose="020F0502020204030204" pitchFamily="34" charset="0"/>
                <a:ea typeface="Calibri" panose="020F0502020204030204" pitchFamily="34" charset="0"/>
                <a:cs typeface="Calibri" panose="020F0502020204030204" pitchFamily="34" charset="0"/>
              </a:rPr>
              <a:t>inversiones</a:t>
            </a:r>
            <a:r>
              <a:rPr lang="es-ES" sz="2400" dirty="0">
                <a:latin typeface="Calibri" panose="020F0502020204030204" pitchFamily="34" charset="0"/>
                <a:ea typeface="Calibri" panose="020F0502020204030204" pitchFamily="34" charset="0"/>
                <a:cs typeface="Calibri" panose="020F0502020204030204" pitchFamily="34" charset="0"/>
              </a:rPr>
              <a:t> y r</a:t>
            </a:r>
            <a:r>
              <a:rPr lang="es-ES" sz="2400" i="1" dirty="0">
                <a:latin typeface="Calibri" panose="020F0502020204030204" pitchFamily="34" charset="0"/>
                <a:ea typeface="Calibri" panose="020F0502020204030204" pitchFamily="34" charset="0"/>
                <a:cs typeface="Calibri" panose="020F0502020204030204" pitchFamily="34" charset="0"/>
              </a:rPr>
              <a:t>esultados</a:t>
            </a:r>
            <a:r>
              <a:rPr lang="es-ES" sz="2400" dirty="0">
                <a:latin typeface="Calibri" panose="020F0502020204030204" pitchFamily="34" charset="0"/>
                <a:ea typeface="Calibri" panose="020F0502020204030204" pitchFamily="34" charset="0"/>
                <a:cs typeface="Calibri" panose="020F0502020204030204" pitchFamily="34" charset="0"/>
              </a:rPr>
              <a:t>, mediante la presentación e interpretación de información para la toma de decisiones acertadas.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sz="1200" dirty="0">
              <a:cs typeface="Narkisim"/>
            </a:endParaRPr>
          </a:p>
          <a:p>
            <a:pPr algn="just"/>
            <a:r>
              <a:rPr lang="es-MX" sz="2400" dirty="0">
                <a:cs typeface="Narkisim"/>
              </a:rPr>
              <a:t>Así, la función de decisión de la administración financiera puede desglosarse en tres áreas importantes: </a:t>
            </a:r>
            <a:r>
              <a:rPr lang="es-MX" sz="2400" dirty="0">
                <a:solidFill>
                  <a:srgbClr val="0070C0"/>
                </a:solidFill>
                <a:cs typeface="Narkisim"/>
              </a:rPr>
              <a:t>decisiones de inversión, de financiamiento y de administración de bienes.</a:t>
            </a:r>
          </a:p>
          <a:p>
            <a:pPr marL="0" indent="0" algn="just">
              <a:buNone/>
            </a:pPr>
            <a:endParaRPr lang="es-ES" sz="2400" dirty="0"/>
          </a:p>
          <a:p>
            <a:pPr marL="0" indent="0" algn="just">
              <a:buNone/>
            </a:pPr>
            <a:endParaRPr lang="es-ES" sz="1200" dirty="0"/>
          </a:p>
        </p:txBody>
      </p:sp>
    </p:spTree>
    <p:extLst>
      <p:ext uri="{BB962C8B-B14F-4D97-AF65-F5344CB8AC3E}">
        <p14:creationId xmlns:p14="http://schemas.microsoft.com/office/powerpoint/2010/main" val="251316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3052" y="1910516"/>
            <a:ext cx="8786007" cy="2985433"/>
          </a:xfrm>
          <a:prstGeom prst="rect">
            <a:avLst/>
          </a:prstGeom>
          <a:noFill/>
        </p:spPr>
        <p:txBody>
          <a:bodyPr wrap="square" rtlCol="0">
            <a:spAutoFit/>
          </a:bodyPr>
          <a:lstStyle/>
          <a:p>
            <a:pPr>
              <a:defRPr b="1" u="sng"/>
            </a:pPr>
            <a:r>
              <a:rPr lang="es-ES" sz="2400" dirty="0">
                <a:cs typeface="Narkisim"/>
              </a:rPr>
              <a:t>Rentabilidad</a:t>
            </a:r>
            <a:r>
              <a:rPr lang="es-ES" sz="2400" u="none" dirty="0">
                <a:cs typeface="Narkisim"/>
              </a:rPr>
              <a:t>: </a:t>
            </a:r>
          </a:p>
          <a:p>
            <a:pPr marL="0" indent="0">
              <a:buNone/>
            </a:pPr>
            <a:r>
              <a:rPr lang="es-ES" sz="2400" dirty="0">
                <a:cs typeface="Narkisim"/>
              </a:rPr>
              <a:t>Es el rendimiento que generan los activos puestos en operación.</a:t>
            </a:r>
          </a:p>
          <a:p>
            <a:pPr marL="0" indent="0">
              <a:buNone/>
            </a:pPr>
            <a:endParaRPr lang="es-ES" sz="1000" dirty="0">
              <a:cs typeface="Narkisim"/>
            </a:endParaRPr>
          </a:p>
          <a:p>
            <a:pPr>
              <a:defRPr b="1" u="sng"/>
            </a:pPr>
            <a:r>
              <a:rPr lang="es-ES" sz="2400" dirty="0">
                <a:cs typeface="Narkisim"/>
              </a:rPr>
              <a:t>Tasa de rendimiento</a:t>
            </a:r>
            <a:r>
              <a:rPr lang="es-ES" sz="2400" u="none" dirty="0">
                <a:cs typeface="Narkisim"/>
              </a:rPr>
              <a:t>:</a:t>
            </a:r>
          </a:p>
          <a:p>
            <a:pPr marL="0" indent="0">
              <a:buNone/>
            </a:pPr>
            <a:r>
              <a:rPr lang="es-ES" sz="2400" dirty="0">
                <a:cs typeface="Narkisim"/>
              </a:rPr>
              <a:t>Es el porcentaje de utilidad en un periodo determinado.</a:t>
            </a:r>
          </a:p>
          <a:p>
            <a:pPr marL="0" indent="0">
              <a:buNone/>
            </a:pPr>
            <a:endParaRPr lang="es-ES" sz="1000" dirty="0">
              <a:cs typeface="Narkisim"/>
            </a:endParaRPr>
          </a:p>
          <a:p>
            <a:pPr>
              <a:defRPr b="1" u="sng"/>
            </a:pPr>
            <a:r>
              <a:rPr lang="es-ES" sz="2400" dirty="0">
                <a:cs typeface="Narkisim"/>
              </a:rPr>
              <a:t>Liquidez</a:t>
            </a:r>
            <a:r>
              <a:rPr lang="es-ES" sz="2400" u="none" dirty="0">
                <a:cs typeface="Narkisim"/>
              </a:rPr>
              <a:t>:</a:t>
            </a:r>
          </a:p>
          <a:p>
            <a:pPr marL="0" indent="0">
              <a:buNone/>
            </a:pPr>
            <a:r>
              <a:rPr lang="es-ES" sz="2400" dirty="0">
                <a:cs typeface="Narkisim"/>
              </a:rPr>
              <a:t>Es la capacidad que tiene una empresa para pagar sus deudas oportunamente.</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1360163" y="590857"/>
            <a:ext cx="9291783" cy="954107"/>
          </a:xfrm>
          <a:prstGeom prst="rect">
            <a:avLst/>
          </a:prstGeom>
          <a:noFill/>
        </p:spPr>
        <p:txBody>
          <a:bodyPr wrap="square" rtlCol="0">
            <a:spAutoFit/>
          </a:bodyPr>
          <a:lstStyle/>
          <a:p>
            <a:pPr algn="ctr"/>
            <a:r>
              <a:rPr lang="es-ES" sz="2800" dirty="0">
                <a:solidFill>
                  <a:srgbClr val="FF0000"/>
                </a:solidFill>
                <a:cs typeface="Narkisim"/>
              </a:rPr>
              <a:t>Para el análisis financiero es importante conocer el significado de los siguientes términos:</a:t>
            </a:r>
            <a:endParaRPr lang="es-MX" sz="3600" dirty="0">
              <a:solidFill>
                <a:srgbClr val="FF0000"/>
              </a:solidFill>
            </a:endParaRPr>
          </a:p>
        </p:txBody>
      </p:sp>
    </p:spTree>
    <p:extLst>
      <p:ext uri="{BB962C8B-B14F-4D97-AF65-F5344CB8AC3E}">
        <p14:creationId xmlns:p14="http://schemas.microsoft.com/office/powerpoint/2010/main" val="2311698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95927" y="1017034"/>
            <a:ext cx="10095345" cy="3877985"/>
          </a:xfrm>
          <a:prstGeom prst="rect">
            <a:avLst/>
          </a:prstGeom>
          <a:noFill/>
        </p:spPr>
        <p:txBody>
          <a:bodyPr wrap="square" rtlCol="0">
            <a:spAutoFit/>
          </a:bodyPr>
          <a:lstStyle/>
          <a:p>
            <a:r>
              <a:rPr lang="es-MX" sz="3600" dirty="0">
                <a:solidFill>
                  <a:srgbClr val="7030A0"/>
                </a:solidFill>
              </a:rPr>
              <a:t>“No te aferres en invertir tus recursos en un negocio que no genera utilidades, no metas dinero bueno en algo malo”</a:t>
            </a:r>
          </a:p>
          <a:p>
            <a:r>
              <a:rPr lang="es-MX" sz="3600" dirty="0">
                <a:solidFill>
                  <a:srgbClr val="7030A0"/>
                </a:solidFill>
              </a:rPr>
              <a:t>							Mario Rizo</a:t>
            </a:r>
          </a:p>
          <a:p>
            <a:pPr algn="ctr"/>
            <a:endParaRPr lang="es-MX" sz="4800" dirty="0"/>
          </a:p>
          <a:p>
            <a:pPr algn="ctr"/>
            <a:r>
              <a:rPr lang="es-MX" sz="5400" dirty="0"/>
              <a:t>MUCHO EXITO</a:t>
            </a:r>
          </a:p>
        </p:txBody>
      </p:sp>
    </p:spTree>
    <p:extLst>
      <p:ext uri="{BB962C8B-B14F-4D97-AF65-F5344CB8AC3E}">
        <p14:creationId xmlns:p14="http://schemas.microsoft.com/office/powerpoint/2010/main" val="2013692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4" y="1739496"/>
            <a:ext cx="9771227" cy="646331"/>
          </a:xfrm>
          <a:prstGeom prst="rect">
            <a:avLst/>
          </a:prstGeom>
          <a:noFill/>
        </p:spPr>
        <p:txBody>
          <a:bodyPr wrap="square" rtlCol="0">
            <a:spAutoFit/>
          </a:bodyPr>
          <a:lstStyle/>
          <a:p>
            <a:pPr algn="ctr"/>
            <a:r>
              <a:rPr lang="es-MX" sz="3600" dirty="0">
                <a:solidFill>
                  <a:srgbClr val="7030A0"/>
                </a:solidFill>
              </a:rPr>
              <a:t>“MAXIMIZAR RECURSOS”</a:t>
            </a:r>
          </a:p>
        </p:txBody>
      </p:sp>
      <p:sp>
        <p:nvSpPr>
          <p:cNvPr id="4" name="CuadroTexto 3">
            <a:extLst>
              <a:ext uri="{FF2B5EF4-FFF2-40B4-BE49-F238E27FC236}">
                <a16:creationId xmlns:a16="http://schemas.microsoft.com/office/drawing/2014/main" id="{0F633815-A7E1-45C6-72ED-E9B929A22756}"/>
              </a:ext>
            </a:extLst>
          </p:cNvPr>
          <p:cNvSpPr txBox="1"/>
          <p:nvPr/>
        </p:nvSpPr>
        <p:spPr>
          <a:xfrm>
            <a:off x="2538871" y="851647"/>
            <a:ext cx="7114255" cy="523220"/>
          </a:xfrm>
          <a:prstGeom prst="rect">
            <a:avLst/>
          </a:prstGeom>
          <a:noFill/>
        </p:spPr>
        <p:txBody>
          <a:bodyPr wrap="none" rtlCol="0">
            <a:spAutoFit/>
          </a:bodyPr>
          <a:lstStyle/>
          <a:p>
            <a:r>
              <a:rPr lang="es-MX" sz="2800" dirty="0">
                <a:solidFill>
                  <a:srgbClr val="FF0000"/>
                </a:solidFill>
              </a:rPr>
              <a:t>OBJETIVO DE LA ADMINISTRACION FINANCIERA</a:t>
            </a:r>
          </a:p>
        </p:txBody>
      </p:sp>
      <p:sp>
        <p:nvSpPr>
          <p:cNvPr id="5" name="CuadroTexto 4">
            <a:extLst>
              <a:ext uri="{FF2B5EF4-FFF2-40B4-BE49-F238E27FC236}">
                <a16:creationId xmlns:a16="http://schemas.microsoft.com/office/drawing/2014/main" id="{06B87618-7B76-438F-7FBD-D2221B02D1C8}"/>
              </a:ext>
            </a:extLst>
          </p:cNvPr>
          <p:cNvSpPr txBox="1"/>
          <p:nvPr/>
        </p:nvSpPr>
        <p:spPr>
          <a:xfrm>
            <a:off x="3908612" y="2750456"/>
            <a:ext cx="3959225" cy="523220"/>
          </a:xfrm>
          <a:prstGeom prst="rect">
            <a:avLst/>
          </a:prstGeom>
          <a:noFill/>
        </p:spPr>
        <p:txBody>
          <a:bodyPr wrap="none" rtlCol="0">
            <a:spAutoFit/>
          </a:bodyPr>
          <a:lstStyle/>
          <a:p>
            <a:r>
              <a:rPr lang="es-MX" sz="2800" dirty="0">
                <a:solidFill>
                  <a:srgbClr val="FF0000"/>
                </a:solidFill>
              </a:rPr>
              <a:t>COSTO DE OPORTUNIDAD</a:t>
            </a:r>
          </a:p>
        </p:txBody>
      </p:sp>
      <p:sp>
        <p:nvSpPr>
          <p:cNvPr id="6" name="CuadroTexto 5">
            <a:extLst>
              <a:ext uri="{FF2B5EF4-FFF2-40B4-BE49-F238E27FC236}">
                <a16:creationId xmlns:a16="http://schemas.microsoft.com/office/drawing/2014/main" id="{518457FF-1D3D-BAE2-9566-857F6D0337A7}"/>
              </a:ext>
            </a:extLst>
          </p:cNvPr>
          <p:cNvSpPr txBox="1"/>
          <p:nvPr/>
        </p:nvSpPr>
        <p:spPr>
          <a:xfrm>
            <a:off x="1353671" y="3702424"/>
            <a:ext cx="10202345" cy="523220"/>
          </a:xfrm>
          <a:prstGeom prst="rect">
            <a:avLst/>
          </a:prstGeom>
          <a:noFill/>
        </p:spPr>
        <p:txBody>
          <a:bodyPr wrap="none" rtlCol="0">
            <a:spAutoFit/>
          </a:bodyPr>
          <a:lstStyle/>
          <a:p>
            <a:r>
              <a:rPr lang="es-MX" sz="2800" dirty="0">
                <a:solidFill>
                  <a:srgbClr val="7030A0"/>
                </a:solidFill>
              </a:rPr>
              <a:t>Beneficio o utilidad que se deja de percibir al escoger una alternativa</a:t>
            </a:r>
          </a:p>
        </p:txBody>
      </p:sp>
    </p:spTree>
    <p:extLst>
      <p:ext uri="{BB962C8B-B14F-4D97-AF65-F5344CB8AC3E}">
        <p14:creationId xmlns:p14="http://schemas.microsoft.com/office/powerpoint/2010/main" val="307094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23516" y="1479520"/>
            <a:ext cx="9771227" cy="2769989"/>
          </a:xfrm>
          <a:prstGeom prst="rect">
            <a:avLst/>
          </a:prstGeom>
          <a:noFill/>
        </p:spPr>
        <p:txBody>
          <a:bodyPr wrap="square" rtlCol="0">
            <a:spAutoFit/>
          </a:bodyPr>
          <a:lstStyle/>
          <a:p>
            <a:pPr algn="just"/>
            <a:r>
              <a:rPr lang="es-ES" altLang="en-US" sz="2600" dirty="0">
                <a:latin typeface="Calibri" panose="020F0502020204030204" pitchFamily="34" charset="0"/>
                <a:ea typeface="Calibri" panose="020F0502020204030204" pitchFamily="34" charset="0"/>
                <a:cs typeface="Calibri" panose="020F0502020204030204" pitchFamily="34" charset="0"/>
              </a:rPr>
              <a:t>Es una práctica común de las empresas (sobre todo en las micro, pequeñas y medianas) </a:t>
            </a:r>
            <a:r>
              <a:rPr lang="es-ES" altLang="en-US" sz="2600" b="1" i="1" dirty="0">
                <a:latin typeface="Calibri" panose="020F0502020204030204" pitchFamily="34" charset="0"/>
                <a:ea typeface="Calibri" panose="020F0502020204030204" pitchFamily="34" charset="0"/>
                <a:cs typeface="Calibri" panose="020F0502020204030204" pitchFamily="34" charset="0"/>
              </a:rPr>
              <a:t>incurrir en una serie de errores administrativos</a:t>
            </a:r>
            <a:r>
              <a:rPr lang="es-ES" altLang="en-US" sz="2600" dirty="0">
                <a:latin typeface="Calibri" panose="020F0502020204030204" pitchFamily="34" charset="0"/>
                <a:ea typeface="Calibri" panose="020F0502020204030204" pitchFamily="34" charset="0"/>
                <a:cs typeface="Calibri" panose="020F0502020204030204" pitchFamily="34" charset="0"/>
              </a:rPr>
              <a:t> que redundan en una </a:t>
            </a:r>
            <a:r>
              <a:rPr lang="es-ES" altLang="en-US" sz="2600" i="1" dirty="0">
                <a:latin typeface="Calibri" panose="020F0502020204030204" pitchFamily="34" charset="0"/>
                <a:ea typeface="Calibri" panose="020F0502020204030204" pitchFamily="34" charset="0"/>
                <a:cs typeface="Calibri" panose="020F0502020204030204" pitchFamily="34" charset="0"/>
              </a:rPr>
              <a:t>casi nula administración financiera de sus recursos</a:t>
            </a:r>
            <a:r>
              <a:rPr lang="es-ES" altLang="en-US" sz="2600" dirty="0">
                <a:latin typeface="Calibri" panose="020F0502020204030204" pitchFamily="34" charset="0"/>
                <a:ea typeface="Calibri" panose="020F0502020204030204" pitchFamily="34" charset="0"/>
                <a:cs typeface="Calibri" panose="020F0502020204030204" pitchFamily="34" charset="0"/>
              </a:rPr>
              <a:t>.  Todo ello da como resultado que la empresa se encuentre en una crisis real de existencia, pues la toma de decisiones se lleva a cabo generalmente por “</a:t>
            </a:r>
            <a:r>
              <a:rPr lang="es-ES" altLang="en-US" sz="2600" i="1" dirty="0">
                <a:latin typeface="Calibri" panose="020F0502020204030204" pitchFamily="34" charset="0"/>
                <a:ea typeface="Calibri" panose="020F0502020204030204" pitchFamily="34" charset="0"/>
                <a:cs typeface="Calibri" panose="020F0502020204030204" pitchFamily="34" charset="0"/>
              </a:rPr>
              <a:t>corazonadas</a:t>
            </a:r>
            <a:r>
              <a:rPr lang="es-ES" altLang="en-US" sz="2600" dirty="0">
                <a:latin typeface="Calibri" panose="020F0502020204030204" pitchFamily="34" charset="0"/>
                <a:ea typeface="Calibri" panose="020F0502020204030204" pitchFamily="34" charset="0"/>
                <a:cs typeface="Calibri" panose="020F0502020204030204" pitchFamily="34" charset="0"/>
              </a:rPr>
              <a:t>” o por </a:t>
            </a:r>
            <a:r>
              <a:rPr lang="es-ES" altLang="en-US" sz="2600" i="1" dirty="0">
                <a:latin typeface="Calibri" panose="020F0502020204030204" pitchFamily="34" charset="0"/>
                <a:ea typeface="Calibri" panose="020F0502020204030204" pitchFamily="34" charset="0"/>
                <a:cs typeface="Calibri" panose="020F0502020204030204" pitchFamily="34" charset="0"/>
              </a:rPr>
              <a:t>asesorías mal encausadas</a:t>
            </a:r>
            <a:r>
              <a:rPr lang="es-ES" altLang="en-US" sz="2600" dirty="0">
                <a:latin typeface="Calibri" panose="020F0502020204030204" pitchFamily="34" charset="0"/>
                <a:ea typeface="Calibri" panose="020F0502020204030204" pitchFamily="34" charset="0"/>
                <a:cs typeface="Calibri" panose="020F0502020204030204" pitchFamily="34" charset="0"/>
              </a:rPr>
              <a:t>.</a:t>
            </a:r>
            <a:endParaRPr lang="en-US" altLang="en-US" sz="26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15553" y="762000"/>
            <a:ext cx="4075988" cy="584775"/>
          </a:xfrm>
          <a:prstGeom prst="rect">
            <a:avLst/>
          </a:prstGeom>
          <a:noFill/>
        </p:spPr>
        <p:txBody>
          <a:bodyPr wrap="none" rtlCol="0">
            <a:spAutoFit/>
          </a:bodyPr>
          <a:lstStyle/>
          <a:p>
            <a:r>
              <a:rPr lang="es-MX" sz="3200" dirty="0">
                <a:solidFill>
                  <a:srgbClr val="FF0000"/>
                </a:solidFill>
              </a:rPr>
              <a:t>Deficiencias financieras</a:t>
            </a:r>
          </a:p>
        </p:txBody>
      </p:sp>
      <p:pic>
        <p:nvPicPr>
          <p:cNvPr id="4" name="Picture 6" descr="Resultado de imagen de imagenes de deficiencias financieras">
            <a:extLst>
              <a:ext uri="{FF2B5EF4-FFF2-40B4-BE49-F238E27FC236}">
                <a16:creationId xmlns:a16="http://schemas.microsoft.com/office/drawing/2014/main" id="{2B395B2A-CC54-292B-5AE4-E28F5727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822" y="4179234"/>
            <a:ext cx="2114356" cy="177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9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4880" y="1028343"/>
            <a:ext cx="9771227" cy="4801314"/>
          </a:xfrm>
          <a:prstGeom prst="rect">
            <a:avLst/>
          </a:prstGeom>
          <a:noFill/>
        </p:spPr>
        <p:txBody>
          <a:bodyPr wrap="square" rtlCol="0">
            <a:spAutoFit/>
          </a:bodyPr>
          <a:lstStyle/>
          <a:p>
            <a:pPr marL="0" indent="0" algn="just">
              <a:buFont typeface="Arial" panose="020B0604020202020204" pitchFamily="34" charset="0"/>
              <a:buNone/>
              <a:defRPr/>
            </a:pPr>
            <a:r>
              <a:rPr lang="es-ES" sz="2000" dirty="0">
                <a:cs typeface="Arial" panose="020B0604020202020204" pitchFamily="34" charset="0"/>
              </a:rPr>
              <a:t>De lo anterior, tomaremos los principales rubros en que se presentan tales deficiencias y manejaremos algunas sugerencias para su posible corrección</a:t>
            </a:r>
            <a:endParaRPr lang="en-US" sz="2000" dirty="0">
              <a:cs typeface="Arial" panose="020B0604020202020204" pitchFamily="34" charset="0"/>
            </a:endParaRPr>
          </a:p>
          <a:p>
            <a:pPr marL="0" indent="0">
              <a:buFont typeface="Arial" panose="020B0604020202020204" pitchFamily="34" charset="0"/>
              <a:buNone/>
              <a:defRPr/>
            </a:pPr>
            <a:endParaRPr lang="es-MX" sz="1200" dirty="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MX" sz="2000" dirty="0">
                <a:solidFill>
                  <a:srgbClr val="7030A0"/>
                </a:solidFill>
                <a:ea typeface="Calibri" panose="020F0502020204030204" pitchFamily="34" charset="0"/>
                <a:cs typeface="Calibri" panose="020F0502020204030204" pitchFamily="34" charset="0"/>
              </a:rPr>
              <a:t>DEFICIENCIAS DE EFECTIVO</a:t>
            </a:r>
          </a:p>
          <a:p>
            <a:pPr marL="0" indent="0">
              <a:buFont typeface="Arial" panose="020B0604020202020204" pitchFamily="34" charset="0"/>
              <a:buNone/>
              <a:defRPr/>
            </a:pPr>
            <a:endParaRPr lang="es-ES" sz="1200" b="1" dirty="0">
              <a:solidFill>
                <a:srgbClr val="00B050"/>
              </a:solidFill>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000" b="1" dirty="0">
                <a:solidFill>
                  <a:srgbClr val="00B050"/>
                </a:solidFill>
                <a:ea typeface="Calibri" panose="020F0502020204030204" pitchFamily="34" charset="0"/>
                <a:cs typeface="Calibri" panose="020F0502020204030204" pitchFamily="34" charset="0"/>
              </a:rPr>
              <a:t>INSUFICIENCIA DE EFECTIVO</a:t>
            </a:r>
            <a:endParaRPr lang="es-ES" sz="2000" dirty="0">
              <a:solidFill>
                <a:srgbClr val="00B050"/>
              </a:solidFill>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000" dirty="0">
                <a:ea typeface="Calibri" panose="020F0502020204030204" pitchFamily="34" charset="0"/>
                <a:cs typeface="Calibri" panose="020F0502020204030204" pitchFamily="34" charset="0"/>
              </a:rPr>
              <a:t>Se da cuando la empresa </a:t>
            </a:r>
            <a:r>
              <a:rPr lang="es-ES" sz="2000" b="1" i="1" dirty="0">
                <a:ea typeface="Calibri" panose="020F0502020204030204" pitchFamily="34" charset="0"/>
                <a:cs typeface="Calibri" panose="020F0502020204030204" pitchFamily="34" charset="0"/>
              </a:rPr>
              <a:t>no puede cubrir sus deudas inmediatas </a:t>
            </a:r>
            <a:r>
              <a:rPr lang="es-ES" sz="2000" dirty="0">
                <a:ea typeface="Calibri" panose="020F0502020204030204" pitchFamily="34" charset="0"/>
                <a:cs typeface="Calibri" panose="020F0502020204030204" pitchFamily="34" charset="0"/>
              </a:rPr>
              <a:t>que deben haberse previsto por lo menos un mes antes, a través del </a:t>
            </a:r>
            <a:r>
              <a:rPr lang="es-ES" sz="2000" i="1" dirty="0">
                <a:ea typeface="Calibri" panose="020F0502020204030204" pitchFamily="34" charset="0"/>
                <a:cs typeface="Calibri" panose="020F0502020204030204" pitchFamily="34" charset="0"/>
              </a:rPr>
              <a:t>presupuesto de caja</a:t>
            </a:r>
            <a:r>
              <a:rPr lang="es-ES" sz="2000" dirty="0">
                <a:ea typeface="Calibri" panose="020F0502020204030204" pitchFamily="34" charset="0"/>
                <a:cs typeface="Calibri" panose="020F0502020204030204" pitchFamily="34" charset="0"/>
              </a:rPr>
              <a:t>.</a:t>
            </a:r>
          </a:p>
          <a:p>
            <a:pPr marL="0" indent="0" algn="just">
              <a:buFont typeface="Arial" panose="020B0604020202020204" pitchFamily="34" charset="0"/>
              <a:buNone/>
              <a:defRPr/>
            </a:pPr>
            <a:endParaRPr lang="en-US" sz="1200" dirty="0">
              <a:ea typeface="Calibri" panose="020F0502020204030204" pitchFamily="34" charset="0"/>
              <a:cs typeface="Calibri" panose="020F0502020204030204" pitchFamily="34" charset="0"/>
            </a:endParaRPr>
          </a:p>
          <a:p>
            <a:pPr marL="0" indent="0">
              <a:buNone/>
            </a:pPr>
            <a:r>
              <a:rPr lang="es-ES" altLang="en-US" sz="2000" b="1" dirty="0">
                <a:ea typeface="Calibri" panose="020F0502020204030204" pitchFamily="34" charset="0"/>
                <a:cs typeface="Calibri" panose="020F0502020204030204" pitchFamily="34" charset="0"/>
              </a:rPr>
              <a:t>CAUSAS INTERNAS</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No preparar presupuesto de caja o no hacerlo con oportunidad.</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Fallas en sus departamentos de crédito y cobranza.</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Descuidar su rotación de cuentas por pagar y cuentas por cobrar.</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Exagerar sus compras de inventarios.</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No solicitar con oportunidad préstamos para situaciones difíciles.</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96018" y="437178"/>
            <a:ext cx="4075988" cy="584775"/>
          </a:xfrm>
          <a:prstGeom prst="rect">
            <a:avLst/>
          </a:prstGeom>
          <a:noFill/>
        </p:spPr>
        <p:txBody>
          <a:bodyPr wrap="none" rtlCol="0">
            <a:spAutoFit/>
          </a:bodyPr>
          <a:lstStyle/>
          <a:p>
            <a:r>
              <a:rPr lang="es-MX" sz="3200" dirty="0">
                <a:solidFill>
                  <a:srgbClr val="FF0000"/>
                </a:solidFill>
              </a:rPr>
              <a:t>Deficiencias financieras</a:t>
            </a:r>
          </a:p>
        </p:txBody>
      </p:sp>
      <p:grpSp>
        <p:nvGrpSpPr>
          <p:cNvPr id="4" name="Grupo 5">
            <a:extLst>
              <a:ext uri="{FF2B5EF4-FFF2-40B4-BE49-F238E27FC236}">
                <a16:creationId xmlns:a16="http://schemas.microsoft.com/office/drawing/2014/main" id="{D6CAE1C7-AFB3-F079-2405-D44189C9EFD5}"/>
              </a:ext>
            </a:extLst>
          </p:cNvPr>
          <p:cNvGrpSpPr>
            <a:grpSpLocks/>
          </p:cNvGrpSpPr>
          <p:nvPr/>
        </p:nvGrpSpPr>
        <p:grpSpPr bwMode="auto">
          <a:xfrm>
            <a:off x="7472006" y="1548186"/>
            <a:ext cx="1323975" cy="1196975"/>
            <a:chOff x="2627784" y="5593765"/>
            <a:chExt cx="1324416" cy="1196219"/>
          </a:xfrm>
        </p:grpSpPr>
        <p:pic>
          <p:nvPicPr>
            <p:cNvPr id="5" name="Imagen 4">
              <a:extLst>
                <a:ext uri="{FF2B5EF4-FFF2-40B4-BE49-F238E27FC236}">
                  <a16:creationId xmlns:a16="http://schemas.microsoft.com/office/drawing/2014/main" id="{A08D4B38-A92B-6967-D0AD-BCC514D56D69}"/>
                </a:ext>
              </a:extLst>
            </p:cNvPr>
            <p:cNvPicPr>
              <a:picLocks noChangeAspect="1"/>
            </p:cNvPicPr>
            <p:nvPr/>
          </p:nvPicPr>
          <p:blipFill>
            <a:blip r:embed="rId3">
              <a:extLst>
                <a:ext uri="{28A0092B-C50C-407E-A947-70E740481C1C}">
                  <a14:useLocalDpi xmlns:a14="http://schemas.microsoft.com/office/drawing/2010/main" val="0"/>
                </a:ext>
              </a:extLst>
            </a:blip>
            <a:srcRect l="55251"/>
            <a:stretch>
              <a:fillRect/>
            </a:stretch>
          </p:blipFill>
          <p:spPr bwMode="auto">
            <a:xfrm rot="-2417264">
              <a:off x="3146642" y="5593765"/>
              <a:ext cx="805558" cy="59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
              <a:extLst>
                <a:ext uri="{FF2B5EF4-FFF2-40B4-BE49-F238E27FC236}">
                  <a16:creationId xmlns:a16="http://schemas.microsoft.com/office/drawing/2014/main" id="{FF6C55EA-AB9E-1537-30C1-62E6C0DCD922}"/>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2627784" y="5997896"/>
              <a:ext cx="129614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7">
              <a:extLst>
                <a:ext uri="{FF2B5EF4-FFF2-40B4-BE49-F238E27FC236}">
                  <a16:creationId xmlns:a16="http://schemas.microsoft.com/office/drawing/2014/main" id="{746EB101-2133-DB94-8D42-89E8C00CEFD6}"/>
                </a:ext>
              </a:extLst>
            </p:cNvPr>
            <p:cNvPicPr>
              <a:picLocks noChangeAspect="1"/>
            </p:cNvPicPr>
            <p:nvPr/>
          </p:nvPicPr>
          <p:blipFill>
            <a:blip r:embed="rId3">
              <a:extLst>
                <a:ext uri="{28A0092B-C50C-407E-A947-70E740481C1C}">
                  <a14:useLocalDpi xmlns:a14="http://schemas.microsoft.com/office/drawing/2010/main" val="0"/>
                </a:ext>
              </a:extLst>
            </a:blip>
            <a:srcRect l="55251"/>
            <a:stretch>
              <a:fillRect/>
            </a:stretch>
          </p:blipFill>
          <p:spPr bwMode="auto">
            <a:xfrm rot="-1345876">
              <a:off x="3097792" y="5775529"/>
              <a:ext cx="805558" cy="59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34692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3945</Words>
  <Application>Microsoft Office PowerPoint</Application>
  <PresentationFormat>Panorámica</PresentationFormat>
  <Paragraphs>563</Paragraphs>
  <Slides>62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65</cp:revision>
  <dcterms:created xsi:type="dcterms:W3CDTF">2024-08-05T23:03:50Z</dcterms:created>
  <dcterms:modified xsi:type="dcterms:W3CDTF">2024-09-15T18:55:44Z</dcterms:modified>
</cp:coreProperties>
</file>