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82" r:id="rId4"/>
    <p:sldId id="308" r:id="rId5"/>
    <p:sldId id="314" r:id="rId6"/>
    <p:sldId id="313" r:id="rId7"/>
    <p:sldId id="312" r:id="rId8"/>
    <p:sldId id="311" r:id="rId9"/>
    <p:sldId id="310" r:id="rId10"/>
    <p:sldId id="309" r:id="rId11"/>
    <p:sldId id="307" r:id="rId12"/>
    <p:sldId id="306" r:id="rId13"/>
    <p:sldId id="305" r:id="rId14"/>
    <p:sldId id="304" r:id="rId15"/>
    <p:sldId id="303" r:id="rId16"/>
    <p:sldId id="302" r:id="rId17"/>
    <p:sldId id="300" r:id="rId18"/>
    <p:sldId id="299" r:id="rId19"/>
    <p:sldId id="298" r:id="rId20"/>
    <p:sldId id="297" r:id="rId21"/>
    <p:sldId id="296" r:id="rId22"/>
    <p:sldId id="295" r:id="rId23"/>
    <p:sldId id="294" r:id="rId24"/>
    <p:sldId id="293" r:id="rId25"/>
    <p:sldId id="292" r:id="rId26"/>
    <p:sldId id="291" r:id="rId27"/>
    <p:sldId id="283" r:id="rId28"/>
    <p:sldId id="290" r:id="rId29"/>
    <p:sldId id="280" r:id="rId30"/>
    <p:sldId id="275" r:id="rId31"/>
    <p:sldId id="315" r:id="rId32"/>
    <p:sldId id="274" r:id="rId33"/>
    <p:sldId id="273" r:id="rId34"/>
    <p:sldId id="272" r:id="rId35"/>
    <p:sldId id="270" r:id="rId36"/>
    <p:sldId id="269" r:id="rId37"/>
    <p:sldId id="316" r:id="rId38"/>
    <p:sldId id="267" r:id="rId39"/>
    <p:sldId id="257" r:id="rId4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4" autoAdjust="0"/>
    <p:restoredTop sz="96405"/>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1CE0F-152A-4BBF-80B3-2F594DC9BF0A}" type="doc">
      <dgm:prSet loTypeId="urn:microsoft.com/office/officeart/2008/layout/BendingPictureCaption" loCatId="picture" qsTypeId="urn:microsoft.com/office/officeart/2005/8/quickstyle/simple1" qsCatId="simple" csTypeId="urn:microsoft.com/office/officeart/2005/8/colors/accent0_3" csCatId="mainScheme" phldr="1"/>
      <dgm:spPr/>
      <dgm:t>
        <a:bodyPr/>
        <a:lstStyle/>
        <a:p>
          <a:endParaRPr lang="es-MX"/>
        </a:p>
      </dgm:t>
    </dgm:pt>
    <dgm:pt modelId="{FB49DCC7-8705-4B60-BB95-381D5D93998E}">
      <dgm:prSet phldrT="[Texto]"/>
      <dgm:spPr/>
      <dgm:t>
        <a:bodyPr/>
        <a:lstStyle/>
        <a:p>
          <a:r>
            <a:rPr lang="es-MX" b="1" dirty="0"/>
            <a:t>Objetivo del inversionista</a:t>
          </a:r>
        </a:p>
      </dgm:t>
    </dgm:pt>
    <dgm:pt modelId="{C9A129AD-701B-4E5A-A56B-3ADFB569B034}" type="parTrans" cxnId="{7CA6EE36-B03E-4879-88E3-D6A77ACC44D5}">
      <dgm:prSet/>
      <dgm:spPr/>
      <dgm:t>
        <a:bodyPr/>
        <a:lstStyle/>
        <a:p>
          <a:endParaRPr lang="es-MX"/>
        </a:p>
      </dgm:t>
    </dgm:pt>
    <dgm:pt modelId="{689A9E9D-23B6-4FEF-BB57-16A78A29A94A}" type="sibTrans" cxnId="{7CA6EE36-B03E-4879-88E3-D6A77ACC44D5}">
      <dgm:prSet/>
      <dgm:spPr/>
      <dgm:t>
        <a:bodyPr/>
        <a:lstStyle/>
        <a:p>
          <a:endParaRPr lang="es-MX"/>
        </a:p>
      </dgm:t>
    </dgm:pt>
    <dgm:pt modelId="{EEB3EDEB-71AB-4AC7-8470-E06D587719F0}">
      <dgm:prSet phldrT="[Texto]"/>
      <dgm:spPr/>
      <dgm:t>
        <a:bodyPr/>
        <a:lstStyle/>
        <a:p>
          <a:r>
            <a:rPr lang="es-MX" b="1" dirty="0"/>
            <a:t>Monto disponible</a:t>
          </a:r>
        </a:p>
      </dgm:t>
    </dgm:pt>
    <dgm:pt modelId="{781C219E-4E5C-464C-992F-03306F286D59}" type="parTrans" cxnId="{B9B9C8DF-A9F3-459C-AF46-4E523A36B842}">
      <dgm:prSet/>
      <dgm:spPr/>
      <dgm:t>
        <a:bodyPr/>
        <a:lstStyle/>
        <a:p>
          <a:endParaRPr lang="es-MX"/>
        </a:p>
      </dgm:t>
    </dgm:pt>
    <dgm:pt modelId="{D7C18BAB-3049-446C-B538-2B96F1689C6F}" type="sibTrans" cxnId="{B9B9C8DF-A9F3-459C-AF46-4E523A36B842}">
      <dgm:prSet/>
      <dgm:spPr/>
      <dgm:t>
        <a:bodyPr/>
        <a:lstStyle/>
        <a:p>
          <a:endParaRPr lang="es-MX"/>
        </a:p>
      </dgm:t>
    </dgm:pt>
    <dgm:pt modelId="{B43B5FA6-4EA3-42BA-91B1-AC5E0BB94548}">
      <dgm:prSet phldrT="[Texto]"/>
      <dgm:spPr/>
      <dgm:t>
        <a:bodyPr/>
        <a:lstStyle/>
        <a:p>
          <a:r>
            <a:rPr lang="es-MX" b="1" dirty="0"/>
            <a:t>Rentabilidad deseada</a:t>
          </a:r>
        </a:p>
      </dgm:t>
    </dgm:pt>
    <dgm:pt modelId="{BF0553D8-7CC5-4D22-8C9B-5669E8163AA1}" type="parTrans" cxnId="{3365FCD6-2C77-434C-A939-B0F9BA0DE84B}">
      <dgm:prSet/>
      <dgm:spPr/>
      <dgm:t>
        <a:bodyPr/>
        <a:lstStyle/>
        <a:p>
          <a:endParaRPr lang="es-MX"/>
        </a:p>
      </dgm:t>
    </dgm:pt>
    <dgm:pt modelId="{18808904-1548-45F6-953E-4EEFA99D5F43}" type="sibTrans" cxnId="{3365FCD6-2C77-434C-A939-B0F9BA0DE84B}">
      <dgm:prSet/>
      <dgm:spPr/>
      <dgm:t>
        <a:bodyPr/>
        <a:lstStyle/>
        <a:p>
          <a:endParaRPr lang="es-MX"/>
        </a:p>
      </dgm:t>
    </dgm:pt>
    <dgm:pt modelId="{86F93A6C-FBC8-4E03-A2D0-46C896128B52}">
      <dgm:prSet phldrT="[Texto]"/>
      <dgm:spPr/>
      <dgm:t>
        <a:bodyPr/>
        <a:lstStyle/>
        <a:p>
          <a:r>
            <a:rPr lang="es-MX" b="1" dirty="0"/>
            <a:t>Aversión al riesgo</a:t>
          </a:r>
        </a:p>
      </dgm:t>
    </dgm:pt>
    <dgm:pt modelId="{32331B2B-285D-4677-9BCD-217BAAE241B6}" type="parTrans" cxnId="{0C0CDA26-DF62-40FE-BF36-A8F8405E7902}">
      <dgm:prSet/>
      <dgm:spPr/>
      <dgm:t>
        <a:bodyPr/>
        <a:lstStyle/>
        <a:p>
          <a:endParaRPr lang="es-MX"/>
        </a:p>
      </dgm:t>
    </dgm:pt>
    <dgm:pt modelId="{F810FCE9-AADC-494A-BA43-A14D02BD9C7B}" type="sibTrans" cxnId="{0C0CDA26-DF62-40FE-BF36-A8F8405E7902}">
      <dgm:prSet/>
      <dgm:spPr/>
      <dgm:t>
        <a:bodyPr/>
        <a:lstStyle/>
        <a:p>
          <a:endParaRPr lang="es-MX"/>
        </a:p>
      </dgm:t>
    </dgm:pt>
    <dgm:pt modelId="{7B20E75F-A279-49AD-9A26-04A6135419AF}">
      <dgm:prSet phldrT="[Texto]"/>
      <dgm:spPr/>
      <dgm:t>
        <a:bodyPr/>
        <a:lstStyle/>
        <a:p>
          <a:r>
            <a:rPr lang="es-MX" b="1" dirty="0"/>
            <a:t>Plazo</a:t>
          </a:r>
        </a:p>
      </dgm:t>
    </dgm:pt>
    <dgm:pt modelId="{6FD0FBF4-3A19-47AC-8AF1-5020BD8AA25B}" type="parTrans" cxnId="{4807CFD2-3BCB-4322-8E83-5D3BB4C007C5}">
      <dgm:prSet/>
      <dgm:spPr/>
      <dgm:t>
        <a:bodyPr/>
        <a:lstStyle/>
        <a:p>
          <a:endParaRPr lang="es-MX"/>
        </a:p>
      </dgm:t>
    </dgm:pt>
    <dgm:pt modelId="{3C8C7BA6-9DC8-42B4-A028-DBA45FA7F2C9}" type="sibTrans" cxnId="{4807CFD2-3BCB-4322-8E83-5D3BB4C007C5}">
      <dgm:prSet/>
      <dgm:spPr/>
      <dgm:t>
        <a:bodyPr/>
        <a:lstStyle/>
        <a:p>
          <a:endParaRPr lang="es-MX"/>
        </a:p>
      </dgm:t>
    </dgm:pt>
    <dgm:pt modelId="{227642AD-05F0-4978-B990-E5954E388BF4}" type="pres">
      <dgm:prSet presAssocID="{4F01CE0F-152A-4BBF-80B3-2F594DC9BF0A}" presName="diagram" presStyleCnt="0">
        <dgm:presLayoutVars>
          <dgm:dir/>
        </dgm:presLayoutVars>
      </dgm:prSet>
      <dgm:spPr/>
    </dgm:pt>
    <dgm:pt modelId="{EB19BECC-3D18-4622-8C72-2B4FA9611619}" type="pres">
      <dgm:prSet presAssocID="{FB49DCC7-8705-4B60-BB95-381D5D93998E}" presName="composite" presStyleCnt="0"/>
      <dgm:spPr/>
    </dgm:pt>
    <dgm:pt modelId="{53985AFF-6AA4-492C-BF65-117D93D47A81}" type="pres">
      <dgm:prSet presAssocID="{FB49DCC7-8705-4B60-BB95-381D5D93998E}" presName="Image" presStyleLbl="bgShp"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DEFBB27B-8684-41E5-A9FF-A27C771AB6EF}" type="pres">
      <dgm:prSet presAssocID="{FB49DCC7-8705-4B60-BB95-381D5D93998E}" presName="Parent" presStyleLbl="node0" presStyleIdx="0" presStyleCnt="5">
        <dgm:presLayoutVars>
          <dgm:bulletEnabled val="1"/>
        </dgm:presLayoutVars>
      </dgm:prSet>
      <dgm:spPr/>
    </dgm:pt>
    <dgm:pt modelId="{9411800F-BF81-48D9-BC2E-604E015553E5}" type="pres">
      <dgm:prSet presAssocID="{689A9E9D-23B6-4FEF-BB57-16A78A29A94A}" presName="sibTrans" presStyleCnt="0"/>
      <dgm:spPr/>
    </dgm:pt>
    <dgm:pt modelId="{329718E0-1E69-4B47-8148-D581894402DF}" type="pres">
      <dgm:prSet presAssocID="{EEB3EDEB-71AB-4AC7-8470-E06D587719F0}" presName="composite" presStyleCnt="0"/>
      <dgm:spPr/>
    </dgm:pt>
    <dgm:pt modelId="{5C531B1D-DB00-456D-9E57-010033FE55BE}" type="pres">
      <dgm:prSet presAssocID="{EEB3EDEB-71AB-4AC7-8470-E06D587719F0}" presName="Image" presStyleLbl="bgShp"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80BFA831-2B22-4753-9469-76C864825400}" type="pres">
      <dgm:prSet presAssocID="{EEB3EDEB-71AB-4AC7-8470-E06D587719F0}" presName="Parent" presStyleLbl="node0" presStyleIdx="1" presStyleCnt="5">
        <dgm:presLayoutVars>
          <dgm:bulletEnabled val="1"/>
        </dgm:presLayoutVars>
      </dgm:prSet>
      <dgm:spPr/>
    </dgm:pt>
    <dgm:pt modelId="{CE3C2F0F-74FE-4666-B71C-9C08B712513B}" type="pres">
      <dgm:prSet presAssocID="{D7C18BAB-3049-446C-B538-2B96F1689C6F}" presName="sibTrans" presStyleCnt="0"/>
      <dgm:spPr/>
    </dgm:pt>
    <dgm:pt modelId="{C93810F1-07D5-4D38-9C3A-44869E4869E8}" type="pres">
      <dgm:prSet presAssocID="{B43B5FA6-4EA3-42BA-91B1-AC5E0BB94548}" presName="composite" presStyleCnt="0"/>
      <dgm:spPr/>
    </dgm:pt>
    <dgm:pt modelId="{1A321082-C137-49BC-B866-4DD8F837F596}" type="pres">
      <dgm:prSet presAssocID="{B43B5FA6-4EA3-42BA-91B1-AC5E0BB94548}" presName="Image" presStyleLbl="bgShp"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67E8CCC7-3B8F-44F5-A39C-2E148F876D4E}" type="pres">
      <dgm:prSet presAssocID="{B43B5FA6-4EA3-42BA-91B1-AC5E0BB94548}" presName="Parent" presStyleLbl="node0" presStyleIdx="2" presStyleCnt="5">
        <dgm:presLayoutVars>
          <dgm:bulletEnabled val="1"/>
        </dgm:presLayoutVars>
      </dgm:prSet>
      <dgm:spPr/>
    </dgm:pt>
    <dgm:pt modelId="{8933842F-B8CC-4A53-929A-AC454D2BCE9E}" type="pres">
      <dgm:prSet presAssocID="{18808904-1548-45F6-953E-4EEFA99D5F43}" presName="sibTrans" presStyleCnt="0"/>
      <dgm:spPr/>
    </dgm:pt>
    <dgm:pt modelId="{65890D47-A12F-4876-A6CD-F0D0D30F728D}" type="pres">
      <dgm:prSet presAssocID="{86F93A6C-FBC8-4E03-A2D0-46C896128B52}" presName="composite" presStyleCnt="0"/>
      <dgm:spPr/>
    </dgm:pt>
    <dgm:pt modelId="{C6B56B3C-6640-4F51-B0DD-70781F0D2011}" type="pres">
      <dgm:prSet presAssocID="{86F93A6C-FBC8-4E03-A2D0-46C896128B52}" presName="Image" presStyleLbl="bgShp"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dgm:spPr>
    </dgm:pt>
    <dgm:pt modelId="{A22B17C8-E125-4DEA-ACF4-C238EAD94AC3}" type="pres">
      <dgm:prSet presAssocID="{86F93A6C-FBC8-4E03-A2D0-46C896128B52}" presName="Parent" presStyleLbl="node0" presStyleIdx="3" presStyleCnt="5">
        <dgm:presLayoutVars>
          <dgm:bulletEnabled val="1"/>
        </dgm:presLayoutVars>
      </dgm:prSet>
      <dgm:spPr/>
    </dgm:pt>
    <dgm:pt modelId="{477A5157-4DDB-42C8-9CB0-62047CFEE821}" type="pres">
      <dgm:prSet presAssocID="{F810FCE9-AADC-494A-BA43-A14D02BD9C7B}" presName="sibTrans" presStyleCnt="0"/>
      <dgm:spPr/>
    </dgm:pt>
    <dgm:pt modelId="{22643B1C-E74A-4BFD-B7B7-31A80C623FE8}" type="pres">
      <dgm:prSet presAssocID="{7B20E75F-A279-49AD-9A26-04A6135419AF}" presName="composite" presStyleCnt="0"/>
      <dgm:spPr/>
    </dgm:pt>
    <dgm:pt modelId="{E11D4672-BE65-48A7-AC04-CA394BBDDE22}" type="pres">
      <dgm:prSet presAssocID="{7B20E75F-A279-49AD-9A26-04A6135419AF}" presName="Image" presStyleLbl="bgShp"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 modelId="{CF023BF0-F0E1-49FF-A880-EAFFF81ED6A2}" type="pres">
      <dgm:prSet presAssocID="{7B20E75F-A279-49AD-9A26-04A6135419AF}" presName="Parent" presStyleLbl="node0" presStyleIdx="4" presStyleCnt="5">
        <dgm:presLayoutVars>
          <dgm:bulletEnabled val="1"/>
        </dgm:presLayoutVars>
      </dgm:prSet>
      <dgm:spPr/>
    </dgm:pt>
  </dgm:ptLst>
  <dgm:cxnLst>
    <dgm:cxn modelId="{F8C1AF03-4CD6-485A-B0F9-F8F01F93F8C1}" type="presOf" srcId="{FB49DCC7-8705-4B60-BB95-381D5D93998E}" destId="{DEFBB27B-8684-41E5-A9FF-A27C771AB6EF}" srcOrd="0" destOrd="0" presId="urn:microsoft.com/office/officeart/2008/layout/BendingPictureCaption"/>
    <dgm:cxn modelId="{BB336C23-A031-4831-9BA2-40517D6C8CCB}" type="presOf" srcId="{4F01CE0F-152A-4BBF-80B3-2F594DC9BF0A}" destId="{227642AD-05F0-4978-B990-E5954E388BF4}" srcOrd="0" destOrd="0" presId="urn:microsoft.com/office/officeart/2008/layout/BendingPictureCaption"/>
    <dgm:cxn modelId="{0C0CDA26-DF62-40FE-BF36-A8F8405E7902}" srcId="{4F01CE0F-152A-4BBF-80B3-2F594DC9BF0A}" destId="{86F93A6C-FBC8-4E03-A2D0-46C896128B52}" srcOrd="3" destOrd="0" parTransId="{32331B2B-285D-4677-9BCD-217BAAE241B6}" sibTransId="{F810FCE9-AADC-494A-BA43-A14D02BD9C7B}"/>
    <dgm:cxn modelId="{3B035627-54FD-4AA1-AF02-4BE15D7A6BE2}" type="presOf" srcId="{86F93A6C-FBC8-4E03-A2D0-46C896128B52}" destId="{A22B17C8-E125-4DEA-ACF4-C238EAD94AC3}" srcOrd="0" destOrd="0" presId="urn:microsoft.com/office/officeart/2008/layout/BendingPictureCaption"/>
    <dgm:cxn modelId="{7CA6EE36-B03E-4879-88E3-D6A77ACC44D5}" srcId="{4F01CE0F-152A-4BBF-80B3-2F594DC9BF0A}" destId="{FB49DCC7-8705-4B60-BB95-381D5D93998E}" srcOrd="0" destOrd="0" parTransId="{C9A129AD-701B-4E5A-A56B-3ADFB569B034}" sibTransId="{689A9E9D-23B6-4FEF-BB57-16A78A29A94A}"/>
    <dgm:cxn modelId="{BB4E6E53-17B2-4265-B333-9E919E933D26}" type="presOf" srcId="{EEB3EDEB-71AB-4AC7-8470-E06D587719F0}" destId="{80BFA831-2B22-4753-9469-76C864825400}" srcOrd="0" destOrd="0" presId="urn:microsoft.com/office/officeart/2008/layout/BendingPictureCaption"/>
    <dgm:cxn modelId="{DC40287E-15C6-47DD-B35C-770A7A1FC43F}" type="presOf" srcId="{7B20E75F-A279-49AD-9A26-04A6135419AF}" destId="{CF023BF0-F0E1-49FF-A880-EAFFF81ED6A2}" srcOrd="0" destOrd="0" presId="urn:microsoft.com/office/officeart/2008/layout/BendingPictureCaption"/>
    <dgm:cxn modelId="{4D261C9B-524B-4AB5-B15A-08810BB8F113}" type="presOf" srcId="{B43B5FA6-4EA3-42BA-91B1-AC5E0BB94548}" destId="{67E8CCC7-3B8F-44F5-A39C-2E148F876D4E}" srcOrd="0" destOrd="0" presId="urn:microsoft.com/office/officeart/2008/layout/BendingPictureCaption"/>
    <dgm:cxn modelId="{4807CFD2-3BCB-4322-8E83-5D3BB4C007C5}" srcId="{4F01CE0F-152A-4BBF-80B3-2F594DC9BF0A}" destId="{7B20E75F-A279-49AD-9A26-04A6135419AF}" srcOrd="4" destOrd="0" parTransId="{6FD0FBF4-3A19-47AC-8AF1-5020BD8AA25B}" sibTransId="{3C8C7BA6-9DC8-42B4-A028-DBA45FA7F2C9}"/>
    <dgm:cxn modelId="{3365FCD6-2C77-434C-A939-B0F9BA0DE84B}" srcId="{4F01CE0F-152A-4BBF-80B3-2F594DC9BF0A}" destId="{B43B5FA6-4EA3-42BA-91B1-AC5E0BB94548}" srcOrd="2" destOrd="0" parTransId="{BF0553D8-7CC5-4D22-8C9B-5669E8163AA1}" sibTransId="{18808904-1548-45F6-953E-4EEFA99D5F43}"/>
    <dgm:cxn modelId="{B9B9C8DF-A9F3-459C-AF46-4E523A36B842}" srcId="{4F01CE0F-152A-4BBF-80B3-2F594DC9BF0A}" destId="{EEB3EDEB-71AB-4AC7-8470-E06D587719F0}" srcOrd="1" destOrd="0" parTransId="{781C219E-4E5C-464C-992F-03306F286D59}" sibTransId="{D7C18BAB-3049-446C-B538-2B96F1689C6F}"/>
    <dgm:cxn modelId="{6BE7D767-5F4F-4DA0-803C-E289CCDE1EDB}" type="presParOf" srcId="{227642AD-05F0-4978-B990-E5954E388BF4}" destId="{EB19BECC-3D18-4622-8C72-2B4FA9611619}" srcOrd="0" destOrd="0" presId="urn:microsoft.com/office/officeart/2008/layout/BendingPictureCaption"/>
    <dgm:cxn modelId="{80EB6938-D4AA-4319-A499-D75A741642E6}" type="presParOf" srcId="{EB19BECC-3D18-4622-8C72-2B4FA9611619}" destId="{53985AFF-6AA4-492C-BF65-117D93D47A81}" srcOrd="0" destOrd="0" presId="urn:microsoft.com/office/officeart/2008/layout/BendingPictureCaption"/>
    <dgm:cxn modelId="{A098D048-9AF6-4295-979F-C3E23F25F7BF}" type="presParOf" srcId="{EB19BECC-3D18-4622-8C72-2B4FA9611619}" destId="{DEFBB27B-8684-41E5-A9FF-A27C771AB6EF}" srcOrd="1" destOrd="0" presId="urn:microsoft.com/office/officeart/2008/layout/BendingPictureCaption"/>
    <dgm:cxn modelId="{587B2C84-2BD4-4D95-A9CC-F7BE5742337C}" type="presParOf" srcId="{227642AD-05F0-4978-B990-E5954E388BF4}" destId="{9411800F-BF81-48D9-BC2E-604E015553E5}" srcOrd="1" destOrd="0" presId="urn:microsoft.com/office/officeart/2008/layout/BendingPictureCaption"/>
    <dgm:cxn modelId="{0C5977E6-1C1B-442D-B0E0-08E205C6419D}" type="presParOf" srcId="{227642AD-05F0-4978-B990-E5954E388BF4}" destId="{329718E0-1E69-4B47-8148-D581894402DF}" srcOrd="2" destOrd="0" presId="urn:microsoft.com/office/officeart/2008/layout/BendingPictureCaption"/>
    <dgm:cxn modelId="{C047C861-0912-4A80-AC00-76FF56671DD0}" type="presParOf" srcId="{329718E0-1E69-4B47-8148-D581894402DF}" destId="{5C531B1D-DB00-456D-9E57-010033FE55BE}" srcOrd="0" destOrd="0" presId="urn:microsoft.com/office/officeart/2008/layout/BendingPictureCaption"/>
    <dgm:cxn modelId="{C0A5420F-A4CA-4ACC-B755-7B4E20B41351}" type="presParOf" srcId="{329718E0-1E69-4B47-8148-D581894402DF}" destId="{80BFA831-2B22-4753-9469-76C864825400}" srcOrd="1" destOrd="0" presId="urn:microsoft.com/office/officeart/2008/layout/BendingPictureCaption"/>
    <dgm:cxn modelId="{546F5529-A892-4F9E-AFED-42CD756C4158}" type="presParOf" srcId="{227642AD-05F0-4978-B990-E5954E388BF4}" destId="{CE3C2F0F-74FE-4666-B71C-9C08B712513B}" srcOrd="3" destOrd="0" presId="urn:microsoft.com/office/officeart/2008/layout/BendingPictureCaption"/>
    <dgm:cxn modelId="{A6835D18-9D29-4D7C-9688-70E7740348C3}" type="presParOf" srcId="{227642AD-05F0-4978-B990-E5954E388BF4}" destId="{C93810F1-07D5-4D38-9C3A-44869E4869E8}" srcOrd="4" destOrd="0" presId="urn:microsoft.com/office/officeart/2008/layout/BendingPictureCaption"/>
    <dgm:cxn modelId="{333FC74B-F042-4542-9F8E-44B14836068C}" type="presParOf" srcId="{C93810F1-07D5-4D38-9C3A-44869E4869E8}" destId="{1A321082-C137-49BC-B866-4DD8F837F596}" srcOrd="0" destOrd="0" presId="urn:microsoft.com/office/officeart/2008/layout/BendingPictureCaption"/>
    <dgm:cxn modelId="{9C67626F-984B-4796-8D22-1B7BD26FE5DB}" type="presParOf" srcId="{C93810F1-07D5-4D38-9C3A-44869E4869E8}" destId="{67E8CCC7-3B8F-44F5-A39C-2E148F876D4E}" srcOrd="1" destOrd="0" presId="urn:microsoft.com/office/officeart/2008/layout/BendingPictureCaption"/>
    <dgm:cxn modelId="{D2BA56D8-7F8F-46A3-B554-A53D2F6764C8}" type="presParOf" srcId="{227642AD-05F0-4978-B990-E5954E388BF4}" destId="{8933842F-B8CC-4A53-929A-AC454D2BCE9E}" srcOrd="5" destOrd="0" presId="urn:microsoft.com/office/officeart/2008/layout/BendingPictureCaption"/>
    <dgm:cxn modelId="{76805EA8-61C2-4F2E-9492-7FFD58B2B342}" type="presParOf" srcId="{227642AD-05F0-4978-B990-E5954E388BF4}" destId="{65890D47-A12F-4876-A6CD-F0D0D30F728D}" srcOrd="6" destOrd="0" presId="urn:microsoft.com/office/officeart/2008/layout/BendingPictureCaption"/>
    <dgm:cxn modelId="{2EA59D1B-9580-4B3E-B7E4-4B11E4F5A639}" type="presParOf" srcId="{65890D47-A12F-4876-A6CD-F0D0D30F728D}" destId="{C6B56B3C-6640-4F51-B0DD-70781F0D2011}" srcOrd="0" destOrd="0" presId="urn:microsoft.com/office/officeart/2008/layout/BendingPictureCaption"/>
    <dgm:cxn modelId="{3BE4E384-A62E-4561-BC2E-88D0F3964E3A}" type="presParOf" srcId="{65890D47-A12F-4876-A6CD-F0D0D30F728D}" destId="{A22B17C8-E125-4DEA-ACF4-C238EAD94AC3}" srcOrd="1" destOrd="0" presId="urn:microsoft.com/office/officeart/2008/layout/BendingPictureCaption"/>
    <dgm:cxn modelId="{E62DC621-890C-497D-8608-6B7588589E07}" type="presParOf" srcId="{227642AD-05F0-4978-B990-E5954E388BF4}" destId="{477A5157-4DDB-42C8-9CB0-62047CFEE821}" srcOrd="7" destOrd="0" presId="urn:microsoft.com/office/officeart/2008/layout/BendingPictureCaption"/>
    <dgm:cxn modelId="{C63F22FF-52B8-4282-B29F-EFC7F1242BEF}" type="presParOf" srcId="{227642AD-05F0-4978-B990-E5954E388BF4}" destId="{22643B1C-E74A-4BFD-B7B7-31A80C623FE8}" srcOrd="8" destOrd="0" presId="urn:microsoft.com/office/officeart/2008/layout/BendingPictureCaption"/>
    <dgm:cxn modelId="{4AE1FA3D-E137-43FA-8557-F5709D1931BB}" type="presParOf" srcId="{22643B1C-E74A-4BFD-B7B7-31A80C623FE8}" destId="{E11D4672-BE65-48A7-AC04-CA394BBDDE22}" srcOrd="0" destOrd="0" presId="urn:microsoft.com/office/officeart/2008/layout/BendingPictureCaption"/>
    <dgm:cxn modelId="{D959493C-CE9C-4FDD-BE59-E7F0A0F123BD}" type="presParOf" srcId="{22643B1C-E74A-4BFD-B7B7-31A80C623FE8}" destId="{CF023BF0-F0E1-49FF-A880-EAFFF81ED6A2}"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5AFF-6AA4-492C-BF65-117D93D47A81}">
      <dsp:nvSpPr>
        <dsp:cNvPr id="0" name=""/>
        <dsp:cNvSpPr/>
      </dsp:nvSpPr>
      <dsp:spPr>
        <a:xfrm>
          <a:off x="1251092" y="108597"/>
          <a:ext cx="1988706" cy="14696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DEFBB27B-8684-41E5-A9FF-A27C771AB6EF}">
      <dsp:nvSpPr>
        <dsp:cNvPr id="0" name=""/>
        <dsp:cNvSpPr/>
      </dsp:nvSpPr>
      <dsp:spPr>
        <a:xfrm>
          <a:off x="1653064" y="1311769"/>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Objetivo del inversionista</a:t>
          </a:r>
        </a:p>
      </dsp:txBody>
      <dsp:txXfrm>
        <a:off x="1653064" y="1311769"/>
        <a:ext cx="1713672" cy="411823"/>
      </dsp:txXfrm>
    </dsp:sp>
    <dsp:sp modelId="{5C531B1D-DB00-456D-9E57-010033FE55BE}">
      <dsp:nvSpPr>
        <dsp:cNvPr id="0" name=""/>
        <dsp:cNvSpPr/>
      </dsp:nvSpPr>
      <dsp:spPr>
        <a:xfrm>
          <a:off x="3795164" y="108597"/>
          <a:ext cx="1988706" cy="146964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80BFA831-2B22-4753-9469-76C864825400}">
      <dsp:nvSpPr>
        <dsp:cNvPr id="0" name=""/>
        <dsp:cNvSpPr/>
      </dsp:nvSpPr>
      <dsp:spPr>
        <a:xfrm>
          <a:off x="4197137" y="1311769"/>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Monto disponible</a:t>
          </a:r>
        </a:p>
      </dsp:txBody>
      <dsp:txXfrm>
        <a:off x="4197137" y="1311769"/>
        <a:ext cx="1713672" cy="411823"/>
      </dsp:txXfrm>
    </dsp:sp>
    <dsp:sp modelId="{1A321082-C137-49BC-B866-4DD8F837F596}">
      <dsp:nvSpPr>
        <dsp:cNvPr id="0" name=""/>
        <dsp:cNvSpPr/>
      </dsp:nvSpPr>
      <dsp:spPr>
        <a:xfrm>
          <a:off x="6339237" y="108597"/>
          <a:ext cx="1988706" cy="14696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67E8CCC7-3B8F-44F5-A39C-2E148F876D4E}">
      <dsp:nvSpPr>
        <dsp:cNvPr id="0" name=""/>
        <dsp:cNvSpPr/>
      </dsp:nvSpPr>
      <dsp:spPr>
        <a:xfrm>
          <a:off x="6741209" y="1311769"/>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Rentabilidad deseada</a:t>
          </a:r>
        </a:p>
      </dsp:txBody>
      <dsp:txXfrm>
        <a:off x="6741209" y="1311769"/>
        <a:ext cx="1713672" cy="411823"/>
      </dsp:txXfrm>
    </dsp:sp>
    <dsp:sp modelId="{C6B56B3C-6640-4F51-B0DD-70781F0D2011}">
      <dsp:nvSpPr>
        <dsp:cNvPr id="0" name=""/>
        <dsp:cNvSpPr/>
      </dsp:nvSpPr>
      <dsp:spPr>
        <a:xfrm>
          <a:off x="2523128" y="1935158"/>
          <a:ext cx="1988706" cy="146964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a:ln>
          <a:noFill/>
        </a:ln>
        <a:effectLst/>
      </dsp:spPr>
      <dsp:style>
        <a:lnRef idx="0">
          <a:scrgbClr r="0" g="0" b="0"/>
        </a:lnRef>
        <a:fillRef idx="1">
          <a:scrgbClr r="0" g="0" b="0"/>
        </a:fillRef>
        <a:effectRef idx="0">
          <a:scrgbClr r="0" g="0" b="0"/>
        </a:effectRef>
        <a:fontRef idx="minor"/>
      </dsp:style>
    </dsp:sp>
    <dsp:sp modelId="{A22B17C8-E125-4DEA-ACF4-C238EAD94AC3}">
      <dsp:nvSpPr>
        <dsp:cNvPr id="0" name=""/>
        <dsp:cNvSpPr/>
      </dsp:nvSpPr>
      <dsp:spPr>
        <a:xfrm>
          <a:off x="2925100" y="3138330"/>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Aversión al riesgo</a:t>
          </a:r>
        </a:p>
      </dsp:txBody>
      <dsp:txXfrm>
        <a:off x="2925100" y="3138330"/>
        <a:ext cx="1713672" cy="411823"/>
      </dsp:txXfrm>
    </dsp:sp>
    <dsp:sp modelId="{E11D4672-BE65-48A7-AC04-CA394BBDDE22}">
      <dsp:nvSpPr>
        <dsp:cNvPr id="0" name=""/>
        <dsp:cNvSpPr/>
      </dsp:nvSpPr>
      <dsp:spPr>
        <a:xfrm>
          <a:off x="5067200" y="1935158"/>
          <a:ext cx="1988706" cy="146964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a:noFill/>
        </a:ln>
        <a:effectLst/>
      </dsp:spPr>
      <dsp:style>
        <a:lnRef idx="0">
          <a:scrgbClr r="0" g="0" b="0"/>
        </a:lnRef>
        <a:fillRef idx="1">
          <a:scrgbClr r="0" g="0" b="0"/>
        </a:fillRef>
        <a:effectRef idx="0">
          <a:scrgbClr r="0" g="0" b="0"/>
        </a:effectRef>
        <a:fontRef idx="minor"/>
      </dsp:style>
    </dsp:sp>
    <dsp:sp modelId="{CF023BF0-F0E1-49FF-A880-EAFFF81ED6A2}">
      <dsp:nvSpPr>
        <dsp:cNvPr id="0" name=""/>
        <dsp:cNvSpPr/>
      </dsp:nvSpPr>
      <dsp:spPr>
        <a:xfrm>
          <a:off x="5469173" y="3138330"/>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Plazo</a:t>
          </a:r>
        </a:p>
      </dsp:txBody>
      <dsp:txXfrm>
        <a:off x="5469173" y="3138330"/>
        <a:ext cx="1713672" cy="41182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16/09/2024</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16/09/2024</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2042097"/>
          </a:xfrm>
          <a:prstGeom prst="rect">
            <a:avLst/>
          </a:prstGeom>
          <a:noFill/>
        </p:spPr>
        <p:txBody>
          <a:bodyPr wrap="square" rtlCol="0">
            <a:spAutoFit/>
          </a:bodyPr>
          <a:lstStyle/>
          <a:p>
            <a:pPr marL="0" indent="0" algn="just">
              <a:lnSpc>
                <a:spcPct val="90000"/>
              </a:lnSpc>
              <a:buNone/>
            </a:pPr>
            <a:r>
              <a:rPr lang="es-MX" sz="2800" dirty="0">
                <a:cs typeface="Narkisim"/>
              </a:rPr>
              <a:t>Son los pagos presupuestados por </a:t>
            </a:r>
            <a:r>
              <a:rPr lang="es-MX" sz="2800" b="1" dirty="0">
                <a:cs typeface="Narkisim"/>
              </a:rPr>
              <a:t>gastos de la operación propia del negocio </a:t>
            </a:r>
            <a:r>
              <a:rPr lang="es-MX" sz="2800" dirty="0">
                <a:cs typeface="Narkisim"/>
              </a:rPr>
              <a:t>que tiene realizar la empresa como: pago a proveedores, acreedores, nomina, gastos de viaje, comisiones a vendedores, impuestos, participación en las utilidades de los trabajadores, dividendos, etc.</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2701051" y="797860"/>
            <a:ext cx="6649449" cy="646331"/>
          </a:xfrm>
          <a:prstGeom prst="rect">
            <a:avLst/>
          </a:prstGeom>
          <a:noFill/>
        </p:spPr>
        <p:txBody>
          <a:bodyPr wrap="none" rtlCol="0">
            <a:spAutoFit/>
          </a:bodyPr>
          <a:lstStyle/>
          <a:p>
            <a:r>
              <a:rPr lang="es-MX" sz="3600" dirty="0">
                <a:solidFill>
                  <a:srgbClr val="FF0000"/>
                </a:solidFill>
              </a:rPr>
              <a:t>Programación y control de egresos</a:t>
            </a:r>
          </a:p>
        </p:txBody>
      </p:sp>
      <p:pic>
        <p:nvPicPr>
          <p:cNvPr id="3074" name="Picture 2" descr="Resultado de imagen de imagenes de egresos">
            <a:extLst>
              <a:ext uri="{FF2B5EF4-FFF2-40B4-BE49-F238E27FC236}">
                <a16:creationId xmlns:a16="http://schemas.microsoft.com/office/drawing/2014/main" id="{FB978F76-3471-D62D-DAF7-182566BAB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198" y="3620648"/>
            <a:ext cx="3049120" cy="200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6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520913"/>
            <a:ext cx="9284448" cy="2677656"/>
          </a:xfrm>
          <a:prstGeom prst="rect">
            <a:avLst/>
          </a:prstGeom>
          <a:noFill/>
        </p:spPr>
        <p:txBody>
          <a:bodyPr wrap="square" rtlCol="0">
            <a:spAutoFit/>
          </a:bodyPr>
          <a:lstStyle/>
          <a:p>
            <a:pPr marL="0" indent="0" algn="just">
              <a:buFont typeface="Arial" panose="020B0604020202020204" pitchFamily="34" charset="0"/>
              <a:buNone/>
            </a:pPr>
            <a:r>
              <a:rPr lang="es-ES" sz="2800" dirty="0">
                <a:cs typeface="Narkisim"/>
              </a:rPr>
              <a:t>Las ventas a crédito son uno de los factores que tienen </a:t>
            </a:r>
            <a:r>
              <a:rPr lang="es-ES" sz="2800" b="1" dirty="0">
                <a:cs typeface="Narkisim"/>
              </a:rPr>
              <a:t>influencia en la demanda de los productos o servicios</a:t>
            </a:r>
            <a:r>
              <a:rPr lang="es-ES" sz="2800" dirty="0">
                <a:cs typeface="Narkisim"/>
              </a:rPr>
              <a:t>; cuando la empresa decide vender a crédito, es común la creación de un departamento de crédito y cobranza, cuya función consistirá en </a:t>
            </a:r>
            <a:r>
              <a:rPr lang="es-ES" sz="2800" b="1" dirty="0">
                <a:cs typeface="Narkisim"/>
              </a:rPr>
              <a:t>establecer las políticas de crédito y cobranza y llevarlas a cabo</a:t>
            </a:r>
            <a:r>
              <a:rPr lang="es-ES" sz="2800" dirty="0">
                <a:cs typeface="Narkisim"/>
              </a:rPr>
              <a:t>.</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032020" y="735107"/>
            <a:ext cx="6127960" cy="646331"/>
          </a:xfrm>
          <a:prstGeom prst="rect">
            <a:avLst/>
          </a:prstGeom>
          <a:noFill/>
        </p:spPr>
        <p:txBody>
          <a:bodyPr wrap="none" rtlCol="0">
            <a:spAutoFit/>
          </a:bodyPr>
          <a:lstStyle/>
          <a:p>
            <a:r>
              <a:rPr lang="es-MX" sz="3600" dirty="0">
                <a:solidFill>
                  <a:srgbClr val="FF0000"/>
                </a:solidFill>
              </a:rPr>
              <a:t>Influencia de crédito y cobranza</a:t>
            </a:r>
          </a:p>
        </p:txBody>
      </p:sp>
      <p:pic>
        <p:nvPicPr>
          <p:cNvPr id="4098" name="Picture 2" descr="Resultado de imagen de imagenes de credito y cobranza">
            <a:extLst>
              <a:ext uri="{FF2B5EF4-FFF2-40B4-BE49-F238E27FC236}">
                <a16:creationId xmlns:a16="http://schemas.microsoft.com/office/drawing/2014/main" id="{6C81DF8C-17EF-7D9F-E462-3B6D098AD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458" y="3729318"/>
            <a:ext cx="3600450" cy="202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49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02599" y="1479939"/>
            <a:ext cx="9284448" cy="4290918"/>
          </a:xfrm>
          <a:prstGeom prst="rect">
            <a:avLst/>
          </a:prstGeom>
          <a:noFill/>
        </p:spPr>
        <p:txBody>
          <a:bodyPr wrap="square" rtlCol="0">
            <a:spAutoFit/>
          </a:bodyPr>
          <a:lstStyle/>
          <a:p>
            <a:pPr algn="just">
              <a:spcBef>
                <a:spcPts val="450"/>
              </a:spcBef>
              <a:defRPr sz="4000"/>
            </a:pPr>
            <a:r>
              <a:rPr lang="es-ES" sz="2400" dirty="0">
                <a:cs typeface="Narkisim"/>
              </a:rPr>
              <a:t>La administración de la tesorería de la empresa tiene que fijar las políticas, siendo las principales:</a:t>
            </a:r>
          </a:p>
          <a:p>
            <a:pPr algn="just">
              <a:spcBef>
                <a:spcPts val="450"/>
              </a:spcBef>
              <a:defRPr sz="4000"/>
            </a:pPr>
            <a:endParaRPr lang="es-ES" sz="1200" dirty="0">
              <a:cs typeface="Narkisim"/>
            </a:endParaRPr>
          </a:p>
          <a:p>
            <a:pPr marL="342900" indent="-342900" algn="just">
              <a:spcBef>
                <a:spcPts val="450"/>
              </a:spcBef>
              <a:buFont typeface="Arial" panose="020B0604020202020204" pitchFamily="34" charset="0"/>
              <a:buChar char="•"/>
              <a:defRPr sz="4000"/>
            </a:pPr>
            <a:r>
              <a:rPr lang="es-ES" sz="2400" dirty="0">
                <a:cs typeface="Narkisim"/>
              </a:rPr>
              <a:t>Mantener el efectivo suficiente para las necesidades de operación de la empresa</a:t>
            </a:r>
          </a:p>
          <a:p>
            <a:pPr marL="342900" indent="-342900" algn="just">
              <a:spcBef>
                <a:spcPts val="450"/>
              </a:spcBef>
              <a:buFont typeface="Arial" panose="020B0604020202020204" pitchFamily="34" charset="0"/>
              <a:buChar char="•"/>
              <a:defRPr sz="4000"/>
            </a:pPr>
            <a:r>
              <a:rPr lang="es-ES" sz="2400" dirty="0">
                <a:cs typeface="Narkisim"/>
              </a:rPr>
              <a:t>Tener un nivel de recursos suficientes para que la empresa cuente con capacidad de maniobra.</a:t>
            </a:r>
          </a:p>
          <a:p>
            <a:pPr marL="342900" indent="-342900" algn="just">
              <a:spcBef>
                <a:spcPts val="450"/>
              </a:spcBef>
              <a:buFont typeface="Arial" panose="020B0604020202020204" pitchFamily="34" charset="0"/>
              <a:buChar char="•"/>
              <a:defRPr sz="4000"/>
            </a:pPr>
            <a:r>
              <a:rPr lang="es-ES" sz="2400" dirty="0">
                <a:cs typeface="Narkisim"/>
              </a:rPr>
              <a:t>Obtener rendimientos óptimos en la inversión del efectivo y activos financieros. </a:t>
            </a:r>
          </a:p>
          <a:p>
            <a:pPr marL="342900" indent="-342900" algn="just">
              <a:spcBef>
                <a:spcPts val="450"/>
              </a:spcBef>
              <a:buFont typeface="Arial" panose="020B0604020202020204" pitchFamily="34" charset="0"/>
              <a:buChar char="•"/>
              <a:defRPr sz="4000"/>
            </a:pPr>
            <a:r>
              <a:rPr lang="es-ES" sz="2400" dirty="0">
                <a:cs typeface="Narkisim"/>
              </a:rPr>
              <a:t>Vigilar la exposición de la empresa ante la inflación y devaluación de la moneda.</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302599" y="676700"/>
            <a:ext cx="9069983" cy="584775"/>
          </a:xfrm>
          <a:prstGeom prst="rect">
            <a:avLst/>
          </a:prstGeom>
          <a:noFill/>
        </p:spPr>
        <p:txBody>
          <a:bodyPr wrap="none" rtlCol="0">
            <a:spAutoFit/>
          </a:bodyPr>
          <a:lstStyle/>
          <a:p>
            <a:r>
              <a:rPr lang="es-MX" sz="3200" dirty="0">
                <a:solidFill>
                  <a:srgbClr val="FF0000"/>
                </a:solidFill>
              </a:rPr>
              <a:t>Las políticas del nivel de efectivo y activos financieros</a:t>
            </a:r>
          </a:p>
        </p:txBody>
      </p:sp>
    </p:spTree>
    <p:extLst>
      <p:ext uri="{BB962C8B-B14F-4D97-AF65-F5344CB8AC3E}">
        <p14:creationId xmlns:p14="http://schemas.microsoft.com/office/powerpoint/2010/main" val="269985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470974"/>
            <a:ext cx="9284448" cy="4034438"/>
          </a:xfrm>
          <a:prstGeom prst="rect">
            <a:avLst/>
          </a:prstGeom>
          <a:noFill/>
        </p:spPr>
        <p:txBody>
          <a:bodyPr wrap="square" rtlCol="0">
            <a:spAutoFit/>
          </a:bodyPr>
          <a:lstStyle/>
          <a:p>
            <a:pPr algn="just">
              <a:spcBef>
                <a:spcPts val="450"/>
              </a:spcBef>
              <a:defRPr sz="4000"/>
            </a:pPr>
            <a:r>
              <a:rPr lang="es-ES" sz="2400" b="1" dirty="0"/>
              <a:t>El control de efectivo se divide en 2 partes:</a:t>
            </a:r>
          </a:p>
          <a:p>
            <a:pPr algn="just">
              <a:spcBef>
                <a:spcPts val="450"/>
              </a:spcBef>
              <a:defRPr sz="4000"/>
            </a:pPr>
            <a:endParaRPr lang="es-ES" sz="1200" dirty="0"/>
          </a:p>
          <a:p>
            <a:pPr algn="just">
              <a:defRPr sz="2000" b="1"/>
            </a:pPr>
            <a:r>
              <a:rPr lang="es-ES" sz="2400" dirty="0"/>
              <a:t> </a:t>
            </a:r>
            <a:r>
              <a:rPr lang="es-ES" sz="2400" dirty="0">
                <a:solidFill>
                  <a:schemeClr val="tx1"/>
                </a:solidFill>
                <a:cs typeface="Narkisim"/>
              </a:rPr>
              <a:t>a) Fondos fijos: </a:t>
            </a:r>
            <a:r>
              <a:rPr lang="es-ES" sz="2400" b="0" dirty="0">
                <a:solidFill>
                  <a:schemeClr val="tx1"/>
                </a:solidFill>
                <a:cs typeface="Narkisim"/>
              </a:rPr>
              <a:t>representan dinero en efectivo para anticipos, </a:t>
            </a:r>
            <a:r>
              <a:rPr lang="es-ES" sz="2400" dirty="0">
                <a:solidFill>
                  <a:schemeClr val="tx1"/>
                </a:solidFill>
                <a:cs typeface="Narkisim"/>
              </a:rPr>
              <a:t>compras y gastos menores </a:t>
            </a:r>
            <a:r>
              <a:rPr lang="es-ES" sz="2400" b="0" dirty="0">
                <a:solidFill>
                  <a:schemeClr val="tx1"/>
                </a:solidFill>
                <a:cs typeface="Narkisim"/>
              </a:rPr>
              <a:t>que se requieren en la operación dinámica de la empresa. Antes de agotarse el fondo se reembolsa a través de cheques.</a:t>
            </a:r>
          </a:p>
          <a:p>
            <a:pPr algn="just">
              <a:defRPr sz="2000" b="1"/>
            </a:pPr>
            <a:endParaRPr lang="es-ES" sz="2400" b="0" dirty="0">
              <a:solidFill>
                <a:schemeClr val="tx1"/>
              </a:solidFill>
              <a:cs typeface="Narkisim"/>
            </a:endParaRPr>
          </a:p>
          <a:p>
            <a:pPr algn="just">
              <a:defRPr sz="2000" b="1" i="1"/>
            </a:pPr>
            <a:r>
              <a:rPr lang="es-ES" sz="2400" dirty="0">
                <a:solidFill>
                  <a:schemeClr val="tx1"/>
                </a:solidFill>
                <a:cs typeface="Narkisim"/>
              </a:rPr>
              <a:t>b) Cuentas de cheques con firmas mancomunadas: </a:t>
            </a:r>
            <a:r>
              <a:rPr lang="es-ES" sz="2400" b="0" dirty="0">
                <a:solidFill>
                  <a:schemeClr val="tx1"/>
                </a:solidFill>
                <a:cs typeface="Narkisim"/>
              </a:rPr>
              <a:t>para disponer de los recursos que la empresa tiene en los bancos. Los ingresos deben depositarse intactos tal y como fueron recibidos y los cheques deben expedirse en forma nominativa y de preferencia “No negociables” para acreditarse en cuenta de cheques.</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2284700" y="717177"/>
            <a:ext cx="7622600" cy="646331"/>
          </a:xfrm>
          <a:prstGeom prst="rect">
            <a:avLst/>
          </a:prstGeom>
          <a:noFill/>
        </p:spPr>
        <p:txBody>
          <a:bodyPr wrap="none" rtlCol="0">
            <a:spAutoFit/>
          </a:bodyPr>
          <a:lstStyle/>
          <a:p>
            <a:r>
              <a:rPr lang="es-MX" sz="3600" dirty="0">
                <a:solidFill>
                  <a:srgbClr val="FF0000"/>
                </a:solidFill>
              </a:rPr>
              <a:t>Control de efectivo y activos financieros</a:t>
            </a:r>
          </a:p>
        </p:txBody>
      </p:sp>
    </p:spTree>
    <p:extLst>
      <p:ext uri="{BB962C8B-B14F-4D97-AF65-F5344CB8AC3E}">
        <p14:creationId xmlns:p14="http://schemas.microsoft.com/office/powerpoint/2010/main" val="311751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35317" y="1865421"/>
            <a:ext cx="5393765" cy="2372444"/>
          </a:xfrm>
          <a:prstGeom prst="rect">
            <a:avLst/>
          </a:prstGeom>
          <a:noFill/>
        </p:spPr>
        <p:txBody>
          <a:bodyPr wrap="square" rtlCol="0">
            <a:spAutoFit/>
          </a:bodyPr>
          <a:lstStyle/>
          <a:p>
            <a:r>
              <a:rPr lang="es-MX" sz="2400" dirty="0">
                <a:solidFill>
                  <a:schemeClr val="tx1"/>
                </a:solidFill>
                <a:latin typeface="Narkisim"/>
                <a:cs typeface="Narkisim"/>
              </a:rPr>
              <a:t>Instrumentos financieros de deuda.</a:t>
            </a:r>
          </a:p>
          <a:p>
            <a:endParaRPr lang="es-MX" sz="2400" dirty="0">
              <a:solidFill>
                <a:schemeClr val="tx1"/>
              </a:solidFill>
              <a:latin typeface="Narkisim"/>
              <a:cs typeface="Narkisim"/>
            </a:endParaRPr>
          </a:p>
          <a:p>
            <a:r>
              <a:rPr lang="es-MX" sz="2400" dirty="0">
                <a:solidFill>
                  <a:schemeClr val="tx1"/>
                </a:solidFill>
                <a:latin typeface="Narkisim"/>
                <a:cs typeface="Narkisim"/>
              </a:rPr>
              <a:t>Instrumentos financieros de capital.</a:t>
            </a:r>
          </a:p>
          <a:p>
            <a:endParaRPr lang="es-MX" sz="2400" dirty="0">
              <a:solidFill>
                <a:schemeClr val="tx1"/>
              </a:solidFill>
              <a:latin typeface="Narkisim"/>
              <a:cs typeface="Narkisim"/>
            </a:endParaRPr>
          </a:p>
          <a:p>
            <a:r>
              <a:rPr lang="es-MX" sz="2400" dirty="0">
                <a:solidFill>
                  <a:schemeClr val="tx1"/>
                </a:solidFill>
                <a:latin typeface="Narkisim"/>
                <a:cs typeface="Narkisim"/>
              </a:rPr>
              <a:t>Instrumentos financieros combinados.</a:t>
            </a:r>
          </a:p>
          <a:p>
            <a:pPr>
              <a:spcBef>
                <a:spcPts val="450"/>
              </a:spcBef>
              <a:defRPr sz="4000"/>
            </a:pP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203217" y="779930"/>
            <a:ext cx="9185463" cy="646331"/>
          </a:xfrm>
          <a:prstGeom prst="rect">
            <a:avLst/>
          </a:prstGeom>
          <a:noFill/>
        </p:spPr>
        <p:txBody>
          <a:bodyPr wrap="none" rtlCol="0">
            <a:spAutoFit/>
          </a:bodyPr>
          <a:lstStyle/>
          <a:p>
            <a:r>
              <a:rPr lang="es-ES" sz="3600" dirty="0">
                <a:solidFill>
                  <a:schemeClr val="tx1"/>
                </a:solidFill>
              </a:rPr>
              <a:t>El control de los activos financieros se divide en:</a:t>
            </a:r>
            <a:endParaRPr lang="es-MX" sz="3600" dirty="0">
              <a:solidFill>
                <a:srgbClr val="FF0000"/>
              </a:solidFill>
            </a:endParaRPr>
          </a:p>
        </p:txBody>
      </p:sp>
      <p:pic>
        <p:nvPicPr>
          <p:cNvPr id="5122" name="Picture 2" descr="Resultado de imagen de imagenes de instrumentos financieros de deuda">
            <a:extLst>
              <a:ext uri="{FF2B5EF4-FFF2-40B4-BE49-F238E27FC236}">
                <a16:creationId xmlns:a16="http://schemas.microsoft.com/office/drawing/2014/main" id="{74583C47-F95C-381F-83F7-F222368D2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841" y="2673163"/>
            <a:ext cx="38862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6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200329"/>
          </a:xfrm>
          <a:prstGeom prst="rect">
            <a:avLst/>
          </a:prstGeom>
          <a:noFill/>
        </p:spPr>
        <p:txBody>
          <a:bodyPr wrap="square" rtlCol="0">
            <a:spAutoFit/>
          </a:bodyPr>
          <a:lstStyle/>
          <a:p>
            <a:pPr algn="just">
              <a:spcBef>
                <a:spcPts val="450"/>
              </a:spcBef>
              <a:defRPr sz="4000"/>
            </a:pPr>
            <a:r>
              <a:rPr lang="es-ES" sz="2400" dirty="0"/>
              <a:t>Una función importante del Administrador Financiero es lograr una combinación adecuada entre disponibilidad monetaria en su cuenta de operación corriente y las cuentas de inversión.</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119718" y="753035"/>
            <a:ext cx="5278176" cy="646331"/>
          </a:xfrm>
          <a:prstGeom prst="rect">
            <a:avLst/>
          </a:prstGeom>
          <a:noFill/>
        </p:spPr>
        <p:txBody>
          <a:bodyPr wrap="none" rtlCol="0">
            <a:spAutoFit/>
          </a:bodyPr>
          <a:lstStyle/>
          <a:p>
            <a:r>
              <a:rPr lang="es-MX" sz="3600" dirty="0">
                <a:solidFill>
                  <a:srgbClr val="FF0000"/>
                </a:solidFill>
              </a:rPr>
              <a:t>Administración del efectivo</a:t>
            </a:r>
          </a:p>
        </p:txBody>
      </p:sp>
      <p:pic>
        <p:nvPicPr>
          <p:cNvPr id="6146" name="Picture 2" descr="Resultado de imagen de imagenes de administracion de efectivo">
            <a:extLst>
              <a:ext uri="{FF2B5EF4-FFF2-40B4-BE49-F238E27FC236}">
                <a16:creationId xmlns:a16="http://schemas.microsoft.com/office/drawing/2014/main" id="{710F0614-B6C6-B1C6-0AED-B292243D0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309658"/>
            <a:ext cx="3429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7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3111108"/>
          </a:xfrm>
          <a:prstGeom prst="rect">
            <a:avLst/>
          </a:prstGeom>
          <a:noFill/>
        </p:spPr>
        <p:txBody>
          <a:bodyPr wrap="square" rtlCol="0">
            <a:spAutoFit/>
          </a:bodyPr>
          <a:lstStyle/>
          <a:p>
            <a:pPr marL="514350" indent="-514350" algn="just">
              <a:buFontTx/>
              <a:buAutoNum type="arabicPeriod"/>
            </a:pPr>
            <a:r>
              <a:rPr lang="es-ES" sz="2400" dirty="0">
                <a:cs typeface="Narkisim"/>
              </a:rPr>
              <a:t>Aprovechar los descuentos por pronto pago a proveedores.</a:t>
            </a:r>
          </a:p>
          <a:p>
            <a:pPr marL="514350" indent="-514350" algn="just">
              <a:buFontTx/>
              <a:buAutoNum type="arabicPeriod"/>
            </a:pPr>
            <a:r>
              <a:rPr lang="es-ES" sz="2400" dirty="0">
                <a:cs typeface="Narkisim"/>
              </a:rPr>
              <a:t>Utilizar las ventajas de una estructura de financiamiento con participación de fuentes prestadas.</a:t>
            </a:r>
          </a:p>
          <a:p>
            <a:pPr marL="514350" indent="-514350" algn="just">
              <a:buFontTx/>
              <a:buAutoNum type="arabicPeriod"/>
            </a:pPr>
            <a:r>
              <a:rPr lang="es-ES" sz="2400" dirty="0">
                <a:cs typeface="Narkisim"/>
              </a:rPr>
              <a:t>Incrementar la velocidad de rotación económica de los activos involucrados en las operaciones corrientes</a:t>
            </a:r>
          </a:p>
          <a:p>
            <a:pPr marL="514350" indent="-514350" algn="just">
              <a:buFontTx/>
              <a:buAutoNum type="arabicPeriod"/>
            </a:pPr>
            <a:r>
              <a:rPr lang="es-ES" sz="2400" dirty="0">
                <a:cs typeface="Narkisim"/>
              </a:rPr>
              <a:t>Estimular el cobro de las cuentas por cobrar en el mejor plazo posible.</a:t>
            </a:r>
          </a:p>
          <a:p>
            <a:pPr algn="just">
              <a:spcBef>
                <a:spcPts val="450"/>
              </a:spcBef>
              <a:defRPr sz="4000"/>
            </a:pP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2232212" y="708212"/>
            <a:ext cx="8043805" cy="646331"/>
          </a:xfrm>
          <a:prstGeom prst="rect">
            <a:avLst/>
          </a:prstGeom>
          <a:noFill/>
        </p:spPr>
        <p:txBody>
          <a:bodyPr wrap="none" rtlCol="0">
            <a:spAutoFit/>
          </a:bodyPr>
          <a:lstStyle/>
          <a:p>
            <a:r>
              <a:rPr lang="es-MX" sz="3600" dirty="0">
                <a:solidFill>
                  <a:srgbClr val="FF0000"/>
                </a:solidFill>
              </a:rPr>
              <a:t>Objetivos de la Administración de Efectivo</a:t>
            </a:r>
          </a:p>
        </p:txBody>
      </p:sp>
    </p:spTree>
    <p:extLst>
      <p:ext uri="{BB962C8B-B14F-4D97-AF65-F5344CB8AC3E}">
        <p14:creationId xmlns:p14="http://schemas.microsoft.com/office/powerpoint/2010/main" val="171989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46545" y="1446306"/>
            <a:ext cx="10464800" cy="461665"/>
          </a:xfrm>
          <a:prstGeom prst="rect">
            <a:avLst/>
          </a:prstGeom>
          <a:noFill/>
        </p:spPr>
        <p:txBody>
          <a:bodyPr wrap="square" rtlCol="0">
            <a:spAutoFit/>
          </a:bodyPr>
          <a:lstStyle/>
          <a:p>
            <a:pPr algn="just">
              <a:spcBef>
                <a:spcPts val="450"/>
              </a:spcBef>
              <a:defRPr sz="4000"/>
            </a:pPr>
            <a:r>
              <a:rPr lang="es-MX" sz="2400" dirty="0"/>
              <a:t>La elección del instrumento dependerá, casi siempre, entre otros aspectos, de:</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3186818" y="759827"/>
            <a:ext cx="4920963" cy="646331"/>
          </a:xfrm>
          <a:prstGeom prst="rect">
            <a:avLst/>
          </a:prstGeom>
          <a:noFill/>
        </p:spPr>
        <p:txBody>
          <a:bodyPr wrap="none" rtlCol="0">
            <a:spAutoFit/>
          </a:bodyPr>
          <a:lstStyle/>
          <a:p>
            <a:r>
              <a:rPr lang="es-MX" sz="3600" dirty="0">
                <a:solidFill>
                  <a:srgbClr val="FF0000"/>
                </a:solidFill>
              </a:rPr>
              <a:t>Instrumentos Financieros</a:t>
            </a:r>
          </a:p>
        </p:txBody>
      </p:sp>
      <p:graphicFrame>
        <p:nvGraphicFramePr>
          <p:cNvPr id="4" name="Diagrama 3">
            <a:extLst>
              <a:ext uri="{FF2B5EF4-FFF2-40B4-BE49-F238E27FC236}">
                <a16:creationId xmlns:a16="http://schemas.microsoft.com/office/drawing/2014/main" id="{FF0FE84F-D568-4C7E-DD96-6432226A6D2A}"/>
              </a:ext>
            </a:extLst>
          </p:cNvPr>
          <p:cNvGraphicFramePr/>
          <p:nvPr/>
        </p:nvGraphicFramePr>
        <p:xfrm>
          <a:off x="836525" y="2227698"/>
          <a:ext cx="9705974" cy="365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70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74587" y="1319448"/>
            <a:ext cx="9284448" cy="4219104"/>
          </a:xfrm>
          <a:prstGeom prst="rect">
            <a:avLst/>
          </a:prstGeom>
          <a:noFill/>
        </p:spPr>
        <p:txBody>
          <a:bodyPr wrap="square" rtlCol="0">
            <a:spAutoFit/>
          </a:bodyPr>
          <a:lstStyle/>
          <a:p>
            <a:pPr algn="just"/>
            <a:r>
              <a:rPr lang="es-ES" sz="2400" dirty="0">
                <a:cs typeface="Narkisim"/>
              </a:rPr>
              <a:t>El flujo de efectivo tiene información detallada sobre los conceptos más importantes de los ingresos en efectivo y las salidas de efectivo y mediante su comparación se obtiene el exceso o insuficiencia del efectivo en la operación. </a:t>
            </a:r>
          </a:p>
          <a:p>
            <a:pPr algn="just"/>
            <a:r>
              <a:rPr lang="es-ES" sz="2400" dirty="0">
                <a:cs typeface="Narkisim"/>
              </a:rPr>
              <a:t>Los resultados y las cifras de los flujos le son muy significativas al administrador financiero, porque en forma anticipada conoce las necesidades de financiamiento que va a requerir la empresa, o los excesos de efectivo que pueden ser invertidos o distribuidos a los accionistas; una buena administración financiera de efectivo debe necesariamente tener esta información básica.</a:t>
            </a:r>
          </a:p>
          <a:p>
            <a:pPr algn="just">
              <a:spcBef>
                <a:spcPts val="450"/>
              </a:spcBef>
              <a:defRPr sz="4000"/>
            </a:pPr>
            <a:endParaRPr lang="es-ES" sz="2400" dirty="0"/>
          </a:p>
        </p:txBody>
      </p:sp>
    </p:spTree>
    <p:extLst>
      <p:ext uri="{BB962C8B-B14F-4D97-AF65-F5344CB8AC3E}">
        <p14:creationId xmlns:p14="http://schemas.microsoft.com/office/powerpoint/2010/main" val="122561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8728" y="1597584"/>
            <a:ext cx="9284448" cy="1938992"/>
          </a:xfrm>
          <a:prstGeom prst="rect">
            <a:avLst/>
          </a:prstGeom>
          <a:noFill/>
        </p:spPr>
        <p:txBody>
          <a:bodyPr wrap="square" rtlCol="0">
            <a:spAutoFit/>
          </a:bodyPr>
          <a:lstStyle/>
          <a:p>
            <a:pPr algn="just">
              <a:spcBef>
                <a:spcPts val="450"/>
              </a:spcBef>
              <a:defRPr sz="4000"/>
            </a:pPr>
            <a:r>
              <a:rPr lang="es-MX" sz="2400" dirty="0">
                <a:solidFill>
                  <a:srgbClr val="FF0000"/>
                </a:solidFill>
                <a:cs typeface="Arial" panose="020B0604020202020204" pitchFamily="34" charset="0"/>
              </a:rPr>
              <a:t>Actividades Operativas: </a:t>
            </a:r>
            <a:r>
              <a:rPr lang="es-MX" sz="2400" b="0" dirty="0">
                <a:cs typeface="Arial" panose="020B0604020202020204" pitchFamily="34" charset="0"/>
              </a:rPr>
              <a:t>Son los efectos de transacciones que afectan el estado de resultados, por ejemplo:</a:t>
            </a:r>
            <a:r>
              <a:rPr lang="es-MX" sz="2400" dirty="0">
                <a:cs typeface="Arial" panose="020B0604020202020204" pitchFamily="34" charset="0"/>
              </a:rPr>
              <a:t> </a:t>
            </a:r>
            <a:r>
              <a:rPr lang="es-MX" sz="2400" b="0" dirty="0">
                <a:cs typeface="Arial" panose="020B0604020202020204" pitchFamily="34" charset="0"/>
              </a:rPr>
              <a:t>las ventas que están involucradas a los cobros de los clientes; y los gastos por salarios</a:t>
            </a:r>
            <a:r>
              <a:rPr lang="es-MX" sz="2400" dirty="0">
                <a:cs typeface="Arial" panose="020B0604020202020204" pitchFamily="34" charset="0"/>
              </a:rPr>
              <a:t> </a:t>
            </a:r>
            <a:r>
              <a:rPr lang="es-MX" sz="2400" b="0" dirty="0">
                <a:cs typeface="Arial" panose="020B0604020202020204" pitchFamily="34" charset="0"/>
              </a:rPr>
              <a:t>y las compras están íntimamente relacionados a los pagos en efectivo a los</a:t>
            </a:r>
            <a:r>
              <a:rPr lang="es-MX" sz="2400" dirty="0">
                <a:cs typeface="Arial" panose="020B0604020202020204" pitchFamily="34" charset="0"/>
              </a:rPr>
              <a:t> </a:t>
            </a:r>
            <a:r>
              <a:rPr lang="es-MX" sz="2400" b="0" dirty="0">
                <a:cs typeface="Arial" panose="020B0604020202020204" pitchFamily="34" charset="0"/>
              </a:rPr>
              <a:t>empleados y proveedores respectivamente.</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703295" y="762001"/>
            <a:ext cx="7784182" cy="584775"/>
          </a:xfrm>
          <a:prstGeom prst="rect">
            <a:avLst/>
          </a:prstGeom>
          <a:noFill/>
        </p:spPr>
        <p:txBody>
          <a:bodyPr wrap="none" rtlCol="0">
            <a:spAutoFit/>
          </a:bodyPr>
          <a:lstStyle/>
          <a:p>
            <a:r>
              <a:rPr lang="es-MX" sz="3200" dirty="0">
                <a:solidFill>
                  <a:srgbClr val="FF0000"/>
                </a:solidFill>
              </a:rPr>
              <a:t>     Elementos que Integran el flujo de efectivo</a:t>
            </a:r>
          </a:p>
        </p:txBody>
      </p:sp>
      <p:graphicFrame>
        <p:nvGraphicFramePr>
          <p:cNvPr id="4" name="Tabla 2">
            <a:extLst>
              <a:ext uri="{FF2B5EF4-FFF2-40B4-BE49-F238E27FC236}">
                <a16:creationId xmlns:a16="http://schemas.microsoft.com/office/drawing/2014/main" id="{471CD511-ADD9-6DC7-6CBE-721014E580C9}"/>
              </a:ext>
            </a:extLst>
          </p:cNvPr>
          <p:cNvGraphicFramePr>
            <a:graphicFrameLocks noGrp="1"/>
          </p:cNvGraphicFramePr>
          <p:nvPr>
            <p:extLst>
              <p:ext uri="{D42A27DB-BD31-4B8C-83A1-F6EECF244321}">
                <p14:modId xmlns:p14="http://schemas.microsoft.com/office/powerpoint/2010/main" val="4111521880"/>
              </p:ext>
            </p:extLst>
          </p:nvPr>
        </p:nvGraphicFramePr>
        <p:xfrm>
          <a:off x="4089585" y="3787384"/>
          <a:ext cx="5838826" cy="1771599"/>
        </p:xfrm>
        <a:graphic>
          <a:graphicData uri="http://schemas.openxmlformats.org/drawingml/2006/table">
            <a:tbl>
              <a:tblPr firstRow="1" bandRow="1">
                <a:tableStyleId>{C083E6E3-FA7D-4D7B-A595-EF9225AFEA82}</a:tableStyleId>
              </a:tblPr>
              <a:tblGrid>
                <a:gridCol w="2919413">
                  <a:extLst>
                    <a:ext uri="{9D8B030D-6E8A-4147-A177-3AD203B41FA5}">
                      <a16:colId xmlns:a16="http://schemas.microsoft.com/office/drawing/2014/main" val="3658070006"/>
                    </a:ext>
                  </a:extLst>
                </a:gridCol>
                <a:gridCol w="2919413">
                  <a:extLst>
                    <a:ext uri="{9D8B030D-6E8A-4147-A177-3AD203B41FA5}">
                      <a16:colId xmlns:a16="http://schemas.microsoft.com/office/drawing/2014/main" val="3559858607"/>
                    </a:ext>
                  </a:extLst>
                </a:gridCol>
              </a:tblGrid>
              <a:tr h="326136">
                <a:tc>
                  <a:txBody>
                    <a:bodyPr/>
                    <a:lstStyle/>
                    <a:p>
                      <a:pPr algn="ctr"/>
                      <a:r>
                        <a:rPr lang="es-ES" sz="1800" b="1" dirty="0">
                          <a:sym typeface="Arial"/>
                        </a:rPr>
                        <a:t>Entradas de efectivo</a:t>
                      </a:r>
                      <a:endParaRPr lang="es-MX" dirty="0"/>
                    </a:p>
                  </a:txBody>
                  <a:tcPr/>
                </a:tc>
                <a:tc>
                  <a:txBody>
                    <a:bodyPr/>
                    <a:lstStyle/>
                    <a:p>
                      <a:pPr algn="ctr"/>
                      <a:r>
                        <a:rPr lang="es-ES" sz="1800" b="1" dirty="0">
                          <a:sym typeface="Arial"/>
                        </a:rPr>
                        <a:t>Salidas de efectivo</a:t>
                      </a:r>
                      <a:endParaRPr lang="es-MX" dirty="0"/>
                    </a:p>
                  </a:txBody>
                  <a:tcPr/>
                </a:tc>
                <a:extLst>
                  <a:ext uri="{0D108BD9-81ED-4DB2-BD59-A6C34878D82A}">
                    <a16:rowId xmlns:a16="http://schemas.microsoft.com/office/drawing/2014/main" val="2534506142"/>
                  </a:ext>
                </a:extLst>
              </a:tr>
              <a:tr h="1405839">
                <a:tc>
                  <a:txBody>
                    <a:bodyPr/>
                    <a:lstStyle/>
                    <a:p>
                      <a:pPr marL="285750" indent="-285750">
                        <a:buFont typeface="Arial" panose="020B0604020202020204" pitchFamily="34" charset="0"/>
                        <a:buChar char="•"/>
                      </a:pPr>
                      <a:r>
                        <a:rPr lang="es-ES" sz="1600" dirty="0">
                          <a:sym typeface="Arial"/>
                        </a:rPr>
                        <a:t>Cobros de dividendos</a:t>
                      </a:r>
                    </a:p>
                    <a:p>
                      <a:pPr marL="285750" indent="-285750">
                        <a:buFont typeface="Arial" panose="020B0604020202020204" pitchFamily="34" charset="0"/>
                        <a:buChar char="•"/>
                      </a:pPr>
                      <a:r>
                        <a:rPr lang="es-ES" sz="1600" dirty="0">
                          <a:sym typeface="Arial"/>
                        </a:rPr>
                        <a:t>Cobro de intereses</a:t>
                      </a:r>
                      <a:endParaRPr lang="es-MX" sz="1600" dirty="0"/>
                    </a:p>
                  </a:txBody>
                  <a:tcPr/>
                </a:tc>
                <a:tc>
                  <a:txBody>
                    <a:bodyPr/>
                    <a:lstStyle/>
                    <a:p>
                      <a:pPr marL="285750" indent="-285750">
                        <a:buFont typeface="Arial" panose="020B0604020202020204" pitchFamily="34" charset="0"/>
                        <a:buChar char="•"/>
                      </a:pPr>
                      <a:r>
                        <a:rPr lang="es-MX" sz="1600" dirty="0"/>
                        <a:t>Compra de inmuebles, planta y equipo</a:t>
                      </a:r>
                    </a:p>
                    <a:p>
                      <a:pPr marL="285750" indent="-285750">
                        <a:buFont typeface="Arial" panose="020B0604020202020204" pitchFamily="34" charset="0"/>
                        <a:buChar char="•"/>
                      </a:pPr>
                      <a:r>
                        <a:rPr lang="es-MX" sz="1600" dirty="0"/>
                        <a:t>Otorgamientos de préstamos</a:t>
                      </a:r>
                    </a:p>
                  </a:txBody>
                  <a:tcPr/>
                </a:tc>
                <a:extLst>
                  <a:ext uri="{0D108BD9-81ED-4DB2-BD59-A6C34878D82A}">
                    <a16:rowId xmlns:a16="http://schemas.microsoft.com/office/drawing/2014/main" val="1604757331"/>
                  </a:ext>
                </a:extLst>
              </a:tr>
            </a:tbl>
          </a:graphicData>
        </a:graphic>
      </p:graphicFrame>
    </p:spTree>
    <p:extLst>
      <p:ext uri="{BB962C8B-B14F-4D97-AF65-F5344CB8AC3E}">
        <p14:creationId xmlns:p14="http://schemas.microsoft.com/office/powerpoint/2010/main" val="297483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AA5749-207B-3F6D-44A3-786750621B61}"/>
              </a:ext>
            </a:extLst>
          </p:cNvPr>
          <p:cNvSpPr txBox="1"/>
          <p:nvPr/>
        </p:nvSpPr>
        <p:spPr>
          <a:xfrm>
            <a:off x="1541930" y="1094457"/>
            <a:ext cx="8113058" cy="4062651"/>
          </a:xfrm>
          <a:prstGeom prst="rect">
            <a:avLst/>
          </a:prstGeom>
          <a:noFill/>
        </p:spPr>
        <p:txBody>
          <a:bodyPr wrap="square" rtlCol="0">
            <a:spAutoFit/>
          </a:bodyPr>
          <a:lstStyle/>
          <a:p>
            <a:pPr algn="ctr" defTabSz="457200"/>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PROCESO DE SELECCIÓN</a:t>
            </a:r>
            <a:endPar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a:r>
              <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2024</a:t>
            </a:r>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 – 2</a:t>
            </a:r>
          </a:p>
          <a:p>
            <a:pPr algn="ctr" defTabSz="457200" hangingPunct="1"/>
            <a:endParaRPr lang="es-MX" sz="4800" kern="1200" dirty="0">
              <a:ln w="9525">
                <a:solidFill>
                  <a:prstClr val="white"/>
                </a:solidFill>
                <a:prstDash val="solid"/>
              </a:ln>
              <a:solidFill>
                <a:srgbClr val="00B050"/>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r>
              <a:rPr lang="es-MX" sz="4800" kern="120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ea typeface="Segoe UI Black" panose="020B0A02040204020203" pitchFamily="34" charset="0"/>
                <a:cs typeface="Arial" panose="020B0604020202020204" pitchFamily="34" charset="0"/>
              </a:rPr>
              <a:t>LICENCIATURA EN ADMINISTRACIÓN FINANCIERA</a:t>
            </a:r>
          </a:p>
          <a:p>
            <a:endParaRPr lang="es-MX" dirty="0">
              <a:solidFill>
                <a:srgbClr val="FF0000"/>
              </a:solidFill>
            </a:endParaRPr>
          </a:p>
        </p:txBody>
      </p:sp>
    </p:spTree>
    <p:extLst>
      <p:ext uri="{BB962C8B-B14F-4D97-AF65-F5344CB8AC3E}">
        <p14:creationId xmlns:p14="http://schemas.microsoft.com/office/powerpoint/2010/main" val="37201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42893" y="1695092"/>
            <a:ext cx="9284448" cy="1200329"/>
          </a:xfrm>
          <a:prstGeom prst="rect">
            <a:avLst/>
          </a:prstGeom>
          <a:noFill/>
        </p:spPr>
        <p:txBody>
          <a:bodyPr wrap="square" rtlCol="0">
            <a:spAutoFit/>
          </a:bodyPr>
          <a:lstStyle/>
          <a:p>
            <a:pPr algn="just">
              <a:spcBef>
                <a:spcPts val="450"/>
              </a:spcBef>
              <a:defRPr sz="4000"/>
            </a:pPr>
            <a:r>
              <a:rPr lang="es-ES" sz="2400" dirty="0">
                <a:solidFill>
                  <a:srgbClr val="FF0000"/>
                </a:solidFill>
              </a:rPr>
              <a:t>Actividades de Inversión: </a:t>
            </a:r>
            <a:r>
              <a:rPr lang="es-ES" sz="2400" b="0" dirty="0"/>
              <a:t>Involucran el </a:t>
            </a:r>
            <a:r>
              <a:rPr lang="es-ES" sz="2400" b="0" dirty="0">
                <a:latin typeface="Narkisim"/>
              </a:rPr>
              <a:t>proporcionar</a:t>
            </a:r>
            <a:r>
              <a:rPr lang="es-ES" sz="2400" b="0" dirty="0"/>
              <a:t> y cobrar efectivo como dueño de los valores y el</a:t>
            </a:r>
            <a:r>
              <a:rPr lang="es-ES" sz="2400" dirty="0"/>
              <a:t> </a:t>
            </a:r>
            <a:r>
              <a:rPr lang="es-ES" sz="2400" b="0" dirty="0"/>
              <a:t>adquirir plantas, inmuebles, equipo y otros activos productivos a largo plazo.</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927955" y="824753"/>
            <a:ext cx="7319311" cy="584775"/>
          </a:xfrm>
          <a:prstGeom prst="rect">
            <a:avLst/>
          </a:prstGeom>
          <a:noFill/>
        </p:spPr>
        <p:txBody>
          <a:bodyPr wrap="none" rtlCol="0">
            <a:spAutoFit/>
          </a:bodyPr>
          <a:lstStyle/>
          <a:p>
            <a:r>
              <a:rPr lang="es-MX" sz="3200" dirty="0">
                <a:solidFill>
                  <a:srgbClr val="FF0000"/>
                </a:solidFill>
              </a:rPr>
              <a:t>Elementos que Integran el flujo de efectivo</a:t>
            </a:r>
          </a:p>
        </p:txBody>
      </p:sp>
      <p:graphicFrame>
        <p:nvGraphicFramePr>
          <p:cNvPr id="6" name="Tabla 5">
            <a:extLst>
              <a:ext uri="{FF2B5EF4-FFF2-40B4-BE49-F238E27FC236}">
                <a16:creationId xmlns:a16="http://schemas.microsoft.com/office/drawing/2014/main" id="{1613486A-451F-48A3-1390-B955AF1B7833}"/>
              </a:ext>
            </a:extLst>
          </p:cNvPr>
          <p:cNvGraphicFramePr>
            <a:graphicFrameLocks noGrp="1"/>
          </p:cNvGraphicFramePr>
          <p:nvPr>
            <p:extLst>
              <p:ext uri="{D42A27DB-BD31-4B8C-83A1-F6EECF244321}">
                <p14:modId xmlns:p14="http://schemas.microsoft.com/office/powerpoint/2010/main" val="270694328"/>
              </p:ext>
            </p:extLst>
          </p:nvPr>
        </p:nvGraphicFramePr>
        <p:xfrm>
          <a:off x="2994213" y="3180985"/>
          <a:ext cx="5838826" cy="1920240"/>
        </p:xfrm>
        <a:graphic>
          <a:graphicData uri="http://schemas.openxmlformats.org/drawingml/2006/table">
            <a:tbl>
              <a:tblPr firstRow="1" bandRow="1">
                <a:tableStyleId>{C083E6E3-FA7D-4D7B-A595-EF9225AFEA82}</a:tableStyleId>
              </a:tblPr>
              <a:tblGrid>
                <a:gridCol w="2919413">
                  <a:extLst>
                    <a:ext uri="{9D8B030D-6E8A-4147-A177-3AD203B41FA5}">
                      <a16:colId xmlns:a16="http://schemas.microsoft.com/office/drawing/2014/main" val="3658070006"/>
                    </a:ext>
                  </a:extLst>
                </a:gridCol>
                <a:gridCol w="2919413">
                  <a:extLst>
                    <a:ext uri="{9D8B030D-6E8A-4147-A177-3AD203B41FA5}">
                      <a16:colId xmlns:a16="http://schemas.microsoft.com/office/drawing/2014/main" val="3559858607"/>
                    </a:ext>
                  </a:extLst>
                </a:gridCol>
              </a:tblGrid>
              <a:tr h="326136">
                <a:tc>
                  <a:txBody>
                    <a:bodyPr/>
                    <a:lstStyle/>
                    <a:p>
                      <a:pPr algn="ctr"/>
                      <a:r>
                        <a:rPr lang="es-ES" sz="1800" b="1" dirty="0">
                          <a:sym typeface="Arial"/>
                        </a:rPr>
                        <a:t>Entradas de efectivo</a:t>
                      </a:r>
                      <a:endParaRPr lang="es-MX" dirty="0"/>
                    </a:p>
                  </a:txBody>
                  <a:tcPr/>
                </a:tc>
                <a:tc>
                  <a:txBody>
                    <a:bodyPr/>
                    <a:lstStyle/>
                    <a:p>
                      <a:pPr algn="ctr"/>
                      <a:r>
                        <a:rPr lang="es-ES" sz="1800" b="1" dirty="0">
                          <a:sym typeface="Arial"/>
                        </a:rPr>
                        <a:t>Salidas de efectivo</a:t>
                      </a:r>
                      <a:endParaRPr lang="es-MX" dirty="0"/>
                    </a:p>
                  </a:txBody>
                  <a:tcPr/>
                </a:tc>
                <a:extLst>
                  <a:ext uri="{0D108BD9-81ED-4DB2-BD59-A6C34878D82A}">
                    <a16:rowId xmlns:a16="http://schemas.microsoft.com/office/drawing/2014/main" val="2534506142"/>
                  </a:ext>
                </a:extLst>
              </a:tr>
              <a:tr h="1405839">
                <a:tc>
                  <a:txBody>
                    <a:bodyPr/>
                    <a:lstStyle/>
                    <a:p>
                      <a:pPr marL="285750" indent="-285750">
                        <a:buFont typeface="Arial" panose="020B0604020202020204" pitchFamily="34" charset="0"/>
                        <a:buChar char="•"/>
                      </a:pPr>
                      <a:r>
                        <a:rPr lang="es-ES" sz="1600" dirty="0">
                          <a:sym typeface="Arial"/>
                        </a:rPr>
                        <a:t>Financiamiento de acreedores</a:t>
                      </a:r>
                    </a:p>
                    <a:p>
                      <a:pPr marL="285750" indent="-285750">
                        <a:buFont typeface="Arial" panose="020B0604020202020204" pitchFamily="34" charset="0"/>
                        <a:buChar char="•"/>
                      </a:pPr>
                      <a:r>
                        <a:rPr lang="es-ES" sz="1600" dirty="0">
                          <a:sym typeface="Arial"/>
                        </a:rPr>
                        <a:t>Financiamiento vía emisión de deuda</a:t>
                      </a:r>
                    </a:p>
                    <a:p>
                      <a:pPr marL="285750" indent="-285750">
                        <a:buFont typeface="Arial" panose="020B0604020202020204" pitchFamily="34" charset="0"/>
                        <a:buChar char="•"/>
                      </a:pPr>
                      <a:r>
                        <a:rPr lang="es-ES" sz="1600" dirty="0">
                          <a:sym typeface="Arial"/>
                        </a:rPr>
                        <a:t>Financiamiento vía emisión de acciones</a:t>
                      </a:r>
                      <a:endParaRPr lang="es-MX" sz="1600" dirty="0"/>
                    </a:p>
                  </a:txBody>
                  <a:tcPr/>
                </a:tc>
                <a:tc>
                  <a:txBody>
                    <a:bodyPr/>
                    <a:lstStyle/>
                    <a:p>
                      <a:pPr marL="285750" indent="-285750">
                        <a:buFont typeface="Arial" panose="020B0604020202020204" pitchFamily="34" charset="0"/>
                        <a:buChar char="•"/>
                      </a:pPr>
                      <a:r>
                        <a:rPr lang="es-MX" sz="1600" dirty="0"/>
                        <a:t>Pago de préstamos a los acreedores</a:t>
                      </a:r>
                    </a:p>
                    <a:p>
                      <a:pPr marL="285750" indent="-285750">
                        <a:buFont typeface="Arial" panose="020B0604020202020204" pitchFamily="34" charset="0"/>
                        <a:buChar char="•"/>
                      </a:pPr>
                      <a:r>
                        <a:rPr lang="es-MX" sz="1600" dirty="0"/>
                        <a:t>Pago de intereses</a:t>
                      </a:r>
                    </a:p>
                    <a:p>
                      <a:pPr marL="285750" indent="-285750">
                        <a:buFont typeface="Arial" panose="020B0604020202020204" pitchFamily="34" charset="0"/>
                        <a:buChar char="•"/>
                      </a:pPr>
                      <a:r>
                        <a:rPr lang="es-MX" sz="1600" dirty="0"/>
                        <a:t>Pago de dividendos</a:t>
                      </a:r>
                    </a:p>
                  </a:txBody>
                  <a:tcPr/>
                </a:tc>
                <a:extLst>
                  <a:ext uri="{0D108BD9-81ED-4DB2-BD59-A6C34878D82A}">
                    <a16:rowId xmlns:a16="http://schemas.microsoft.com/office/drawing/2014/main" val="1604757331"/>
                  </a:ext>
                </a:extLst>
              </a:tr>
            </a:tbl>
          </a:graphicData>
        </a:graphic>
      </p:graphicFrame>
    </p:spTree>
    <p:extLst>
      <p:ext uri="{BB962C8B-B14F-4D97-AF65-F5344CB8AC3E}">
        <p14:creationId xmlns:p14="http://schemas.microsoft.com/office/powerpoint/2010/main" val="222981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1766048" y="833719"/>
            <a:ext cx="8195642" cy="646331"/>
          </a:xfrm>
          <a:prstGeom prst="rect">
            <a:avLst/>
          </a:prstGeom>
          <a:noFill/>
        </p:spPr>
        <p:txBody>
          <a:bodyPr wrap="none" rtlCol="0">
            <a:spAutoFit/>
          </a:bodyPr>
          <a:lstStyle/>
          <a:p>
            <a:r>
              <a:rPr lang="es-MX" sz="3600" dirty="0">
                <a:solidFill>
                  <a:srgbClr val="FF0000"/>
                </a:solidFill>
              </a:rPr>
              <a:t>Elementos que Integran el flujo de efectivo</a:t>
            </a:r>
          </a:p>
        </p:txBody>
      </p:sp>
      <p:graphicFrame>
        <p:nvGraphicFramePr>
          <p:cNvPr id="4" name="Tabla 3">
            <a:extLst>
              <a:ext uri="{FF2B5EF4-FFF2-40B4-BE49-F238E27FC236}">
                <a16:creationId xmlns:a16="http://schemas.microsoft.com/office/drawing/2014/main" id="{22626561-828D-0263-1634-E2352672C76C}"/>
              </a:ext>
            </a:extLst>
          </p:cNvPr>
          <p:cNvGraphicFramePr>
            <a:graphicFrameLocks noGrp="1"/>
          </p:cNvGraphicFramePr>
          <p:nvPr>
            <p:extLst>
              <p:ext uri="{D42A27DB-BD31-4B8C-83A1-F6EECF244321}">
                <p14:modId xmlns:p14="http://schemas.microsoft.com/office/powerpoint/2010/main" val="3225805109"/>
              </p:ext>
            </p:extLst>
          </p:nvPr>
        </p:nvGraphicFramePr>
        <p:xfrm>
          <a:off x="3030071" y="3900991"/>
          <a:ext cx="5838826" cy="1920240"/>
        </p:xfrm>
        <a:graphic>
          <a:graphicData uri="http://schemas.openxmlformats.org/drawingml/2006/table">
            <a:tbl>
              <a:tblPr firstRow="1" bandRow="1">
                <a:tableStyleId>{C083E6E3-FA7D-4D7B-A595-EF9225AFEA82}</a:tableStyleId>
              </a:tblPr>
              <a:tblGrid>
                <a:gridCol w="2919413">
                  <a:extLst>
                    <a:ext uri="{9D8B030D-6E8A-4147-A177-3AD203B41FA5}">
                      <a16:colId xmlns:a16="http://schemas.microsoft.com/office/drawing/2014/main" val="3658070006"/>
                    </a:ext>
                  </a:extLst>
                </a:gridCol>
                <a:gridCol w="2919413">
                  <a:extLst>
                    <a:ext uri="{9D8B030D-6E8A-4147-A177-3AD203B41FA5}">
                      <a16:colId xmlns:a16="http://schemas.microsoft.com/office/drawing/2014/main" val="3559858607"/>
                    </a:ext>
                  </a:extLst>
                </a:gridCol>
              </a:tblGrid>
              <a:tr h="326136">
                <a:tc>
                  <a:txBody>
                    <a:bodyPr/>
                    <a:lstStyle/>
                    <a:p>
                      <a:pPr algn="ctr"/>
                      <a:r>
                        <a:rPr lang="es-ES" sz="1800" b="1" dirty="0">
                          <a:sym typeface="Arial"/>
                        </a:rPr>
                        <a:t>Entradas de efectivo</a:t>
                      </a:r>
                      <a:endParaRPr lang="es-MX" dirty="0"/>
                    </a:p>
                  </a:txBody>
                  <a:tcPr/>
                </a:tc>
                <a:tc>
                  <a:txBody>
                    <a:bodyPr/>
                    <a:lstStyle/>
                    <a:p>
                      <a:pPr algn="ctr"/>
                      <a:r>
                        <a:rPr lang="es-ES" sz="1800" b="1" dirty="0">
                          <a:sym typeface="Arial"/>
                        </a:rPr>
                        <a:t>Salidas de efectivo</a:t>
                      </a:r>
                      <a:endParaRPr lang="es-MX" dirty="0"/>
                    </a:p>
                  </a:txBody>
                  <a:tcPr/>
                </a:tc>
                <a:extLst>
                  <a:ext uri="{0D108BD9-81ED-4DB2-BD59-A6C34878D82A}">
                    <a16:rowId xmlns:a16="http://schemas.microsoft.com/office/drawing/2014/main" val="2534506142"/>
                  </a:ext>
                </a:extLst>
              </a:tr>
              <a:tr h="1405839">
                <a:tc>
                  <a:txBody>
                    <a:bodyPr/>
                    <a:lstStyle/>
                    <a:p>
                      <a:pPr marL="285750" indent="-285750">
                        <a:buFont typeface="Arial" panose="020B0604020202020204" pitchFamily="34" charset="0"/>
                        <a:buChar char="•"/>
                      </a:pPr>
                      <a:r>
                        <a:rPr lang="es-ES" sz="1600" dirty="0">
                          <a:sym typeface="Arial"/>
                        </a:rPr>
                        <a:t>Financiamiento de acreedores</a:t>
                      </a:r>
                    </a:p>
                    <a:p>
                      <a:pPr marL="285750" indent="-285750">
                        <a:buFont typeface="Arial" panose="020B0604020202020204" pitchFamily="34" charset="0"/>
                        <a:buChar char="•"/>
                      </a:pPr>
                      <a:r>
                        <a:rPr lang="es-ES" sz="1600" dirty="0">
                          <a:sym typeface="Arial"/>
                        </a:rPr>
                        <a:t>Financiamiento vía emisión de deuda</a:t>
                      </a:r>
                    </a:p>
                    <a:p>
                      <a:pPr marL="285750" indent="-285750">
                        <a:buFont typeface="Arial" panose="020B0604020202020204" pitchFamily="34" charset="0"/>
                        <a:buChar char="•"/>
                      </a:pPr>
                      <a:r>
                        <a:rPr lang="es-ES" sz="1600" dirty="0">
                          <a:sym typeface="Arial"/>
                        </a:rPr>
                        <a:t>Financiamiento vía emisión de acciones</a:t>
                      </a:r>
                      <a:endParaRPr lang="es-MX" sz="1600" dirty="0"/>
                    </a:p>
                  </a:txBody>
                  <a:tcPr/>
                </a:tc>
                <a:tc>
                  <a:txBody>
                    <a:bodyPr/>
                    <a:lstStyle/>
                    <a:p>
                      <a:pPr marL="285750" indent="-285750">
                        <a:buFont typeface="Arial" panose="020B0604020202020204" pitchFamily="34" charset="0"/>
                        <a:buChar char="•"/>
                      </a:pPr>
                      <a:r>
                        <a:rPr lang="es-MX" sz="1600" dirty="0"/>
                        <a:t>Pago de préstamos a los acreedores</a:t>
                      </a:r>
                    </a:p>
                    <a:p>
                      <a:pPr marL="285750" indent="-285750">
                        <a:buFont typeface="Arial" panose="020B0604020202020204" pitchFamily="34" charset="0"/>
                        <a:buChar char="•"/>
                      </a:pPr>
                      <a:r>
                        <a:rPr lang="es-MX" sz="1600" dirty="0"/>
                        <a:t>Pago de intereses</a:t>
                      </a:r>
                    </a:p>
                    <a:p>
                      <a:pPr marL="285750" indent="-285750">
                        <a:buFont typeface="Arial" panose="020B0604020202020204" pitchFamily="34" charset="0"/>
                        <a:buChar char="•"/>
                      </a:pPr>
                      <a:r>
                        <a:rPr lang="es-MX" sz="1600" dirty="0"/>
                        <a:t>Pago de dividendos</a:t>
                      </a:r>
                    </a:p>
                  </a:txBody>
                  <a:tcPr/>
                </a:tc>
                <a:extLst>
                  <a:ext uri="{0D108BD9-81ED-4DB2-BD59-A6C34878D82A}">
                    <a16:rowId xmlns:a16="http://schemas.microsoft.com/office/drawing/2014/main" val="1604757331"/>
                  </a:ext>
                </a:extLst>
              </a:tr>
            </a:tbl>
          </a:graphicData>
        </a:graphic>
      </p:graphicFrame>
      <p:sp>
        <p:nvSpPr>
          <p:cNvPr id="7" name="CuadroTexto 6">
            <a:extLst>
              <a:ext uri="{FF2B5EF4-FFF2-40B4-BE49-F238E27FC236}">
                <a16:creationId xmlns:a16="http://schemas.microsoft.com/office/drawing/2014/main" id="{266DB8EA-7557-1E70-BC31-D3460BCFD7F6}"/>
              </a:ext>
            </a:extLst>
          </p:cNvPr>
          <p:cNvSpPr txBox="1"/>
          <p:nvPr/>
        </p:nvSpPr>
        <p:spPr>
          <a:xfrm>
            <a:off x="1114621" y="1632450"/>
            <a:ext cx="9669726" cy="1938992"/>
          </a:xfrm>
          <a:prstGeom prst="rect">
            <a:avLst/>
          </a:prstGeom>
          <a:noFill/>
        </p:spPr>
        <p:txBody>
          <a:bodyPr wrap="square" rtlCol="0">
            <a:spAutoFit/>
          </a:bodyPr>
          <a:lstStyle/>
          <a:p>
            <a:pPr algn="just"/>
            <a:r>
              <a:rPr lang="es-ES" sz="2400" dirty="0">
                <a:solidFill>
                  <a:srgbClr val="FF0000"/>
                </a:solidFill>
              </a:rPr>
              <a:t>Actividades Financieras: </a:t>
            </a:r>
            <a:r>
              <a:rPr lang="es-ES" sz="2400" b="0" dirty="0"/>
              <a:t>Involucran la obtención de recursos vía emisión de valores y el pago a los</a:t>
            </a:r>
            <a:r>
              <a:rPr lang="es-ES" sz="2400" dirty="0"/>
              <a:t> </a:t>
            </a:r>
            <a:r>
              <a:rPr lang="es-ES" sz="2400" b="0" dirty="0"/>
              <a:t>acreedores, por ejemplo: cuando se hace una emisión de acciones para obtener</a:t>
            </a:r>
            <a:r>
              <a:rPr lang="es-ES" sz="2400" dirty="0"/>
              <a:t> </a:t>
            </a:r>
            <a:r>
              <a:rPr lang="es-ES" sz="2400" b="0" dirty="0"/>
              <a:t>efectivo de un inversionista, el emisor lo considera como una actividad financiera y</a:t>
            </a:r>
            <a:r>
              <a:rPr lang="es-ES" sz="2400" dirty="0"/>
              <a:t> </a:t>
            </a:r>
            <a:r>
              <a:rPr lang="es-ES" sz="2400" b="0" dirty="0"/>
              <a:t>el inversionista como una actividad de inversión.</a:t>
            </a:r>
            <a:endParaRPr lang="es-MX" dirty="0"/>
          </a:p>
        </p:txBody>
      </p:sp>
    </p:spTree>
    <p:extLst>
      <p:ext uri="{BB962C8B-B14F-4D97-AF65-F5344CB8AC3E}">
        <p14:creationId xmlns:p14="http://schemas.microsoft.com/office/powerpoint/2010/main" val="185660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3308984" y="788255"/>
            <a:ext cx="5194948" cy="584775"/>
          </a:xfrm>
          <a:prstGeom prst="rect">
            <a:avLst/>
          </a:prstGeom>
          <a:noFill/>
        </p:spPr>
        <p:txBody>
          <a:bodyPr wrap="none" rtlCol="0">
            <a:spAutoFit/>
          </a:bodyPr>
          <a:lstStyle/>
          <a:p>
            <a:r>
              <a:rPr lang="es-MX" sz="3200" dirty="0">
                <a:solidFill>
                  <a:srgbClr val="FF0000"/>
                </a:solidFill>
              </a:rPr>
              <a:t>Objetivos del Flujo de Efectivo</a:t>
            </a:r>
          </a:p>
        </p:txBody>
      </p:sp>
      <p:sp>
        <p:nvSpPr>
          <p:cNvPr id="4" name="CuadroTexto 3">
            <a:extLst>
              <a:ext uri="{FF2B5EF4-FFF2-40B4-BE49-F238E27FC236}">
                <a16:creationId xmlns:a16="http://schemas.microsoft.com/office/drawing/2014/main" id="{A02886AD-3AF2-97E5-8796-7B6A7D8240EB}"/>
              </a:ext>
            </a:extLst>
          </p:cNvPr>
          <p:cNvSpPr txBox="1"/>
          <p:nvPr/>
        </p:nvSpPr>
        <p:spPr>
          <a:xfrm>
            <a:off x="1071282" y="1677830"/>
            <a:ext cx="10049436" cy="3816429"/>
          </a:xfrm>
          <a:prstGeom prst="rect">
            <a:avLst/>
          </a:prstGeom>
          <a:noFill/>
        </p:spPr>
        <p:txBody>
          <a:bodyPr wrap="square" rtlCol="0">
            <a:spAutoFit/>
          </a:bodyPr>
          <a:lstStyle/>
          <a:p>
            <a:pPr marL="342900" indent="-342900" algn="just">
              <a:buFont typeface="+mj-lt"/>
              <a:buAutoNum type="arabicPeriod"/>
            </a:pPr>
            <a:r>
              <a:rPr lang="es-MX" sz="2400" dirty="0"/>
              <a:t>Diagnosticar cual será el comportamiento del flujo de efectivo a través del periodo de que se trate</a:t>
            </a:r>
          </a:p>
          <a:p>
            <a:pPr marL="342900" indent="-342900" algn="just">
              <a:buFont typeface="+mj-lt"/>
              <a:buAutoNum type="arabicPeriod"/>
            </a:pPr>
            <a:endParaRPr lang="es-MX" sz="1000" dirty="0"/>
          </a:p>
          <a:p>
            <a:pPr marL="342900" indent="-342900" algn="just">
              <a:buFont typeface="+mj-lt"/>
              <a:buAutoNum type="arabicPeriod"/>
            </a:pPr>
            <a:r>
              <a:rPr lang="es-MX" sz="2400" dirty="0"/>
              <a:t>Detectar en que periodos habrá exceso o insuficiencia de efectivo y a cuanto ascenderán estos.</a:t>
            </a:r>
          </a:p>
          <a:p>
            <a:pPr marL="342900" indent="-342900" algn="just">
              <a:buFont typeface="+mj-lt"/>
              <a:buAutoNum type="arabicPeriod"/>
            </a:pPr>
            <a:endParaRPr lang="es-MX" sz="1000" dirty="0"/>
          </a:p>
          <a:p>
            <a:pPr marL="342900" indent="-342900" algn="just">
              <a:buFont typeface="+mj-lt"/>
              <a:buAutoNum type="arabicPeriod"/>
            </a:pPr>
            <a:r>
              <a:rPr lang="es-MX" sz="2400" dirty="0"/>
              <a:t>Determinar si las políticas de cobro y de pago son las optimas</a:t>
            </a:r>
          </a:p>
          <a:p>
            <a:pPr marL="342900" indent="-342900" algn="just">
              <a:buFont typeface="+mj-lt"/>
              <a:buAutoNum type="arabicPeriod"/>
            </a:pPr>
            <a:endParaRPr lang="es-MX" sz="1000" dirty="0"/>
          </a:p>
          <a:p>
            <a:pPr marL="342900" indent="-342900" algn="just">
              <a:buFont typeface="+mj-lt"/>
              <a:buAutoNum type="arabicPeriod"/>
            </a:pPr>
            <a:r>
              <a:rPr lang="es-MX" sz="2400" dirty="0"/>
              <a:t>Determinar si es optimo el monto de recursos invertidos en efectivo</a:t>
            </a:r>
          </a:p>
          <a:p>
            <a:pPr marL="342900" indent="-342900" algn="just">
              <a:buFont typeface="+mj-lt"/>
              <a:buAutoNum type="arabicPeriod"/>
            </a:pPr>
            <a:endParaRPr lang="es-MX" sz="1000" dirty="0"/>
          </a:p>
          <a:p>
            <a:pPr marL="342900" indent="-342900" algn="just">
              <a:buFont typeface="+mj-lt"/>
              <a:buAutoNum type="arabicPeriod"/>
            </a:pPr>
            <a:r>
              <a:rPr lang="es-MX" sz="2400" dirty="0"/>
              <a:t>Fijar políticas de dividendos en la empresa</a:t>
            </a:r>
          </a:p>
          <a:p>
            <a:pPr marL="342900" indent="-342900" algn="just">
              <a:buFont typeface="+mj-lt"/>
              <a:buAutoNum type="arabicPeriod"/>
            </a:pPr>
            <a:endParaRPr lang="es-MX" sz="1000" dirty="0"/>
          </a:p>
          <a:p>
            <a:pPr marL="342900" indent="-342900" algn="just">
              <a:buFont typeface="+mj-lt"/>
              <a:buAutoNum type="arabicPeriod"/>
            </a:pPr>
            <a:r>
              <a:rPr lang="es-MX" sz="2400" dirty="0"/>
              <a:t>Determinar si los proyectos de inversión son rentables</a:t>
            </a:r>
          </a:p>
        </p:txBody>
      </p:sp>
    </p:spTree>
    <p:extLst>
      <p:ext uri="{BB962C8B-B14F-4D97-AF65-F5344CB8AC3E}">
        <p14:creationId xmlns:p14="http://schemas.microsoft.com/office/powerpoint/2010/main" val="67270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DC106B-4A27-8879-3DE7-B13F44B4890D}"/>
              </a:ext>
            </a:extLst>
          </p:cNvPr>
          <p:cNvSpPr txBox="1"/>
          <p:nvPr/>
        </p:nvSpPr>
        <p:spPr>
          <a:xfrm>
            <a:off x="1380565" y="1102659"/>
            <a:ext cx="9161929" cy="2523768"/>
          </a:xfrm>
          <a:prstGeom prst="rect">
            <a:avLst/>
          </a:prstGeom>
          <a:noFill/>
        </p:spPr>
        <p:txBody>
          <a:bodyPr wrap="square" rtlCol="0">
            <a:spAutoFit/>
          </a:bodyPr>
          <a:lstStyle/>
          <a:p>
            <a:r>
              <a:rPr lang="es-MX" sz="2400" dirty="0"/>
              <a:t>Mecánica de Elaboración</a:t>
            </a:r>
          </a:p>
          <a:p>
            <a:endParaRPr lang="es-MX" sz="1400" dirty="0"/>
          </a:p>
          <a:p>
            <a:pPr algn="just"/>
            <a:r>
              <a:rPr lang="es-MX" sz="2400" dirty="0"/>
              <a:t>Consiste en realizar una investigación cuidadosa de las diferentes transacciones que provocaran entradas de efectivo, así como aquellas que producirán salidas del mismo elemento y tratar de distinguir en ambos casos las entradas y salidas.</a:t>
            </a:r>
          </a:p>
          <a:p>
            <a:endParaRPr lang="es-MX" sz="2400" dirty="0"/>
          </a:p>
        </p:txBody>
      </p:sp>
      <p:pic>
        <p:nvPicPr>
          <p:cNvPr id="8196" name="Picture 4" descr="Resultado de imagen de imagenes de flujos de efectivo">
            <a:extLst>
              <a:ext uri="{FF2B5EF4-FFF2-40B4-BE49-F238E27FC236}">
                <a16:creationId xmlns:a16="http://schemas.microsoft.com/office/drawing/2014/main" id="{2A8CF4A1-1508-E173-763C-91A2DC3D0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12" y="3429000"/>
            <a:ext cx="38385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90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84DA84-35B1-4A96-C6FE-404B4F73E0D7}"/>
              </a:ext>
            </a:extLst>
          </p:cNvPr>
          <p:cNvSpPr txBox="1"/>
          <p:nvPr/>
        </p:nvSpPr>
        <p:spPr>
          <a:xfrm>
            <a:off x="1380565" y="1066800"/>
            <a:ext cx="9206753" cy="4462760"/>
          </a:xfrm>
          <a:prstGeom prst="rect">
            <a:avLst/>
          </a:prstGeom>
          <a:noFill/>
        </p:spPr>
        <p:txBody>
          <a:bodyPr wrap="square" rtlCol="0">
            <a:spAutoFit/>
          </a:bodyPr>
          <a:lstStyle/>
          <a:p>
            <a:r>
              <a:rPr lang="es-MX" sz="2200" dirty="0">
                <a:solidFill>
                  <a:srgbClr val="FF0000"/>
                </a:solidFill>
              </a:rPr>
              <a:t>Entradas de Efectivo</a:t>
            </a:r>
          </a:p>
          <a:p>
            <a:endParaRPr lang="es-MX" sz="1400" dirty="0"/>
          </a:p>
          <a:p>
            <a:pPr algn="just"/>
            <a:r>
              <a:rPr lang="es-MX" sz="2200" dirty="0">
                <a:solidFill>
                  <a:srgbClr val="FF0000"/>
                </a:solidFill>
              </a:rPr>
              <a:t>Entradas Normales: </a:t>
            </a:r>
            <a:r>
              <a:rPr lang="es-MX" sz="2200" dirty="0"/>
              <a:t>Las ventas al contado y el cobro a clientes constituyen básicamente las entradas de efectivo normales.</a:t>
            </a:r>
          </a:p>
          <a:p>
            <a:pPr algn="just"/>
            <a:endParaRPr lang="es-MX" sz="1400" dirty="0"/>
          </a:p>
          <a:p>
            <a:pPr algn="just"/>
            <a:r>
              <a:rPr lang="es-MX" sz="2200" dirty="0">
                <a:solidFill>
                  <a:srgbClr val="FF0000"/>
                </a:solidFill>
              </a:rPr>
              <a:t>Entradas Intermitentes de Efectivo: </a:t>
            </a:r>
            <a:r>
              <a:rPr lang="es-MX" sz="2200" dirty="0"/>
              <a:t>También llamadas entradas excepcionales de efectivo son los ingresos que se obtienen de manera esporádica, como: la venta de activo fijo, rendimiento de cuentas de cheques e inversiones negociables, comisiones por ventas, obtención de prestamos o nuevas aportaciones de los accionistas, que se determinan fácilmente respecto al monto y el tiempo que habrán de lograrse.</a:t>
            </a:r>
          </a:p>
          <a:p>
            <a:pPr algn="just"/>
            <a:endParaRPr lang="es-MX" sz="1400" dirty="0"/>
          </a:p>
          <a:p>
            <a:pPr algn="just"/>
            <a:r>
              <a:rPr lang="es-MX" sz="2200" dirty="0"/>
              <a:t>La suma de las entradas normales mas las entradas intermitentes nos dan el total de las entradas.</a:t>
            </a:r>
            <a:endParaRPr lang="es-MX" sz="2400" dirty="0"/>
          </a:p>
        </p:txBody>
      </p:sp>
    </p:spTree>
    <p:extLst>
      <p:ext uri="{BB962C8B-B14F-4D97-AF65-F5344CB8AC3E}">
        <p14:creationId xmlns:p14="http://schemas.microsoft.com/office/powerpoint/2010/main" val="52235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133F57-2EEA-0FAC-3CC2-833638FF66D7}"/>
              </a:ext>
            </a:extLst>
          </p:cNvPr>
          <p:cNvSpPr txBox="1"/>
          <p:nvPr/>
        </p:nvSpPr>
        <p:spPr>
          <a:xfrm>
            <a:off x="1320799" y="1192306"/>
            <a:ext cx="9194801" cy="4524315"/>
          </a:xfrm>
          <a:prstGeom prst="rect">
            <a:avLst/>
          </a:prstGeom>
          <a:noFill/>
        </p:spPr>
        <p:txBody>
          <a:bodyPr wrap="square" rtlCol="0">
            <a:spAutoFit/>
          </a:bodyPr>
          <a:lstStyle/>
          <a:p>
            <a:r>
              <a:rPr lang="es-MX" sz="2400" dirty="0">
                <a:solidFill>
                  <a:srgbClr val="FF0000"/>
                </a:solidFill>
              </a:rPr>
              <a:t>Salidas de efectivo</a:t>
            </a:r>
          </a:p>
          <a:p>
            <a:endParaRPr lang="es-MX" sz="1400" dirty="0">
              <a:solidFill>
                <a:srgbClr val="FF0000"/>
              </a:solidFill>
            </a:endParaRPr>
          </a:p>
          <a:p>
            <a:endParaRPr lang="es-MX" sz="1000" dirty="0">
              <a:solidFill>
                <a:srgbClr val="FF0000"/>
              </a:solidFill>
            </a:endParaRPr>
          </a:p>
          <a:p>
            <a:pPr algn="just"/>
            <a:r>
              <a:rPr lang="es-MX" sz="2200" dirty="0">
                <a:solidFill>
                  <a:srgbClr val="FF0000"/>
                </a:solidFill>
              </a:rPr>
              <a:t>Salidas Normales de Efectivo: </a:t>
            </a:r>
            <a:r>
              <a:rPr lang="es-MX" sz="2200" dirty="0"/>
              <a:t>Las salidas normales están integradas básicamente por el pago a proveedores, pagos de nomina y prestaciones, pago de impuestos y cualquier otro pago especifico que tenga relación con las operaciones de la empresa. Los proveedores deben de ser analizados con la misma metodología de los cobros a clientes.</a:t>
            </a:r>
          </a:p>
          <a:p>
            <a:pPr algn="just"/>
            <a:endParaRPr lang="es-MX" sz="1000" dirty="0"/>
          </a:p>
          <a:p>
            <a:pPr algn="just"/>
            <a:r>
              <a:rPr lang="es-MX" sz="2200" dirty="0">
                <a:solidFill>
                  <a:srgbClr val="FF0000"/>
                </a:solidFill>
              </a:rPr>
              <a:t>Salidas Excepcionales de Efectivo: </a:t>
            </a:r>
            <a:r>
              <a:rPr lang="es-MX" sz="2200" dirty="0"/>
              <a:t>Las salidas de efectivo excepcionales están integradas por partidas como pago de dividendos, adquisición de activos fijos, pago de pasivos a corto y largo plazo: una vez que se determinan el total de entradas y salidas se juntan con las entradas de efectivo y nos arrojara nuestro saldo.</a:t>
            </a:r>
            <a:endParaRPr lang="es-MX" dirty="0"/>
          </a:p>
        </p:txBody>
      </p:sp>
    </p:spTree>
    <p:extLst>
      <p:ext uri="{BB962C8B-B14F-4D97-AF65-F5344CB8AC3E}">
        <p14:creationId xmlns:p14="http://schemas.microsoft.com/office/powerpoint/2010/main" val="237745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145B5C-B546-5C1E-B86D-3F7F19F0D5A2}"/>
              </a:ext>
            </a:extLst>
          </p:cNvPr>
          <p:cNvSpPr txBox="1"/>
          <p:nvPr/>
        </p:nvSpPr>
        <p:spPr>
          <a:xfrm>
            <a:off x="1353671" y="1057835"/>
            <a:ext cx="9188823" cy="4216539"/>
          </a:xfrm>
          <a:prstGeom prst="rect">
            <a:avLst/>
          </a:prstGeom>
          <a:noFill/>
        </p:spPr>
        <p:txBody>
          <a:bodyPr wrap="square" rtlCol="0">
            <a:spAutoFit/>
          </a:bodyPr>
          <a:lstStyle/>
          <a:p>
            <a:r>
              <a:rPr lang="es-MX" sz="2400" dirty="0">
                <a:solidFill>
                  <a:srgbClr val="FF0000"/>
                </a:solidFill>
              </a:rPr>
              <a:t>Periodos de elaboración</a:t>
            </a:r>
          </a:p>
          <a:p>
            <a:endParaRPr lang="es-MX" sz="1400" dirty="0"/>
          </a:p>
          <a:p>
            <a:pPr algn="just"/>
            <a:r>
              <a:rPr lang="es-MX" sz="2400" dirty="0"/>
              <a:t>Este estado financiero se deberá elaborar en todo tipo de empresa. Con su aplicación se logra prever las necesidades de efectivo, las inversiones que se efectuaran, los compromisos financieros es que se incurrirá, </a:t>
            </a:r>
            <a:r>
              <a:rPr lang="es-MX" sz="2400" dirty="0" err="1"/>
              <a:t>asi</a:t>
            </a:r>
            <a:r>
              <a:rPr lang="es-MX" sz="2400" dirty="0"/>
              <a:t> como el grado de liquidez y lo adecuado de la estructura financiera de la entidad.</a:t>
            </a:r>
          </a:p>
          <a:p>
            <a:pPr algn="just"/>
            <a:endParaRPr lang="es-MX" sz="1400" dirty="0"/>
          </a:p>
          <a:p>
            <a:pPr algn="just"/>
            <a:r>
              <a:rPr lang="es-MX" sz="2400" dirty="0"/>
              <a:t>El flujo de efectivo, se prepara en general mensualmente, con proyecciones trimestrales, cuatrimestrales, semestrales o anuales, pero también se puede formular semanalmente dependiendo de las necesidades particulares de cada entidad.</a:t>
            </a:r>
          </a:p>
        </p:txBody>
      </p:sp>
    </p:spTree>
    <p:extLst>
      <p:ext uri="{BB962C8B-B14F-4D97-AF65-F5344CB8AC3E}">
        <p14:creationId xmlns:p14="http://schemas.microsoft.com/office/powerpoint/2010/main" val="158254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2BDE2E-573B-88F4-D7AA-59D0BEBF72BB}"/>
              </a:ext>
            </a:extLst>
          </p:cNvPr>
          <p:cNvSpPr txBox="1"/>
          <p:nvPr/>
        </p:nvSpPr>
        <p:spPr>
          <a:xfrm>
            <a:off x="1410989" y="705177"/>
            <a:ext cx="9502588" cy="5447645"/>
          </a:xfrm>
          <a:prstGeom prst="rect">
            <a:avLst/>
          </a:prstGeom>
          <a:noFill/>
        </p:spPr>
        <p:txBody>
          <a:bodyPr wrap="square" rtlCol="0">
            <a:spAutoFit/>
          </a:bodyPr>
          <a:lstStyle/>
          <a:p>
            <a:r>
              <a:rPr lang="es-MX" sz="2200" dirty="0"/>
              <a:t>Los conceptos que se manejan en este método son los siguientes:</a:t>
            </a:r>
          </a:p>
          <a:p>
            <a:endParaRPr lang="es-MX" sz="1000" dirty="0"/>
          </a:p>
          <a:p>
            <a:pPr algn="just"/>
            <a:r>
              <a:rPr lang="es-MX" sz="2200" dirty="0">
                <a:solidFill>
                  <a:srgbClr val="FF0000"/>
                </a:solidFill>
              </a:rPr>
              <a:t>Saldo Inicial: </a:t>
            </a:r>
            <a:r>
              <a:rPr lang="es-MX" sz="2200" dirty="0"/>
              <a:t>Es igual al saldo final del periodo anterior, que a su vez resulta de la diferencia entre el total disponible menos el total de salidas.  Para el primer periodo no hay antecedentes, por lo que se tomara el efectivo disponible.</a:t>
            </a:r>
          </a:p>
          <a:p>
            <a:pPr algn="just"/>
            <a:r>
              <a:rPr lang="es-MX" sz="2200" dirty="0"/>
              <a:t>Entradas se divide en:</a:t>
            </a:r>
          </a:p>
          <a:p>
            <a:pPr algn="just"/>
            <a:endParaRPr lang="es-MX" sz="1000" dirty="0"/>
          </a:p>
          <a:p>
            <a:pPr algn="just"/>
            <a:r>
              <a:rPr lang="es-MX" sz="2200" b="1" dirty="0"/>
              <a:t>Entradas Normales: </a:t>
            </a:r>
            <a:r>
              <a:rPr lang="es-MX" sz="2200" dirty="0"/>
              <a:t>Se conforman por;</a:t>
            </a:r>
          </a:p>
          <a:p>
            <a:pPr marL="342900" indent="-342900" algn="just">
              <a:buFont typeface="Arial" panose="020B0604020202020204" pitchFamily="34" charset="0"/>
              <a:buChar char="•"/>
            </a:pPr>
            <a:r>
              <a:rPr lang="es-MX" sz="2200" dirty="0"/>
              <a:t>Ingresos por ventas al contado</a:t>
            </a:r>
          </a:p>
          <a:p>
            <a:pPr marL="342900" indent="-342900" algn="just">
              <a:buFont typeface="Arial" panose="020B0604020202020204" pitchFamily="34" charset="0"/>
              <a:buChar char="•"/>
            </a:pPr>
            <a:r>
              <a:rPr lang="es-MX" sz="2200" dirty="0"/>
              <a:t>Ingresos </a:t>
            </a:r>
            <a:r>
              <a:rPr lang="es-MX" sz="2200" dirty="0" err="1"/>
              <a:t>po</a:t>
            </a:r>
            <a:r>
              <a:rPr lang="es-MX" sz="2200" dirty="0"/>
              <a:t> cobro a clientes</a:t>
            </a:r>
          </a:p>
          <a:p>
            <a:pPr marL="342900" indent="-342900" algn="just">
              <a:buFont typeface="Arial" panose="020B0604020202020204" pitchFamily="34" charset="0"/>
              <a:buChar char="•"/>
            </a:pPr>
            <a:endParaRPr lang="es-MX" sz="1000" dirty="0"/>
          </a:p>
          <a:p>
            <a:pPr algn="just"/>
            <a:r>
              <a:rPr lang="es-MX" sz="2200" b="1" dirty="0"/>
              <a:t>Entradas Excepcionales: </a:t>
            </a:r>
            <a:r>
              <a:rPr lang="es-MX" sz="2200" dirty="0"/>
              <a:t>Se conforman por:</a:t>
            </a:r>
          </a:p>
          <a:p>
            <a:pPr marL="342900" indent="-342900" algn="just">
              <a:buFont typeface="Arial" panose="020B0604020202020204" pitchFamily="34" charset="0"/>
              <a:buChar char="•"/>
            </a:pPr>
            <a:r>
              <a:rPr lang="es-MX" sz="2200" dirty="0"/>
              <a:t>Ingreso por venta de desperdicios</a:t>
            </a:r>
          </a:p>
          <a:p>
            <a:pPr marL="342900" indent="-342900" algn="just">
              <a:buFont typeface="Arial" panose="020B0604020202020204" pitchFamily="34" charset="0"/>
              <a:buChar char="•"/>
            </a:pPr>
            <a:r>
              <a:rPr lang="es-MX" sz="2200" dirty="0"/>
              <a:t>Otros Ingresos</a:t>
            </a:r>
          </a:p>
          <a:p>
            <a:pPr marL="342900" indent="-342900" algn="just">
              <a:buFont typeface="Arial" panose="020B0604020202020204" pitchFamily="34" charset="0"/>
              <a:buChar char="•"/>
            </a:pPr>
            <a:endParaRPr lang="es-MX" sz="1000" dirty="0"/>
          </a:p>
          <a:p>
            <a:pPr algn="just"/>
            <a:r>
              <a:rPr lang="es-MX" sz="2200" b="1" dirty="0"/>
              <a:t>Total de Entradas: </a:t>
            </a:r>
            <a:r>
              <a:rPr lang="es-MX" sz="2200" dirty="0"/>
              <a:t>Sera la suma de los conceptos enunciados anteriormente, sin considerar el saldo inicial.</a:t>
            </a:r>
          </a:p>
          <a:p>
            <a:pPr algn="just"/>
            <a:r>
              <a:rPr lang="es-MX" sz="2200" b="1" dirty="0"/>
              <a:t>Total Disponible: </a:t>
            </a:r>
            <a:r>
              <a:rPr lang="es-MX" sz="2200" dirty="0"/>
              <a:t>Es la suma de saldo inicial mas el total de las entradas.</a:t>
            </a:r>
            <a:endParaRPr lang="es-MX" sz="2400" dirty="0"/>
          </a:p>
        </p:txBody>
      </p:sp>
    </p:spTree>
    <p:extLst>
      <p:ext uri="{BB962C8B-B14F-4D97-AF65-F5344CB8AC3E}">
        <p14:creationId xmlns:p14="http://schemas.microsoft.com/office/powerpoint/2010/main" val="354879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740EF1-E34F-D8D7-9EF9-D70421EBA56F}"/>
              </a:ext>
            </a:extLst>
          </p:cNvPr>
          <p:cNvSpPr txBox="1"/>
          <p:nvPr/>
        </p:nvSpPr>
        <p:spPr>
          <a:xfrm>
            <a:off x="1304366" y="949651"/>
            <a:ext cx="9471210" cy="4895338"/>
          </a:xfrm>
          <a:prstGeom prst="rect">
            <a:avLst/>
          </a:prstGeom>
          <a:noFill/>
        </p:spPr>
        <p:txBody>
          <a:bodyPr wrap="square" rtlCol="0">
            <a:spAutoFit/>
          </a:bodyPr>
          <a:lstStyle/>
          <a:p>
            <a:r>
              <a:rPr lang="es-MX" sz="2200" dirty="0"/>
              <a:t>Salidas se divide en:</a:t>
            </a:r>
          </a:p>
          <a:p>
            <a:endParaRPr lang="es-MX" sz="1000" dirty="0"/>
          </a:p>
          <a:p>
            <a:r>
              <a:rPr lang="es-MX" sz="2200" dirty="0">
                <a:solidFill>
                  <a:srgbClr val="FF0000"/>
                </a:solidFill>
              </a:rPr>
              <a:t>Salidas Normales:</a:t>
            </a:r>
            <a:r>
              <a:rPr lang="es-MX" sz="2200" dirty="0"/>
              <a:t> Estas se integran por los pagos de los siguientes conceptos:</a:t>
            </a:r>
          </a:p>
          <a:p>
            <a:endParaRPr lang="es-MX" sz="1000" dirty="0"/>
          </a:p>
          <a:p>
            <a:pPr marL="285750" indent="-285750">
              <a:buFont typeface="Arial" panose="020B0604020202020204" pitchFamily="34" charset="0"/>
              <a:buChar char="•"/>
            </a:pPr>
            <a:r>
              <a:rPr lang="es-MX" sz="2200" dirty="0"/>
              <a:t>Nomina			* Gastos de Operación</a:t>
            </a:r>
          </a:p>
          <a:p>
            <a:pPr marL="285750" indent="-285750">
              <a:buFont typeface="Arial" panose="020B0604020202020204" pitchFamily="34" charset="0"/>
              <a:buChar char="•"/>
            </a:pPr>
            <a:r>
              <a:rPr lang="es-MX" sz="2200" dirty="0"/>
              <a:t>Compras de Contado		*Proveedores</a:t>
            </a:r>
          </a:p>
          <a:p>
            <a:pPr marL="285750" indent="-285750">
              <a:buFont typeface="Arial" panose="020B0604020202020204" pitchFamily="34" charset="0"/>
              <a:buChar char="•"/>
            </a:pPr>
            <a:r>
              <a:rPr lang="es-MX" sz="2200" dirty="0"/>
              <a:t>Seguros			*Comisiones sobre ventas</a:t>
            </a:r>
          </a:p>
          <a:p>
            <a:pPr marL="285750" indent="-285750">
              <a:buFont typeface="Arial" panose="020B0604020202020204" pitchFamily="34" charset="0"/>
              <a:buChar char="•"/>
            </a:pPr>
            <a:r>
              <a:rPr lang="es-MX" sz="2200" dirty="0"/>
              <a:t>Honorarios Profesionales  	*Arrendamientos</a:t>
            </a:r>
          </a:p>
          <a:p>
            <a:pPr marL="285750" indent="-285750">
              <a:buFont typeface="Arial" panose="020B0604020202020204" pitchFamily="34" charset="0"/>
              <a:buChar char="•"/>
            </a:pPr>
            <a:r>
              <a:rPr lang="es-MX" sz="2200" dirty="0"/>
              <a:t>Contingencias laborales           *Impuestos y PTU</a:t>
            </a:r>
          </a:p>
          <a:p>
            <a:pPr marL="285750" indent="-285750">
              <a:buFont typeface="Arial" panose="020B0604020202020204" pitchFamily="34" charset="0"/>
              <a:buChar char="•"/>
            </a:pPr>
            <a:endParaRPr lang="es-MX" sz="1000" dirty="0"/>
          </a:p>
          <a:p>
            <a:r>
              <a:rPr lang="es-MX" sz="2200" dirty="0"/>
              <a:t>Es importante mencionar que dentro de los gastos generales, no deberán considerarse las depreciaciones y amortizaciones, pues estas no son salidas reales de efectivo sino únicamente movimiento en libros (movimientos contables)</a:t>
            </a:r>
          </a:p>
          <a:p>
            <a:endParaRPr lang="es-MX" sz="1000" dirty="0"/>
          </a:p>
          <a:p>
            <a:r>
              <a:rPr lang="es-MX" sz="2200" dirty="0">
                <a:solidFill>
                  <a:srgbClr val="FF0000"/>
                </a:solidFill>
              </a:rPr>
              <a:t>Salidas Excepcionales: </a:t>
            </a:r>
            <a:r>
              <a:rPr lang="es-MX" sz="2200" dirty="0"/>
              <a:t>Estas se integran por otros gastos</a:t>
            </a:r>
          </a:p>
          <a:p>
            <a:endParaRPr lang="es-MX" sz="1000" dirty="0"/>
          </a:p>
          <a:p>
            <a:r>
              <a:rPr lang="es-MX" sz="2200" dirty="0">
                <a:solidFill>
                  <a:srgbClr val="FF0000"/>
                </a:solidFill>
              </a:rPr>
              <a:t>Total de salidas:</a:t>
            </a:r>
            <a:r>
              <a:rPr lang="es-MX" sz="2200" dirty="0"/>
              <a:t> Es la suma de las salidas normales y las salidas excepcionales</a:t>
            </a:r>
          </a:p>
        </p:txBody>
      </p:sp>
    </p:spTree>
    <p:extLst>
      <p:ext uri="{BB962C8B-B14F-4D97-AF65-F5344CB8AC3E}">
        <p14:creationId xmlns:p14="http://schemas.microsoft.com/office/powerpoint/2010/main" val="204250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7A2630-8C07-3411-B8AF-9B2215914637}"/>
              </a:ext>
            </a:extLst>
          </p:cNvPr>
          <p:cNvSpPr txBox="1"/>
          <p:nvPr/>
        </p:nvSpPr>
        <p:spPr>
          <a:xfrm>
            <a:off x="1479176" y="914400"/>
            <a:ext cx="8695765" cy="4154984"/>
          </a:xfrm>
          <a:prstGeom prst="rect">
            <a:avLst/>
          </a:prstGeom>
          <a:noFill/>
        </p:spPr>
        <p:txBody>
          <a:bodyPr wrap="square" rtlCol="0">
            <a:spAutoFit/>
          </a:bodyPr>
          <a:lstStyle/>
          <a:p>
            <a:pPr algn="just"/>
            <a:r>
              <a:rPr lang="es-MX" sz="2400" b="1" dirty="0"/>
              <a:t>Exceso  o Insuficiencia de Efectivo: </a:t>
            </a:r>
            <a:r>
              <a:rPr lang="es-MX" sz="2400" dirty="0"/>
              <a:t>Se obtiene de la diferencia entre los renglones total entradas y total salidas</a:t>
            </a:r>
          </a:p>
          <a:p>
            <a:pPr algn="just"/>
            <a:endParaRPr lang="es-MX" sz="1200" dirty="0"/>
          </a:p>
          <a:p>
            <a:pPr algn="just"/>
            <a:r>
              <a:rPr lang="es-MX" sz="2400" b="1" dirty="0"/>
              <a:t>Saldo Final Planeado: </a:t>
            </a:r>
            <a:r>
              <a:rPr lang="es-MX" sz="2400" dirty="0"/>
              <a:t>Es precisamente la cantidad que se desee exista al inicio del siguiente periodo. Para lograr esto, deberán estudiarse las necesidades de financiamiento para cada periodo, en caso de que haya suficiencia de efectivo; </a:t>
            </a:r>
            <a:r>
              <a:rPr lang="es-MX" sz="2400" dirty="0" err="1"/>
              <a:t>asi</a:t>
            </a:r>
            <a:r>
              <a:rPr lang="es-MX" sz="2400" dirty="0"/>
              <a:t> mismo deberá de estudiarse las necesidades de inversión en caso de que haya exceso de efectivo.</a:t>
            </a:r>
          </a:p>
          <a:p>
            <a:pPr algn="just"/>
            <a:endParaRPr lang="es-MX" sz="1200" dirty="0"/>
          </a:p>
          <a:p>
            <a:pPr algn="just"/>
            <a:r>
              <a:rPr lang="es-MX" sz="2400" dirty="0"/>
              <a:t>Una vez determinado la insuficiencia o el excedente se procede a financiar o a invertir respectivamente.</a:t>
            </a:r>
            <a:endParaRPr lang="es-MX" dirty="0"/>
          </a:p>
        </p:txBody>
      </p:sp>
    </p:spTree>
    <p:extLst>
      <p:ext uri="{BB962C8B-B14F-4D97-AF65-F5344CB8AC3E}">
        <p14:creationId xmlns:p14="http://schemas.microsoft.com/office/powerpoint/2010/main" val="43053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1075764" y="1025586"/>
            <a:ext cx="9753600" cy="3724096"/>
          </a:xfrm>
          <a:prstGeom prst="rect">
            <a:avLst/>
          </a:prstGeom>
          <a:noFill/>
        </p:spPr>
        <p:txBody>
          <a:bodyPr wrap="square" rtlCol="0">
            <a:spAutoFit/>
          </a:bodyPr>
          <a:lstStyle/>
          <a:p>
            <a:pPr algn="just"/>
            <a:r>
              <a:rPr lang="es-MX" sz="2800" dirty="0">
                <a:solidFill>
                  <a:srgbClr val="7030A0"/>
                </a:solidFill>
              </a:rPr>
              <a:t>“No tienes que ser perfecto, solo necesitas ser mejor que el promedio del mercado en que te desempeñas”.</a:t>
            </a:r>
          </a:p>
          <a:p>
            <a:pPr algn="r"/>
            <a:r>
              <a:rPr lang="es-MX" sz="2800" dirty="0">
                <a:solidFill>
                  <a:srgbClr val="7030A0"/>
                </a:solidFill>
              </a:rPr>
              <a:t>Mario Rizo</a:t>
            </a:r>
          </a:p>
          <a:p>
            <a:pPr algn="r"/>
            <a:endParaRPr lang="es-MX" sz="2800" dirty="0">
              <a:solidFill>
                <a:srgbClr val="7030A0"/>
              </a:solidFill>
            </a:endParaRPr>
          </a:p>
          <a:p>
            <a:pPr algn="r"/>
            <a:endParaRPr lang="es-MX" sz="2800" dirty="0">
              <a:solidFill>
                <a:srgbClr val="7030A0"/>
              </a:solidFill>
            </a:endParaRPr>
          </a:p>
          <a:p>
            <a:pPr algn="ctr"/>
            <a:r>
              <a:rPr lang="es-MX" sz="4800" dirty="0">
                <a:solidFill>
                  <a:srgbClr val="FF0000"/>
                </a:solidFill>
              </a:rPr>
              <a:t>Administración Financiera </a:t>
            </a:r>
          </a:p>
          <a:p>
            <a:pPr algn="ctr"/>
            <a:r>
              <a:rPr lang="es-MX" sz="4800" dirty="0">
                <a:solidFill>
                  <a:srgbClr val="FF0000"/>
                </a:solidFill>
              </a:rPr>
              <a:t>de Tesorería</a:t>
            </a:r>
          </a:p>
        </p:txBody>
      </p:sp>
    </p:spTree>
    <p:extLst>
      <p:ext uri="{BB962C8B-B14F-4D97-AF65-F5344CB8AC3E}">
        <p14:creationId xmlns:p14="http://schemas.microsoft.com/office/powerpoint/2010/main" val="1895085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E4AAE6-D037-0D46-071F-7424840EC73B}"/>
              </a:ext>
            </a:extLst>
          </p:cNvPr>
          <p:cNvSpPr txBox="1"/>
          <p:nvPr/>
        </p:nvSpPr>
        <p:spPr>
          <a:xfrm>
            <a:off x="1030941" y="544016"/>
            <a:ext cx="1370888" cy="523220"/>
          </a:xfrm>
          <a:prstGeom prst="rect">
            <a:avLst/>
          </a:prstGeom>
          <a:noFill/>
        </p:spPr>
        <p:txBody>
          <a:bodyPr wrap="none" rtlCol="0">
            <a:spAutoFit/>
          </a:bodyPr>
          <a:lstStyle/>
          <a:p>
            <a:r>
              <a:rPr lang="es-MX" sz="2800" dirty="0">
                <a:solidFill>
                  <a:srgbClr val="FF0000"/>
                </a:solidFill>
              </a:rPr>
              <a:t>Ejemplo</a:t>
            </a:r>
          </a:p>
        </p:txBody>
      </p:sp>
      <p:sp>
        <p:nvSpPr>
          <p:cNvPr id="7" name="CuadroTexto 6">
            <a:extLst>
              <a:ext uri="{FF2B5EF4-FFF2-40B4-BE49-F238E27FC236}">
                <a16:creationId xmlns:a16="http://schemas.microsoft.com/office/drawing/2014/main" id="{85853961-FBB2-9187-76F0-9BA2B3CE3F2C}"/>
              </a:ext>
            </a:extLst>
          </p:cNvPr>
          <p:cNvSpPr txBox="1"/>
          <p:nvPr/>
        </p:nvSpPr>
        <p:spPr>
          <a:xfrm>
            <a:off x="2546137" y="1228166"/>
            <a:ext cx="6102504" cy="1200329"/>
          </a:xfrm>
          <a:prstGeom prst="rect">
            <a:avLst/>
          </a:prstGeom>
          <a:noFill/>
        </p:spPr>
        <p:txBody>
          <a:bodyPr wrap="none" rtlCol="0">
            <a:spAutoFit/>
          </a:bodyPr>
          <a:lstStyle/>
          <a:p>
            <a:pPr algn="ctr"/>
            <a:r>
              <a:rPr lang="es-MX" sz="2400" dirty="0"/>
              <a:t>CIA. Administración Financiera, S.A. de C.V.</a:t>
            </a:r>
          </a:p>
          <a:p>
            <a:pPr algn="ctr"/>
            <a:r>
              <a:rPr lang="es-MX" sz="2400" dirty="0"/>
              <a:t>Determinación de las Ventas Totales Mensuales</a:t>
            </a:r>
          </a:p>
          <a:p>
            <a:pPr algn="ctr"/>
            <a:r>
              <a:rPr lang="es-MX" sz="2400" dirty="0"/>
              <a:t>Por el 1er cuatrimestre del ejercicio 202_</a:t>
            </a:r>
          </a:p>
        </p:txBody>
      </p:sp>
      <p:graphicFrame>
        <p:nvGraphicFramePr>
          <p:cNvPr id="9" name="Tabla 8">
            <a:extLst>
              <a:ext uri="{FF2B5EF4-FFF2-40B4-BE49-F238E27FC236}">
                <a16:creationId xmlns:a16="http://schemas.microsoft.com/office/drawing/2014/main" id="{B42EAB40-419B-C448-365E-978C5D1DB6EE}"/>
              </a:ext>
            </a:extLst>
          </p:cNvPr>
          <p:cNvGraphicFramePr>
            <a:graphicFrameLocks noGrp="1"/>
          </p:cNvGraphicFramePr>
          <p:nvPr>
            <p:extLst>
              <p:ext uri="{D42A27DB-BD31-4B8C-83A1-F6EECF244321}">
                <p14:modId xmlns:p14="http://schemas.microsoft.com/office/powerpoint/2010/main" val="3266334101"/>
              </p:ext>
            </p:extLst>
          </p:nvPr>
        </p:nvGraphicFramePr>
        <p:xfrm>
          <a:off x="1290917" y="2841811"/>
          <a:ext cx="8612944" cy="2393405"/>
        </p:xfrm>
        <a:graphic>
          <a:graphicData uri="http://schemas.openxmlformats.org/drawingml/2006/table">
            <a:tbl>
              <a:tblPr firstRow="1" bandRow="1">
                <a:tableStyleId>{5940675A-B579-460E-94D1-54222C63F5DA}</a:tableStyleId>
              </a:tblPr>
              <a:tblGrid>
                <a:gridCol w="2153236">
                  <a:extLst>
                    <a:ext uri="{9D8B030D-6E8A-4147-A177-3AD203B41FA5}">
                      <a16:colId xmlns:a16="http://schemas.microsoft.com/office/drawing/2014/main" val="372570517"/>
                    </a:ext>
                  </a:extLst>
                </a:gridCol>
                <a:gridCol w="2153236">
                  <a:extLst>
                    <a:ext uri="{9D8B030D-6E8A-4147-A177-3AD203B41FA5}">
                      <a16:colId xmlns:a16="http://schemas.microsoft.com/office/drawing/2014/main" val="3965424873"/>
                    </a:ext>
                  </a:extLst>
                </a:gridCol>
                <a:gridCol w="2153236">
                  <a:extLst>
                    <a:ext uri="{9D8B030D-6E8A-4147-A177-3AD203B41FA5}">
                      <a16:colId xmlns:a16="http://schemas.microsoft.com/office/drawing/2014/main" val="1972482476"/>
                    </a:ext>
                  </a:extLst>
                </a:gridCol>
                <a:gridCol w="2153236">
                  <a:extLst>
                    <a:ext uri="{9D8B030D-6E8A-4147-A177-3AD203B41FA5}">
                      <a16:colId xmlns:a16="http://schemas.microsoft.com/office/drawing/2014/main" val="1067893117"/>
                    </a:ext>
                  </a:extLst>
                </a:gridCol>
              </a:tblGrid>
              <a:tr h="564777">
                <a:tc>
                  <a:txBody>
                    <a:bodyPr/>
                    <a:lstStyle/>
                    <a:p>
                      <a:pPr algn="ctr"/>
                      <a:r>
                        <a:rPr lang="es-ES" dirty="0"/>
                        <a:t>Mes</a:t>
                      </a:r>
                      <a:endParaRPr lang="es-MX" dirty="0"/>
                    </a:p>
                  </a:txBody>
                  <a:tcPr/>
                </a:tc>
                <a:tc>
                  <a:txBody>
                    <a:bodyPr/>
                    <a:lstStyle/>
                    <a:p>
                      <a:pPr algn="ctr"/>
                      <a:r>
                        <a:rPr lang="es-ES" dirty="0"/>
                        <a:t>Ventas en unidades</a:t>
                      </a:r>
                      <a:endParaRPr lang="es-MX" dirty="0"/>
                    </a:p>
                  </a:txBody>
                  <a:tcPr/>
                </a:tc>
                <a:tc>
                  <a:txBody>
                    <a:bodyPr/>
                    <a:lstStyle/>
                    <a:p>
                      <a:pPr algn="ctr"/>
                      <a:r>
                        <a:rPr lang="es-ES" dirty="0"/>
                        <a:t>Precio venta unitario</a:t>
                      </a:r>
                      <a:endParaRPr lang="es-MX" dirty="0"/>
                    </a:p>
                  </a:txBody>
                  <a:tcPr/>
                </a:tc>
                <a:tc>
                  <a:txBody>
                    <a:bodyPr/>
                    <a:lstStyle/>
                    <a:p>
                      <a:pPr algn="ctr"/>
                      <a:r>
                        <a:rPr lang="es-ES" dirty="0"/>
                        <a:t>Total</a:t>
                      </a:r>
                      <a:r>
                        <a:rPr lang="es-ES" baseline="0" dirty="0"/>
                        <a:t> ingresos brutos</a:t>
                      </a:r>
                      <a:endParaRPr lang="es-MX" dirty="0"/>
                    </a:p>
                  </a:txBody>
                  <a:tcPr/>
                </a:tc>
                <a:extLst>
                  <a:ext uri="{0D108BD9-81ED-4DB2-BD59-A6C34878D82A}">
                    <a16:rowId xmlns:a16="http://schemas.microsoft.com/office/drawing/2014/main" val="2161962433"/>
                  </a:ext>
                </a:extLst>
              </a:tr>
              <a:tr h="457157">
                <a:tc>
                  <a:txBody>
                    <a:bodyPr/>
                    <a:lstStyle/>
                    <a:p>
                      <a:pPr algn="ctr"/>
                      <a:r>
                        <a:rPr lang="es-ES" dirty="0"/>
                        <a:t>Enero</a:t>
                      </a:r>
                      <a:endParaRPr lang="es-MX" dirty="0"/>
                    </a:p>
                  </a:txBody>
                  <a:tcPr/>
                </a:tc>
                <a:tc>
                  <a:txBody>
                    <a:bodyPr/>
                    <a:lstStyle/>
                    <a:p>
                      <a:pPr algn="ctr"/>
                      <a:r>
                        <a:rPr lang="es-ES" dirty="0"/>
                        <a:t>25,000</a:t>
                      </a:r>
                      <a:endParaRPr lang="es-MX" dirty="0"/>
                    </a:p>
                  </a:txBody>
                  <a:tcPr/>
                </a:tc>
                <a:tc>
                  <a:txBody>
                    <a:bodyPr/>
                    <a:lstStyle/>
                    <a:p>
                      <a:pPr algn="ctr"/>
                      <a:r>
                        <a:rPr lang="es-ES" dirty="0"/>
                        <a:t>$1,000.00</a:t>
                      </a:r>
                      <a:endParaRPr lang="es-MX" dirty="0"/>
                    </a:p>
                  </a:txBody>
                  <a:tcPr/>
                </a:tc>
                <a:tc>
                  <a:txBody>
                    <a:bodyPr/>
                    <a:lstStyle/>
                    <a:p>
                      <a:pPr algn="ctr"/>
                      <a:r>
                        <a:rPr lang="es-ES" dirty="0"/>
                        <a:t>$25,000,000.00</a:t>
                      </a:r>
                      <a:endParaRPr lang="es-MX" dirty="0"/>
                    </a:p>
                  </a:txBody>
                  <a:tcPr/>
                </a:tc>
                <a:extLst>
                  <a:ext uri="{0D108BD9-81ED-4DB2-BD59-A6C34878D82A}">
                    <a16:rowId xmlns:a16="http://schemas.microsoft.com/office/drawing/2014/main" val="4289502594"/>
                  </a:ext>
                </a:extLst>
              </a:tr>
              <a:tr h="457157">
                <a:tc>
                  <a:txBody>
                    <a:bodyPr/>
                    <a:lstStyle/>
                    <a:p>
                      <a:pPr algn="ctr"/>
                      <a:r>
                        <a:rPr lang="es-ES" dirty="0"/>
                        <a:t>Febrero</a:t>
                      </a:r>
                      <a:endParaRPr lang="es-MX" dirty="0"/>
                    </a:p>
                  </a:txBody>
                  <a:tcPr/>
                </a:tc>
                <a:tc>
                  <a:txBody>
                    <a:bodyPr/>
                    <a:lstStyle/>
                    <a:p>
                      <a:pPr algn="ctr"/>
                      <a:r>
                        <a:rPr lang="es-ES" dirty="0"/>
                        <a:t>30,000</a:t>
                      </a:r>
                      <a:endParaRPr lang="es-MX" dirty="0"/>
                    </a:p>
                  </a:txBody>
                  <a:tcPr/>
                </a:tc>
                <a:tc>
                  <a:txBody>
                    <a:bodyPr/>
                    <a:lstStyle/>
                    <a:p>
                      <a:pPr algn="ctr"/>
                      <a:r>
                        <a:rPr lang="es-ES" dirty="0"/>
                        <a:t>1,000.00</a:t>
                      </a:r>
                      <a:endParaRPr lang="es-MX" dirty="0"/>
                    </a:p>
                  </a:txBody>
                  <a:tcPr/>
                </a:tc>
                <a:tc>
                  <a:txBody>
                    <a:bodyPr/>
                    <a:lstStyle/>
                    <a:p>
                      <a:pPr algn="ctr"/>
                      <a:r>
                        <a:rPr lang="es-ES" dirty="0"/>
                        <a:t>30,000,000.00</a:t>
                      </a:r>
                      <a:endParaRPr lang="es-MX" dirty="0"/>
                    </a:p>
                  </a:txBody>
                  <a:tcPr/>
                </a:tc>
                <a:extLst>
                  <a:ext uri="{0D108BD9-81ED-4DB2-BD59-A6C34878D82A}">
                    <a16:rowId xmlns:a16="http://schemas.microsoft.com/office/drawing/2014/main" val="4288214680"/>
                  </a:ext>
                </a:extLst>
              </a:tr>
              <a:tr h="457157">
                <a:tc>
                  <a:txBody>
                    <a:bodyPr/>
                    <a:lstStyle/>
                    <a:p>
                      <a:pPr algn="ctr"/>
                      <a:r>
                        <a:rPr lang="es-ES" dirty="0"/>
                        <a:t>Marzo</a:t>
                      </a:r>
                      <a:endParaRPr lang="es-MX" dirty="0"/>
                    </a:p>
                  </a:txBody>
                  <a:tcPr/>
                </a:tc>
                <a:tc>
                  <a:txBody>
                    <a:bodyPr/>
                    <a:lstStyle/>
                    <a:p>
                      <a:pPr algn="ctr"/>
                      <a:r>
                        <a:rPr lang="es-ES" dirty="0"/>
                        <a:t>35,000</a:t>
                      </a:r>
                      <a:endParaRPr lang="es-MX" dirty="0"/>
                    </a:p>
                  </a:txBody>
                  <a:tcPr/>
                </a:tc>
                <a:tc>
                  <a:txBody>
                    <a:bodyPr/>
                    <a:lstStyle/>
                    <a:p>
                      <a:pPr algn="ctr"/>
                      <a:r>
                        <a:rPr lang="es-ES" dirty="0"/>
                        <a:t>1,100.00</a:t>
                      </a:r>
                      <a:endParaRPr lang="es-MX" dirty="0"/>
                    </a:p>
                  </a:txBody>
                  <a:tcPr/>
                </a:tc>
                <a:tc>
                  <a:txBody>
                    <a:bodyPr/>
                    <a:lstStyle/>
                    <a:p>
                      <a:pPr algn="ctr"/>
                      <a:r>
                        <a:rPr lang="es-ES" dirty="0"/>
                        <a:t>38,500,000.00</a:t>
                      </a:r>
                      <a:endParaRPr lang="es-MX" dirty="0"/>
                    </a:p>
                  </a:txBody>
                  <a:tcPr/>
                </a:tc>
                <a:extLst>
                  <a:ext uri="{0D108BD9-81ED-4DB2-BD59-A6C34878D82A}">
                    <a16:rowId xmlns:a16="http://schemas.microsoft.com/office/drawing/2014/main" val="2585445377"/>
                  </a:ext>
                </a:extLst>
              </a:tr>
              <a:tr h="457157">
                <a:tc>
                  <a:txBody>
                    <a:bodyPr/>
                    <a:lstStyle/>
                    <a:p>
                      <a:pPr algn="ctr"/>
                      <a:r>
                        <a:rPr lang="es-ES" dirty="0"/>
                        <a:t>Abril</a:t>
                      </a:r>
                      <a:endParaRPr lang="es-MX" dirty="0"/>
                    </a:p>
                  </a:txBody>
                  <a:tcPr/>
                </a:tc>
                <a:tc>
                  <a:txBody>
                    <a:bodyPr/>
                    <a:lstStyle/>
                    <a:p>
                      <a:pPr algn="ctr"/>
                      <a:r>
                        <a:rPr lang="es-ES" dirty="0"/>
                        <a:t>33,000</a:t>
                      </a:r>
                      <a:endParaRPr lang="es-MX" dirty="0"/>
                    </a:p>
                  </a:txBody>
                  <a:tcPr/>
                </a:tc>
                <a:tc>
                  <a:txBody>
                    <a:bodyPr/>
                    <a:lstStyle/>
                    <a:p>
                      <a:pPr algn="ctr"/>
                      <a:r>
                        <a:rPr lang="es-ES" dirty="0"/>
                        <a:t>1,200.00</a:t>
                      </a:r>
                      <a:endParaRPr lang="es-MX" dirty="0"/>
                    </a:p>
                  </a:txBody>
                  <a:tcPr/>
                </a:tc>
                <a:tc>
                  <a:txBody>
                    <a:bodyPr/>
                    <a:lstStyle/>
                    <a:p>
                      <a:pPr algn="ctr"/>
                      <a:r>
                        <a:rPr lang="es-ES" dirty="0"/>
                        <a:t>39,600,000.00</a:t>
                      </a:r>
                      <a:endParaRPr lang="es-MX" dirty="0"/>
                    </a:p>
                  </a:txBody>
                  <a:tcPr/>
                </a:tc>
                <a:extLst>
                  <a:ext uri="{0D108BD9-81ED-4DB2-BD59-A6C34878D82A}">
                    <a16:rowId xmlns:a16="http://schemas.microsoft.com/office/drawing/2014/main" val="4105287"/>
                  </a:ext>
                </a:extLst>
              </a:tr>
            </a:tbl>
          </a:graphicData>
        </a:graphic>
      </p:graphicFrame>
    </p:spTree>
    <p:extLst>
      <p:ext uri="{BB962C8B-B14F-4D97-AF65-F5344CB8AC3E}">
        <p14:creationId xmlns:p14="http://schemas.microsoft.com/office/powerpoint/2010/main" val="3458764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E4AAE6-D037-0D46-071F-7424840EC73B}"/>
              </a:ext>
            </a:extLst>
          </p:cNvPr>
          <p:cNvSpPr txBox="1"/>
          <p:nvPr/>
        </p:nvSpPr>
        <p:spPr>
          <a:xfrm>
            <a:off x="1030941" y="544016"/>
            <a:ext cx="1370888" cy="523220"/>
          </a:xfrm>
          <a:prstGeom prst="rect">
            <a:avLst/>
          </a:prstGeom>
          <a:noFill/>
        </p:spPr>
        <p:txBody>
          <a:bodyPr wrap="none" rtlCol="0">
            <a:spAutoFit/>
          </a:bodyPr>
          <a:lstStyle/>
          <a:p>
            <a:r>
              <a:rPr lang="es-MX" sz="2800" dirty="0">
                <a:solidFill>
                  <a:srgbClr val="FF0000"/>
                </a:solidFill>
              </a:rPr>
              <a:t>Ejemplo</a:t>
            </a:r>
          </a:p>
        </p:txBody>
      </p:sp>
      <p:sp>
        <p:nvSpPr>
          <p:cNvPr id="7" name="CuadroTexto 6">
            <a:extLst>
              <a:ext uri="{FF2B5EF4-FFF2-40B4-BE49-F238E27FC236}">
                <a16:creationId xmlns:a16="http://schemas.microsoft.com/office/drawing/2014/main" id="{85853961-FBB2-9187-76F0-9BA2B3CE3F2C}"/>
              </a:ext>
            </a:extLst>
          </p:cNvPr>
          <p:cNvSpPr txBox="1"/>
          <p:nvPr/>
        </p:nvSpPr>
        <p:spPr>
          <a:xfrm>
            <a:off x="2465455" y="862831"/>
            <a:ext cx="6102504" cy="1200329"/>
          </a:xfrm>
          <a:prstGeom prst="rect">
            <a:avLst/>
          </a:prstGeom>
          <a:noFill/>
        </p:spPr>
        <p:txBody>
          <a:bodyPr wrap="none" rtlCol="0">
            <a:spAutoFit/>
          </a:bodyPr>
          <a:lstStyle/>
          <a:p>
            <a:pPr algn="ctr"/>
            <a:r>
              <a:rPr lang="es-MX" sz="2400" dirty="0"/>
              <a:t>CIA. Administración Financiera, S.A. de C.V.</a:t>
            </a:r>
          </a:p>
          <a:p>
            <a:pPr algn="ctr"/>
            <a:r>
              <a:rPr lang="es-MX" sz="2400" dirty="0"/>
              <a:t>Determinación de las Ventas Totales Mensuales</a:t>
            </a:r>
          </a:p>
          <a:p>
            <a:pPr algn="ctr"/>
            <a:r>
              <a:rPr lang="es-MX" sz="2400" dirty="0"/>
              <a:t>Por el 1er cuatrimestre del ejercicio 202_</a:t>
            </a:r>
          </a:p>
        </p:txBody>
      </p:sp>
      <p:graphicFrame>
        <p:nvGraphicFramePr>
          <p:cNvPr id="2" name="Tabla 1">
            <a:extLst>
              <a:ext uri="{FF2B5EF4-FFF2-40B4-BE49-F238E27FC236}">
                <a16:creationId xmlns:a16="http://schemas.microsoft.com/office/drawing/2014/main" id="{5D2BD5D5-B4B0-A309-96B6-D235E3496BB3}"/>
              </a:ext>
            </a:extLst>
          </p:cNvPr>
          <p:cNvGraphicFramePr>
            <a:graphicFrameLocks noGrp="1"/>
          </p:cNvGraphicFramePr>
          <p:nvPr>
            <p:extLst>
              <p:ext uri="{D42A27DB-BD31-4B8C-83A1-F6EECF244321}">
                <p14:modId xmlns:p14="http://schemas.microsoft.com/office/powerpoint/2010/main" val="567422739"/>
              </p:ext>
            </p:extLst>
          </p:nvPr>
        </p:nvGraphicFramePr>
        <p:xfrm>
          <a:off x="1612799" y="2272877"/>
          <a:ext cx="7807816" cy="3487820"/>
        </p:xfrm>
        <a:graphic>
          <a:graphicData uri="http://schemas.openxmlformats.org/drawingml/2006/table">
            <a:tbl>
              <a:tblPr firstRow="1" bandRow="1">
                <a:tableStyleId>{5940675A-B579-460E-94D1-54222C63F5DA}</a:tableStyleId>
              </a:tblPr>
              <a:tblGrid>
                <a:gridCol w="1865410">
                  <a:extLst>
                    <a:ext uri="{9D8B030D-6E8A-4147-A177-3AD203B41FA5}">
                      <a16:colId xmlns:a16="http://schemas.microsoft.com/office/drawing/2014/main" val="3338627785"/>
                    </a:ext>
                  </a:extLst>
                </a:gridCol>
                <a:gridCol w="1482701">
                  <a:extLst>
                    <a:ext uri="{9D8B030D-6E8A-4147-A177-3AD203B41FA5}">
                      <a16:colId xmlns:a16="http://schemas.microsoft.com/office/drawing/2014/main" val="3297225853"/>
                    </a:ext>
                  </a:extLst>
                </a:gridCol>
                <a:gridCol w="1463040">
                  <a:extLst>
                    <a:ext uri="{9D8B030D-6E8A-4147-A177-3AD203B41FA5}">
                      <a16:colId xmlns:a16="http://schemas.microsoft.com/office/drawing/2014/main" val="1984121133"/>
                    </a:ext>
                  </a:extLst>
                </a:gridCol>
                <a:gridCol w="1505243">
                  <a:extLst>
                    <a:ext uri="{9D8B030D-6E8A-4147-A177-3AD203B41FA5}">
                      <a16:colId xmlns:a16="http://schemas.microsoft.com/office/drawing/2014/main" val="2988458228"/>
                    </a:ext>
                  </a:extLst>
                </a:gridCol>
                <a:gridCol w="1491422">
                  <a:extLst>
                    <a:ext uri="{9D8B030D-6E8A-4147-A177-3AD203B41FA5}">
                      <a16:colId xmlns:a16="http://schemas.microsoft.com/office/drawing/2014/main" val="2073364887"/>
                    </a:ext>
                  </a:extLst>
                </a:gridCol>
              </a:tblGrid>
              <a:tr h="270600">
                <a:tc>
                  <a:txBody>
                    <a:bodyPr/>
                    <a:lstStyle/>
                    <a:p>
                      <a:pPr algn="ctr"/>
                      <a:r>
                        <a:rPr lang="es-ES" sz="1100" b="1" dirty="0"/>
                        <a:t>Concepto</a:t>
                      </a:r>
                      <a:endParaRPr lang="es-MX" sz="1100" b="1" dirty="0"/>
                    </a:p>
                  </a:txBody>
                  <a:tcPr/>
                </a:tc>
                <a:tc>
                  <a:txBody>
                    <a:bodyPr/>
                    <a:lstStyle/>
                    <a:p>
                      <a:pPr algn="ctr"/>
                      <a:r>
                        <a:rPr lang="es-ES" sz="1100" b="1" dirty="0"/>
                        <a:t>Enero</a:t>
                      </a:r>
                      <a:endParaRPr lang="es-MX" sz="1100" b="1" dirty="0"/>
                    </a:p>
                  </a:txBody>
                  <a:tcPr/>
                </a:tc>
                <a:tc>
                  <a:txBody>
                    <a:bodyPr/>
                    <a:lstStyle/>
                    <a:p>
                      <a:pPr algn="ctr"/>
                      <a:r>
                        <a:rPr lang="es-ES" sz="1100" b="1" dirty="0"/>
                        <a:t>Febrero</a:t>
                      </a:r>
                      <a:endParaRPr lang="es-MX" sz="1100" b="1" dirty="0"/>
                    </a:p>
                  </a:txBody>
                  <a:tcPr/>
                </a:tc>
                <a:tc>
                  <a:txBody>
                    <a:bodyPr/>
                    <a:lstStyle/>
                    <a:p>
                      <a:pPr algn="ctr"/>
                      <a:r>
                        <a:rPr lang="es-ES" sz="1100" b="1" dirty="0"/>
                        <a:t>Marzo</a:t>
                      </a:r>
                      <a:endParaRPr lang="es-MX" sz="1100" b="1" dirty="0"/>
                    </a:p>
                  </a:txBody>
                  <a:tcPr/>
                </a:tc>
                <a:tc>
                  <a:txBody>
                    <a:bodyPr/>
                    <a:lstStyle/>
                    <a:p>
                      <a:pPr algn="ctr"/>
                      <a:r>
                        <a:rPr lang="es-ES" sz="1100" b="1" dirty="0"/>
                        <a:t>Abril</a:t>
                      </a:r>
                      <a:endParaRPr lang="es-MX" sz="1100" b="1" dirty="0"/>
                    </a:p>
                  </a:txBody>
                  <a:tcPr/>
                </a:tc>
                <a:extLst>
                  <a:ext uri="{0D108BD9-81ED-4DB2-BD59-A6C34878D82A}">
                    <a16:rowId xmlns:a16="http://schemas.microsoft.com/office/drawing/2014/main" val="4105449866"/>
                  </a:ext>
                </a:extLst>
              </a:tr>
              <a:tr h="320244">
                <a:tc>
                  <a:txBody>
                    <a:bodyPr/>
                    <a:lstStyle/>
                    <a:p>
                      <a:pPr algn="ctr"/>
                      <a:r>
                        <a:rPr lang="es-ES" sz="1100" b="1" u="sng" dirty="0"/>
                        <a:t>Ventas totales Mensuales</a:t>
                      </a:r>
                      <a:endParaRPr lang="es-MX" sz="1100" b="1" u="sng" dirty="0"/>
                    </a:p>
                  </a:txBody>
                  <a:tcPr/>
                </a:tc>
                <a:tc>
                  <a:txBody>
                    <a:bodyPr/>
                    <a:lstStyle/>
                    <a:p>
                      <a:pPr algn="ctr"/>
                      <a:r>
                        <a:rPr lang="es-ES" sz="1100" b="1" dirty="0"/>
                        <a:t>$25,000,000.00</a:t>
                      </a:r>
                      <a:endParaRPr lang="es-MX" sz="1100" b="1" dirty="0"/>
                    </a:p>
                  </a:txBody>
                  <a:tcPr/>
                </a:tc>
                <a:tc>
                  <a:txBody>
                    <a:bodyPr/>
                    <a:lstStyle/>
                    <a:p>
                      <a:pPr algn="ctr"/>
                      <a:r>
                        <a:rPr lang="es-ES" sz="1100" b="1" dirty="0"/>
                        <a:t>$30,000,000.00</a:t>
                      </a:r>
                      <a:endParaRPr lang="es-MX" sz="1100" b="1" dirty="0"/>
                    </a:p>
                  </a:txBody>
                  <a:tcPr/>
                </a:tc>
                <a:tc>
                  <a:txBody>
                    <a:bodyPr/>
                    <a:lstStyle/>
                    <a:p>
                      <a:pPr algn="ctr"/>
                      <a:r>
                        <a:rPr lang="es-ES" sz="1100" b="1" dirty="0"/>
                        <a:t>$38,500,000.00</a:t>
                      </a:r>
                      <a:endParaRPr lang="es-MX" sz="1100" b="1" dirty="0"/>
                    </a:p>
                  </a:txBody>
                  <a:tcPr/>
                </a:tc>
                <a:tc>
                  <a:txBody>
                    <a:bodyPr/>
                    <a:lstStyle/>
                    <a:p>
                      <a:pPr algn="ctr"/>
                      <a:r>
                        <a:rPr lang="es-ES" sz="1100" b="1" dirty="0"/>
                        <a:t>$39,600,000.00</a:t>
                      </a:r>
                      <a:endParaRPr lang="es-MX" sz="1100" b="1" dirty="0"/>
                    </a:p>
                  </a:txBody>
                  <a:tcPr/>
                </a:tc>
                <a:extLst>
                  <a:ext uri="{0D108BD9-81ED-4DB2-BD59-A6C34878D82A}">
                    <a16:rowId xmlns:a16="http://schemas.microsoft.com/office/drawing/2014/main" val="3601219713"/>
                  </a:ext>
                </a:extLst>
              </a:tr>
              <a:tr h="361531">
                <a:tc>
                  <a:txBody>
                    <a:bodyPr/>
                    <a:lstStyle/>
                    <a:p>
                      <a:pPr algn="ctr"/>
                      <a:r>
                        <a:rPr lang="es-ES" sz="1100" dirty="0"/>
                        <a:t>80% contado – 5% descuento</a:t>
                      </a:r>
                      <a:endParaRPr lang="es-MX" sz="1100" dirty="0"/>
                    </a:p>
                  </a:txBody>
                  <a:tcPr/>
                </a:tc>
                <a:tc>
                  <a:txBody>
                    <a:bodyPr/>
                    <a:lstStyle/>
                    <a:p>
                      <a:pPr algn="ctr"/>
                      <a:r>
                        <a:rPr lang="es-ES" sz="1100" dirty="0"/>
                        <a:t>19,000,000.00</a:t>
                      </a:r>
                      <a:endParaRPr lang="es-MX" sz="1100" dirty="0"/>
                    </a:p>
                  </a:txBody>
                  <a:tcPr/>
                </a:tc>
                <a:tc>
                  <a:txBody>
                    <a:bodyPr/>
                    <a:lstStyle/>
                    <a:p>
                      <a:pPr algn="ctr"/>
                      <a:r>
                        <a:rPr lang="es-ES" sz="1100" dirty="0"/>
                        <a:t>22,800,000.00</a:t>
                      </a:r>
                      <a:endParaRPr lang="es-MX" sz="1100" dirty="0"/>
                    </a:p>
                  </a:txBody>
                  <a:tcPr/>
                </a:tc>
                <a:tc>
                  <a:txBody>
                    <a:bodyPr/>
                    <a:lstStyle/>
                    <a:p>
                      <a:pPr algn="ctr"/>
                      <a:r>
                        <a:rPr lang="es-ES" sz="1100" dirty="0"/>
                        <a:t>29,260,000.00</a:t>
                      </a:r>
                      <a:endParaRPr lang="es-MX" sz="1100" dirty="0"/>
                    </a:p>
                  </a:txBody>
                  <a:tcPr/>
                </a:tc>
                <a:tc>
                  <a:txBody>
                    <a:bodyPr/>
                    <a:lstStyle/>
                    <a:p>
                      <a:pPr algn="ctr"/>
                      <a:r>
                        <a:rPr lang="es-ES" sz="1100" dirty="0"/>
                        <a:t>30,096,000.00</a:t>
                      </a:r>
                      <a:endParaRPr lang="es-MX" sz="1100" dirty="0"/>
                    </a:p>
                  </a:txBody>
                  <a:tcPr/>
                </a:tc>
                <a:extLst>
                  <a:ext uri="{0D108BD9-81ED-4DB2-BD59-A6C34878D82A}">
                    <a16:rowId xmlns:a16="http://schemas.microsoft.com/office/drawing/2014/main" val="2881401878"/>
                  </a:ext>
                </a:extLst>
              </a:tr>
              <a:tr h="402818">
                <a:tc>
                  <a:txBody>
                    <a:bodyPr/>
                    <a:lstStyle/>
                    <a:p>
                      <a:pPr algn="ctr"/>
                      <a:r>
                        <a:rPr lang="es-ES" sz="1100" dirty="0"/>
                        <a:t>10% crédito mismo mes – 3% descuento</a:t>
                      </a:r>
                      <a:endParaRPr lang="es-MX" sz="1100" dirty="0"/>
                    </a:p>
                  </a:txBody>
                  <a:tcPr/>
                </a:tc>
                <a:tc>
                  <a:txBody>
                    <a:bodyPr/>
                    <a:lstStyle/>
                    <a:p>
                      <a:pPr algn="ctr"/>
                      <a:r>
                        <a:rPr lang="es-ES" sz="1100" dirty="0"/>
                        <a:t>2,425,000.00</a:t>
                      </a:r>
                      <a:endParaRPr lang="es-MX" sz="1100" dirty="0"/>
                    </a:p>
                  </a:txBody>
                  <a:tcPr/>
                </a:tc>
                <a:tc>
                  <a:txBody>
                    <a:bodyPr/>
                    <a:lstStyle/>
                    <a:p>
                      <a:pPr algn="ctr"/>
                      <a:r>
                        <a:rPr lang="es-ES" sz="1100" dirty="0"/>
                        <a:t>2,910,000.00</a:t>
                      </a:r>
                      <a:endParaRPr lang="es-MX" sz="1100" dirty="0"/>
                    </a:p>
                  </a:txBody>
                  <a:tcPr/>
                </a:tc>
                <a:tc>
                  <a:txBody>
                    <a:bodyPr/>
                    <a:lstStyle/>
                    <a:p>
                      <a:pPr algn="ctr"/>
                      <a:r>
                        <a:rPr lang="es-ES" sz="1100" dirty="0"/>
                        <a:t>3,734,000.00</a:t>
                      </a:r>
                      <a:endParaRPr lang="es-MX" sz="1100" dirty="0"/>
                    </a:p>
                  </a:txBody>
                  <a:tcPr/>
                </a:tc>
                <a:tc>
                  <a:txBody>
                    <a:bodyPr/>
                    <a:lstStyle/>
                    <a:p>
                      <a:pPr algn="ctr"/>
                      <a:r>
                        <a:rPr lang="es-ES" sz="1100" dirty="0"/>
                        <a:t>3,841,200.00</a:t>
                      </a:r>
                      <a:endParaRPr lang="es-MX" sz="1100" dirty="0"/>
                    </a:p>
                  </a:txBody>
                  <a:tcPr/>
                </a:tc>
                <a:extLst>
                  <a:ext uri="{0D108BD9-81ED-4DB2-BD59-A6C34878D82A}">
                    <a16:rowId xmlns:a16="http://schemas.microsoft.com/office/drawing/2014/main" val="3010345020"/>
                  </a:ext>
                </a:extLst>
              </a:tr>
              <a:tr h="401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t>7%</a:t>
                      </a:r>
                      <a:r>
                        <a:rPr lang="es-ES" sz="1100" baseline="0" dirty="0"/>
                        <a:t> crédito recuperable segundo mes</a:t>
                      </a:r>
                      <a:endParaRPr lang="es-MX" sz="1100" dirty="0"/>
                    </a:p>
                  </a:txBody>
                  <a:tcPr/>
                </a:tc>
                <a:tc>
                  <a:txBody>
                    <a:bodyPr/>
                    <a:lstStyle/>
                    <a:p>
                      <a:pPr algn="ctr"/>
                      <a:endParaRPr lang="es-MX" sz="1100"/>
                    </a:p>
                  </a:txBody>
                  <a:tcPr/>
                </a:tc>
                <a:tc>
                  <a:txBody>
                    <a:bodyPr/>
                    <a:lstStyle/>
                    <a:p>
                      <a:pPr algn="ctr"/>
                      <a:r>
                        <a:rPr lang="es-ES" sz="1100" dirty="0"/>
                        <a:t>1,750,000.00</a:t>
                      </a:r>
                      <a:endParaRPr lang="es-MX" sz="1100" dirty="0"/>
                    </a:p>
                  </a:txBody>
                  <a:tcPr/>
                </a:tc>
                <a:tc>
                  <a:txBody>
                    <a:bodyPr/>
                    <a:lstStyle/>
                    <a:p>
                      <a:pPr algn="ctr"/>
                      <a:r>
                        <a:rPr lang="es-ES" sz="1100" dirty="0"/>
                        <a:t>2,100,000.00</a:t>
                      </a:r>
                      <a:endParaRPr lang="es-MX" sz="1100" dirty="0"/>
                    </a:p>
                  </a:txBody>
                  <a:tcPr/>
                </a:tc>
                <a:tc>
                  <a:txBody>
                    <a:bodyPr/>
                    <a:lstStyle/>
                    <a:p>
                      <a:pPr algn="ctr"/>
                      <a:r>
                        <a:rPr lang="es-ES" sz="1100" dirty="0"/>
                        <a:t>2,695,000.00</a:t>
                      </a:r>
                      <a:endParaRPr lang="es-MX" sz="1100" dirty="0"/>
                    </a:p>
                  </a:txBody>
                  <a:tcPr/>
                </a:tc>
                <a:extLst>
                  <a:ext uri="{0D108BD9-81ED-4DB2-BD59-A6C34878D82A}">
                    <a16:rowId xmlns:a16="http://schemas.microsoft.com/office/drawing/2014/main" val="206839169"/>
                  </a:ext>
                </a:extLst>
              </a:tr>
              <a:tr h="583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t>3% crédito recuperable tercer mes (-) estimación p/ cuentas incob.20%</a:t>
                      </a:r>
                      <a:endParaRPr lang="es-MX" sz="1100" dirty="0"/>
                    </a:p>
                  </a:txBody>
                  <a:tcPr/>
                </a:tc>
                <a:tc>
                  <a:txBody>
                    <a:bodyPr/>
                    <a:lstStyle/>
                    <a:p>
                      <a:pPr algn="ctr"/>
                      <a:endParaRPr lang="es-MX" sz="1100"/>
                    </a:p>
                  </a:txBody>
                  <a:tcPr/>
                </a:tc>
                <a:tc>
                  <a:txBody>
                    <a:bodyPr/>
                    <a:lstStyle/>
                    <a:p>
                      <a:pPr algn="ctr"/>
                      <a:endParaRPr lang="es-MX" sz="1100"/>
                    </a:p>
                  </a:txBody>
                  <a:tcPr/>
                </a:tc>
                <a:tc>
                  <a:txBody>
                    <a:bodyPr/>
                    <a:lstStyle/>
                    <a:p>
                      <a:pPr algn="ctr"/>
                      <a:r>
                        <a:rPr lang="es-ES" sz="1100" dirty="0"/>
                        <a:t>600,000.00</a:t>
                      </a:r>
                      <a:endParaRPr lang="es-MX" sz="1100" dirty="0"/>
                    </a:p>
                  </a:txBody>
                  <a:tcPr/>
                </a:tc>
                <a:tc>
                  <a:txBody>
                    <a:bodyPr/>
                    <a:lstStyle/>
                    <a:p>
                      <a:pPr algn="ctr"/>
                      <a:r>
                        <a:rPr lang="es-ES" sz="1100" dirty="0"/>
                        <a:t>720,000.00</a:t>
                      </a:r>
                      <a:endParaRPr lang="es-MX" sz="1100" dirty="0"/>
                    </a:p>
                  </a:txBody>
                  <a:tcPr/>
                </a:tc>
                <a:extLst>
                  <a:ext uri="{0D108BD9-81ED-4DB2-BD59-A6C34878D82A}">
                    <a16:rowId xmlns:a16="http://schemas.microsoft.com/office/drawing/2014/main" val="3853118805"/>
                  </a:ext>
                </a:extLst>
              </a:tr>
              <a:tr h="5895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t>Recuperación de estimación p/ cuentas inc. 20% (mes anterior)</a:t>
                      </a:r>
                      <a:endParaRPr lang="es-MX" sz="1100" dirty="0"/>
                    </a:p>
                  </a:txBody>
                  <a:tcPr/>
                </a:tc>
                <a:tc>
                  <a:txBody>
                    <a:bodyPr/>
                    <a:lstStyle/>
                    <a:p>
                      <a:pPr algn="ctr"/>
                      <a:endParaRPr lang="es-MX" sz="1100"/>
                    </a:p>
                  </a:txBody>
                  <a:tcPr/>
                </a:tc>
                <a:tc>
                  <a:txBody>
                    <a:bodyPr/>
                    <a:lstStyle/>
                    <a:p>
                      <a:pPr algn="ctr"/>
                      <a:endParaRPr lang="es-MX" sz="1100"/>
                    </a:p>
                  </a:txBody>
                  <a:tcPr/>
                </a:tc>
                <a:tc>
                  <a:txBody>
                    <a:bodyPr/>
                    <a:lstStyle/>
                    <a:p>
                      <a:pPr algn="ctr"/>
                      <a:endParaRPr lang="es-MX" sz="1100"/>
                    </a:p>
                  </a:txBody>
                  <a:tcPr/>
                </a:tc>
                <a:tc>
                  <a:txBody>
                    <a:bodyPr/>
                    <a:lstStyle/>
                    <a:p>
                      <a:pPr algn="ctr"/>
                      <a:r>
                        <a:rPr lang="es-ES" sz="1100" dirty="0"/>
                        <a:t>150,000.00</a:t>
                      </a:r>
                      <a:endParaRPr lang="es-MX" sz="1100" dirty="0"/>
                    </a:p>
                  </a:txBody>
                  <a:tcPr/>
                </a:tc>
                <a:extLst>
                  <a:ext uri="{0D108BD9-81ED-4DB2-BD59-A6C34878D82A}">
                    <a16:rowId xmlns:a16="http://schemas.microsoft.com/office/drawing/2014/main" val="548688822"/>
                  </a:ext>
                </a:extLst>
              </a:tr>
              <a:tr h="4932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t>Total Ingresos</a:t>
                      </a:r>
                      <a:r>
                        <a:rPr lang="es-ES" sz="1100" baseline="0" dirty="0"/>
                        <a:t> Netos</a:t>
                      </a:r>
                      <a:endParaRPr lang="es-MX" sz="1100" dirty="0"/>
                    </a:p>
                  </a:txBody>
                  <a:tcPr/>
                </a:tc>
                <a:tc>
                  <a:txBody>
                    <a:bodyPr/>
                    <a:lstStyle/>
                    <a:p>
                      <a:pPr algn="ctr"/>
                      <a:r>
                        <a:rPr lang="es-ES" sz="1100" b="1" dirty="0"/>
                        <a:t>$21,425,000.00</a:t>
                      </a:r>
                      <a:endParaRPr lang="es-MX" sz="1100" b="1" dirty="0"/>
                    </a:p>
                  </a:txBody>
                  <a:tcPr/>
                </a:tc>
                <a:tc>
                  <a:txBody>
                    <a:bodyPr/>
                    <a:lstStyle/>
                    <a:p>
                      <a:pPr algn="ctr"/>
                      <a:r>
                        <a:rPr lang="es-ES" sz="1100" b="1" dirty="0"/>
                        <a:t>$27,460,000.00</a:t>
                      </a:r>
                      <a:endParaRPr lang="es-MX" sz="1100" b="1" dirty="0"/>
                    </a:p>
                  </a:txBody>
                  <a:tcPr/>
                </a:tc>
                <a:tc>
                  <a:txBody>
                    <a:bodyPr/>
                    <a:lstStyle/>
                    <a:p>
                      <a:pPr algn="ctr"/>
                      <a:r>
                        <a:rPr lang="es-ES" sz="1100" b="1" dirty="0"/>
                        <a:t>$35,694,500.00</a:t>
                      </a:r>
                      <a:endParaRPr lang="es-MX" sz="1100" b="1" dirty="0"/>
                    </a:p>
                  </a:txBody>
                  <a:tcPr/>
                </a:tc>
                <a:tc>
                  <a:txBody>
                    <a:bodyPr/>
                    <a:lstStyle/>
                    <a:p>
                      <a:pPr algn="ctr"/>
                      <a:r>
                        <a:rPr lang="es-ES" sz="1100" b="1" dirty="0"/>
                        <a:t>$37,502,200.00</a:t>
                      </a:r>
                      <a:endParaRPr lang="es-MX" sz="1100" b="1" dirty="0"/>
                    </a:p>
                  </a:txBody>
                  <a:tcPr/>
                </a:tc>
                <a:extLst>
                  <a:ext uri="{0D108BD9-81ED-4DB2-BD59-A6C34878D82A}">
                    <a16:rowId xmlns:a16="http://schemas.microsoft.com/office/drawing/2014/main" val="1907273726"/>
                  </a:ext>
                </a:extLst>
              </a:tr>
            </a:tbl>
          </a:graphicData>
        </a:graphic>
      </p:graphicFrame>
    </p:spTree>
    <p:extLst>
      <p:ext uri="{BB962C8B-B14F-4D97-AF65-F5344CB8AC3E}">
        <p14:creationId xmlns:p14="http://schemas.microsoft.com/office/powerpoint/2010/main" val="2054522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90600" y="1399854"/>
            <a:ext cx="10210800" cy="1569660"/>
          </a:xfrm>
          <a:prstGeom prst="rect">
            <a:avLst/>
          </a:prstGeom>
          <a:noFill/>
        </p:spPr>
        <p:txBody>
          <a:bodyPr wrap="square" rtlCol="0">
            <a:spAutoFit/>
          </a:bodyPr>
          <a:lstStyle/>
          <a:p>
            <a:pPr algn="just"/>
            <a:r>
              <a:rPr lang="es-ES" sz="2400" dirty="0"/>
              <a:t>1.-La empresa Administraci</a:t>
            </a:r>
            <a:r>
              <a:rPr lang="es-ES" sz="2400" dirty="0">
                <a:ea typeface="+mj-ea"/>
                <a:cs typeface="Narkisim"/>
                <a:sym typeface="Calibri"/>
              </a:rPr>
              <a:t>ó</a:t>
            </a:r>
            <a:r>
              <a:rPr lang="es-ES" sz="2400" dirty="0"/>
              <a:t>n Financiera, S. A. de C. V., dedicada a la comercializaci</a:t>
            </a:r>
            <a:r>
              <a:rPr lang="es-ES" sz="2400" dirty="0">
                <a:ea typeface="+mj-ea"/>
                <a:cs typeface="Narkisim"/>
                <a:sym typeface="Calibri"/>
              </a:rPr>
              <a:t>ó</a:t>
            </a:r>
            <a:r>
              <a:rPr lang="es-ES" sz="2400" dirty="0"/>
              <a:t>n de carne de avestruz ubicada en la Cd. Salamanca, </a:t>
            </a:r>
            <a:r>
              <a:rPr lang="es-ES" sz="2400" dirty="0" err="1"/>
              <a:t>Gto</a:t>
            </a:r>
            <a:r>
              <a:rPr lang="es-ES" sz="2400" dirty="0"/>
              <a:t>. Solicita sus servicios profesionales para la elaboraci</a:t>
            </a:r>
            <a:r>
              <a:rPr lang="es-ES" sz="2400" dirty="0">
                <a:ea typeface="+mj-ea"/>
                <a:cs typeface="Narkisim"/>
                <a:sym typeface="Calibri"/>
              </a:rPr>
              <a:t>ó</a:t>
            </a:r>
            <a:r>
              <a:rPr lang="es-ES" sz="2400" dirty="0"/>
              <a:t>n del Flujo de Efectivo para el primer trimestre del a</a:t>
            </a:r>
            <a:r>
              <a:rPr lang="es-ES" sz="2400" dirty="0">
                <a:ea typeface="+mj-ea"/>
                <a:cs typeface="Narkisim"/>
                <a:sym typeface="Calibri"/>
              </a:rPr>
              <a:t>ñ</a:t>
            </a:r>
            <a:r>
              <a:rPr lang="es-ES" sz="2400" dirty="0"/>
              <a:t>o proporcionando a usted la siguiente Informaci</a:t>
            </a:r>
            <a:r>
              <a:rPr lang="es-ES" sz="2400" dirty="0">
                <a:ea typeface="+mj-ea"/>
                <a:cs typeface="Narkisim"/>
                <a:sym typeface="Calibri"/>
              </a:rPr>
              <a:t>ó</a:t>
            </a:r>
            <a:r>
              <a:rPr lang="es-ES" sz="2400" dirty="0"/>
              <a:t>n:</a:t>
            </a:r>
          </a:p>
        </p:txBody>
      </p:sp>
      <p:sp>
        <p:nvSpPr>
          <p:cNvPr id="4" name="CuadroTexto 3">
            <a:extLst>
              <a:ext uri="{FF2B5EF4-FFF2-40B4-BE49-F238E27FC236}">
                <a16:creationId xmlns:a16="http://schemas.microsoft.com/office/drawing/2014/main" id="{18194678-41CE-BDBE-F29F-75F71D1D8642}"/>
              </a:ext>
            </a:extLst>
          </p:cNvPr>
          <p:cNvSpPr txBox="1"/>
          <p:nvPr/>
        </p:nvSpPr>
        <p:spPr>
          <a:xfrm>
            <a:off x="866560" y="681207"/>
            <a:ext cx="1574855" cy="584775"/>
          </a:xfrm>
          <a:prstGeom prst="rect">
            <a:avLst/>
          </a:prstGeom>
          <a:noFill/>
        </p:spPr>
        <p:txBody>
          <a:bodyPr wrap="none" rtlCol="0">
            <a:spAutoFit/>
          </a:bodyPr>
          <a:lstStyle/>
          <a:p>
            <a:r>
              <a:rPr lang="es-MX" sz="3200" dirty="0">
                <a:solidFill>
                  <a:srgbClr val="FF0000"/>
                </a:solidFill>
              </a:rPr>
              <a:t>Ejercicio</a:t>
            </a:r>
          </a:p>
        </p:txBody>
      </p:sp>
      <p:graphicFrame>
        <p:nvGraphicFramePr>
          <p:cNvPr id="6" name="Tabla 5">
            <a:extLst>
              <a:ext uri="{FF2B5EF4-FFF2-40B4-BE49-F238E27FC236}">
                <a16:creationId xmlns:a16="http://schemas.microsoft.com/office/drawing/2014/main" id="{7856072F-67A5-33EC-857B-6FEEC3825EBE}"/>
              </a:ext>
            </a:extLst>
          </p:cNvPr>
          <p:cNvGraphicFramePr>
            <a:graphicFrameLocks noGrp="1"/>
          </p:cNvGraphicFramePr>
          <p:nvPr>
            <p:extLst>
              <p:ext uri="{D42A27DB-BD31-4B8C-83A1-F6EECF244321}">
                <p14:modId xmlns:p14="http://schemas.microsoft.com/office/powerpoint/2010/main" val="2297687495"/>
              </p:ext>
            </p:extLst>
          </p:nvPr>
        </p:nvGraphicFramePr>
        <p:xfrm>
          <a:off x="1470212" y="3103386"/>
          <a:ext cx="8615080" cy="3001582"/>
        </p:xfrm>
        <a:graphic>
          <a:graphicData uri="http://schemas.openxmlformats.org/drawingml/2006/table">
            <a:tbl>
              <a:tblPr firstRow="1" bandRow="1">
                <a:tableStyleId>{5940675A-B579-460E-94D1-54222C63F5DA}</a:tableStyleId>
              </a:tblPr>
              <a:tblGrid>
                <a:gridCol w="1723016">
                  <a:extLst>
                    <a:ext uri="{9D8B030D-6E8A-4147-A177-3AD203B41FA5}">
                      <a16:colId xmlns:a16="http://schemas.microsoft.com/office/drawing/2014/main" val="2502260116"/>
                    </a:ext>
                  </a:extLst>
                </a:gridCol>
                <a:gridCol w="1723016">
                  <a:extLst>
                    <a:ext uri="{9D8B030D-6E8A-4147-A177-3AD203B41FA5}">
                      <a16:colId xmlns:a16="http://schemas.microsoft.com/office/drawing/2014/main" val="4013385395"/>
                    </a:ext>
                  </a:extLst>
                </a:gridCol>
                <a:gridCol w="1723016">
                  <a:extLst>
                    <a:ext uri="{9D8B030D-6E8A-4147-A177-3AD203B41FA5}">
                      <a16:colId xmlns:a16="http://schemas.microsoft.com/office/drawing/2014/main" val="3515129280"/>
                    </a:ext>
                  </a:extLst>
                </a:gridCol>
                <a:gridCol w="1723016">
                  <a:extLst>
                    <a:ext uri="{9D8B030D-6E8A-4147-A177-3AD203B41FA5}">
                      <a16:colId xmlns:a16="http://schemas.microsoft.com/office/drawing/2014/main" val="196099449"/>
                    </a:ext>
                  </a:extLst>
                </a:gridCol>
                <a:gridCol w="1723016">
                  <a:extLst>
                    <a:ext uri="{9D8B030D-6E8A-4147-A177-3AD203B41FA5}">
                      <a16:colId xmlns:a16="http://schemas.microsoft.com/office/drawing/2014/main" val="3598302163"/>
                    </a:ext>
                  </a:extLst>
                </a:gridCol>
              </a:tblGrid>
              <a:tr h="418160">
                <a:tc>
                  <a:txBody>
                    <a:bodyPr/>
                    <a:lstStyle/>
                    <a:p>
                      <a:pPr algn="ctr"/>
                      <a:r>
                        <a:rPr lang="es-ES" b="1" dirty="0"/>
                        <a:t>Concepto</a:t>
                      </a:r>
                      <a:endParaRPr lang="es-MX" b="1" dirty="0"/>
                    </a:p>
                  </a:txBody>
                  <a:tcPr/>
                </a:tc>
                <a:tc>
                  <a:txBody>
                    <a:bodyPr/>
                    <a:lstStyle/>
                    <a:p>
                      <a:pPr algn="ctr"/>
                      <a:r>
                        <a:rPr lang="es-ES" b="1" dirty="0"/>
                        <a:t>Enero</a:t>
                      </a:r>
                      <a:endParaRPr lang="es-MX" b="1" dirty="0"/>
                    </a:p>
                  </a:txBody>
                  <a:tcPr/>
                </a:tc>
                <a:tc>
                  <a:txBody>
                    <a:bodyPr/>
                    <a:lstStyle/>
                    <a:p>
                      <a:pPr algn="ctr"/>
                      <a:r>
                        <a:rPr lang="es-ES" b="1" dirty="0"/>
                        <a:t>Febrero</a:t>
                      </a:r>
                      <a:endParaRPr lang="es-MX" b="1" dirty="0"/>
                    </a:p>
                  </a:txBody>
                  <a:tcPr/>
                </a:tc>
                <a:tc>
                  <a:txBody>
                    <a:bodyPr/>
                    <a:lstStyle/>
                    <a:p>
                      <a:pPr algn="ctr"/>
                      <a:r>
                        <a:rPr lang="es-ES" b="1" dirty="0"/>
                        <a:t>Marzo</a:t>
                      </a:r>
                      <a:endParaRPr lang="es-MX" b="1" dirty="0"/>
                    </a:p>
                  </a:txBody>
                  <a:tcPr/>
                </a:tc>
                <a:tc>
                  <a:txBody>
                    <a:bodyPr/>
                    <a:lstStyle/>
                    <a:p>
                      <a:pPr algn="ctr"/>
                      <a:r>
                        <a:rPr lang="es-ES" b="1" dirty="0"/>
                        <a:t>Abril</a:t>
                      </a:r>
                      <a:endParaRPr lang="es-MX" b="1" dirty="0"/>
                    </a:p>
                  </a:txBody>
                  <a:tcPr/>
                </a:tc>
                <a:extLst>
                  <a:ext uri="{0D108BD9-81ED-4DB2-BD59-A6C34878D82A}">
                    <a16:rowId xmlns:a16="http://schemas.microsoft.com/office/drawing/2014/main" val="2056626977"/>
                  </a:ext>
                </a:extLst>
              </a:tr>
              <a:tr h="418160">
                <a:tc>
                  <a:txBody>
                    <a:bodyPr/>
                    <a:lstStyle/>
                    <a:p>
                      <a:pPr algn="ctr"/>
                      <a:r>
                        <a:rPr lang="es-ES" dirty="0"/>
                        <a:t>Ventas totales</a:t>
                      </a:r>
                      <a:endParaRPr lang="es-MX" dirty="0"/>
                    </a:p>
                  </a:txBody>
                  <a:tcPr/>
                </a:tc>
                <a:tc>
                  <a:txBody>
                    <a:bodyPr/>
                    <a:lstStyle/>
                    <a:p>
                      <a:pPr algn="ctr"/>
                      <a:r>
                        <a:rPr lang="es-ES" dirty="0"/>
                        <a:t>$300,000.00</a:t>
                      </a:r>
                      <a:endParaRPr lang="es-MX" dirty="0"/>
                    </a:p>
                  </a:txBody>
                  <a:tcPr/>
                </a:tc>
                <a:tc>
                  <a:txBody>
                    <a:bodyPr/>
                    <a:lstStyle/>
                    <a:p>
                      <a:pPr algn="ctr"/>
                      <a:r>
                        <a:rPr lang="es-ES" dirty="0"/>
                        <a:t>$500,000.00</a:t>
                      </a:r>
                      <a:endParaRPr lang="es-MX" dirty="0"/>
                    </a:p>
                  </a:txBody>
                  <a:tcPr/>
                </a:tc>
                <a:tc>
                  <a:txBody>
                    <a:bodyPr/>
                    <a:lstStyle/>
                    <a:p>
                      <a:pPr algn="ctr"/>
                      <a:r>
                        <a:rPr lang="es-ES" dirty="0"/>
                        <a:t>$250,000.00</a:t>
                      </a:r>
                      <a:endParaRPr lang="es-MX" dirty="0"/>
                    </a:p>
                  </a:txBody>
                  <a:tcPr/>
                </a:tc>
                <a:tc>
                  <a:txBody>
                    <a:bodyPr/>
                    <a:lstStyle/>
                    <a:p>
                      <a:pPr algn="ctr"/>
                      <a:r>
                        <a:rPr lang="es-ES" dirty="0"/>
                        <a:t>$350,000.00</a:t>
                      </a:r>
                      <a:endParaRPr lang="es-MX" dirty="0"/>
                    </a:p>
                  </a:txBody>
                  <a:tcPr/>
                </a:tc>
                <a:extLst>
                  <a:ext uri="{0D108BD9-81ED-4DB2-BD59-A6C34878D82A}">
                    <a16:rowId xmlns:a16="http://schemas.microsoft.com/office/drawing/2014/main" val="2139622933"/>
                  </a:ext>
                </a:extLst>
              </a:tr>
              <a:tr h="721754">
                <a:tc>
                  <a:txBody>
                    <a:bodyPr/>
                    <a:lstStyle/>
                    <a:p>
                      <a:pPr algn="ctr"/>
                      <a:r>
                        <a:rPr lang="es-ES" dirty="0"/>
                        <a:t>Compras en efectivo</a:t>
                      </a:r>
                      <a:endParaRPr lang="es-MX" dirty="0"/>
                    </a:p>
                  </a:txBody>
                  <a:tcPr/>
                </a:tc>
                <a:tc>
                  <a:txBody>
                    <a:bodyPr/>
                    <a:lstStyle/>
                    <a:p>
                      <a:pPr algn="ctr"/>
                      <a:r>
                        <a:rPr lang="es-ES" dirty="0"/>
                        <a:t>150,000.00</a:t>
                      </a:r>
                      <a:endParaRPr lang="es-MX" dirty="0"/>
                    </a:p>
                  </a:txBody>
                  <a:tcPr/>
                </a:tc>
                <a:tc>
                  <a:txBody>
                    <a:bodyPr/>
                    <a:lstStyle/>
                    <a:p>
                      <a:pPr algn="ctr"/>
                      <a:r>
                        <a:rPr lang="es-ES" dirty="0"/>
                        <a:t>350,000.00</a:t>
                      </a:r>
                      <a:endParaRPr lang="es-MX" dirty="0"/>
                    </a:p>
                  </a:txBody>
                  <a:tcPr/>
                </a:tc>
                <a:tc>
                  <a:txBody>
                    <a:bodyPr/>
                    <a:lstStyle/>
                    <a:p>
                      <a:pPr algn="ctr"/>
                      <a:r>
                        <a:rPr lang="es-ES" dirty="0"/>
                        <a:t>100,000.00</a:t>
                      </a:r>
                      <a:endParaRPr lang="es-MX" dirty="0"/>
                    </a:p>
                  </a:txBody>
                  <a:tcPr/>
                </a:tc>
                <a:tc>
                  <a:txBody>
                    <a:bodyPr/>
                    <a:lstStyle/>
                    <a:p>
                      <a:pPr algn="ctr"/>
                      <a:r>
                        <a:rPr lang="es-ES" dirty="0"/>
                        <a:t>500,000.00</a:t>
                      </a:r>
                      <a:endParaRPr lang="es-MX" dirty="0"/>
                    </a:p>
                  </a:txBody>
                  <a:tcPr/>
                </a:tc>
                <a:extLst>
                  <a:ext uri="{0D108BD9-81ED-4DB2-BD59-A6C34878D82A}">
                    <a16:rowId xmlns:a16="http://schemas.microsoft.com/office/drawing/2014/main" val="800521445"/>
                  </a:ext>
                </a:extLst>
              </a:tr>
              <a:tr h="721754">
                <a:tc>
                  <a:txBody>
                    <a:bodyPr/>
                    <a:lstStyle/>
                    <a:p>
                      <a:pPr algn="ctr"/>
                      <a:r>
                        <a:rPr lang="es-ES" dirty="0"/>
                        <a:t>Sueldos pagados</a:t>
                      </a:r>
                      <a:endParaRPr lang="es-MX" dirty="0"/>
                    </a:p>
                  </a:txBody>
                  <a:tcPr/>
                </a:tc>
                <a:tc>
                  <a:txBody>
                    <a:bodyPr/>
                    <a:lstStyle/>
                    <a:p>
                      <a:pPr algn="ctr"/>
                      <a:r>
                        <a:rPr lang="es-ES" dirty="0"/>
                        <a:t>50,000.00</a:t>
                      </a:r>
                      <a:endParaRPr lang="es-MX" dirty="0"/>
                    </a:p>
                  </a:txBody>
                  <a:tcPr/>
                </a:tc>
                <a:tc>
                  <a:txBody>
                    <a:bodyPr/>
                    <a:lstStyle/>
                    <a:p>
                      <a:pPr algn="ctr"/>
                      <a:r>
                        <a:rPr lang="es-ES" dirty="0"/>
                        <a:t>50,000.00</a:t>
                      </a:r>
                      <a:endParaRPr lang="es-MX" dirty="0"/>
                    </a:p>
                  </a:txBody>
                  <a:tcPr/>
                </a:tc>
                <a:tc>
                  <a:txBody>
                    <a:bodyPr/>
                    <a:lstStyle/>
                    <a:p>
                      <a:pPr algn="ctr"/>
                      <a:r>
                        <a:rPr lang="es-ES" dirty="0"/>
                        <a:t>50,000.00</a:t>
                      </a:r>
                      <a:endParaRPr lang="es-MX" dirty="0"/>
                    </a:p>
                  </a:txBody>
                  <a:tcPr/>
                </a:tc>
                <a:tc>
                  <a:txBody>
                    <a:bodyPr/>
                    <a:lstStyle/>
                    <a:p>
                      <a:pPr algn="ctr"/>
                      <a:r>
                        <a:rPr lang="es-ES" dirty="0"/>
                        <a:t>50,000.00</a:t>
                      </a:r>
                      <a:endParaRPr lang="es-MX" dirty="0"/>
                    </a:p>
                  </a:txBody>
                  <a:tcPr/>
                </a:tc>
                <a:extLst>
                  <a:ext uri="{0D108BD9-81ED-4DB2-BD59-A6C34878D82A}">
                    <a16:rowId xmlns:a16="http://schemas.microsoft.com/office/drawing/2014/main" val="46271114"/>
                  </a:ext>
                </a:extLst>
              </a:tr>
              <a:tr h="721754">
                <a:tc>
                  <a:txBody>
                    <a:bodyPr/>
                    <a:lstStyle/>
                    <a:p>
                      <a:pPr algn="ctr"/>
                      <a:r>
                        <a:rPr lang="es-ES" dirty="0"/>
                        <a:t>Diversos gastos en Efectivo</a:t>
                      </a:r>
                      <a:endParaRPr lang="es-MX" dirty="0"/>
                    </a:p>
                  </a:txBody>
                  <a:tcPr/>
                </a:tc>
                <a:tc>
                  <a:txBody>
                    <a:bodyPr/>
                    <a:lstStyle/>
                    <a:p>
                      <a:pPr algn="ctr"/>
                      <a:r>
                        <a:rPr lang="es-ES" dirty="0"/>
                        <a:t>120,000.00</a:t>
                      </a:r>
                      <a:endParaRPr lang="es-MX" dirty="0"/>
                    </a:p>
                  </a:txBody>
                  <a:tcPr/>
                </a:tc>
                <a:tc>
                  <a:txBody>
                    <a:bodyPr/>
                    <a:lstStyle/>
                    <a:p>
                      <a:pPr algn="ctr"/>
                      <a:r>
                        <a:rPr lang="es-ES" dirty="0"/>
                        <a:t>0.00</a:t>
                      </a:r>
                      <a:endParaRPr lang="es-MX" dirty="0"/>
                    </a:p>
                  </a:txBody>
                  <a:tcPr/>
                </a:tc>
                <a:tc>
                  <a:txBody>
                    <a:bodyPr/>
                    <a:lstStyle/>
                    <a:p>
                      <a:pPr algn="ctr"/>
                      <a:r>
                        <a:rPr lang="es-ES" dirty="0"/>
                        <a:t>30,000.00</a:t>
                      </a:r>
                      <a:endParaRPr lang="es-MX" dirty="0"/>
                    </a:p>
                  </a:txBody>
                  <a:tcPr/>
                </a:tc>
                <a:tc>
                  <a:txBody>
                    <a:bodyPr/>
                    <a:lstStyle/>
                    <a:p>
                      <a:pPr algn="ctr"/>
                      <a:r>
                        <a:rPr lang="es-ES" dirty="0"/>
                        <a:t>0.00</a:t>
                      </a:r>
                      <a:endParaRPr lang="es-MX" dirty="0"/>
                    </a:p>
                  </a:txBody>
                  <a:tcPr/>
                </a:tc>
                <a:extLst>
                  <a:ext uri="{0D108BD9-81ED-4DB2-BD59-A6C34878D82A}">
                    <a16:rowId xmlns:a16="http://schemas.microsoft.com/office/drawing/2014/main" val="2217236812"/>
                  </a:ext>
                </a:extLst>
              </a:tr>
            </a:tbl>
          </a:graphicData>
        </a:graphic>
      </p:graphicFrame>
    </p:spTree>
    <p:extLst>
      <p:ext uri="{BB962C8B-B14F-4D97-AF65-F5344CB8AC3E}">
        <p14:creationId xmlns:p14="http://schemas.microsoft.com/office/powerpoint/2010/main" val="1622848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37129" y="685541"/>
            <a:ext cx="9754144" cy="2153025"/>
          </a:xfrm>
          <a:prstGeom prst="rect">
            <a:avLst/>
          </a:prstGeom>
          <a:noFill/>
        </p:spPr>
        <p:txBody>
          <a:bodyPr wrap="square" rtlCol="0">
            <a:spAutoFit/>
          </a:bodyPr>
          <a:lstStyle/>
          <a:p>
            <a:pPr marL="250825" indent="-250825" algn="just" defTabSz="402336">
              <a:lnSpc>
                <a:spcPct val="80000"/>
              </a:lnSpc>
              <a:spcBef>
                <a:spcPts val="500"/>
              </a:spcBef>
              <a:defRPr sz="2112"/>
            </a:pPr>
            <a:r>
              <a:rPr lang="es-ES" sz="2200" dirty="0">
                <a:cs typeface="Narkisim"/>
              </a:rPr>
              <a:t>	Del total de las ventas mensuales el 80% es en efectivo; el 10% es a crédito y se recuperan al mes siguiente; el 10% restante es a crédito y se recuperan a los 2 meses siguientes.</a:t>
            </a:r>
          </a:p>
          <a:p>
            <a:pPr marL="250825" indent="-250825" algn="just" defTabSz="402336">
              <a:lnSpc>
                <a:spcPct val="80000"/>
              </a:lnSpc>
              <a:spcBef>
                <a:spcPts val="500"/>
              </a:spcBef>
              <a:defRPr sz="2112"/>
            </a:pPr>
            <a:endParaRPr lang="es-ES" sz="1400" dirty="0">
              <a:cs typeface="Narkisim"/>
            </a:endParaRPr>
          </a:p>
          <a:p>
            <a:pPr marL="250825" indent="-250825" algn="just" defTabSz="402336">
              <a:lnSpc>
                <a:spcPct val="80000"/>
              </a:lnSpc>
              <a:spcBef>
                <a:spcPts val="500"/>
              </a:spcBef>
              <a:defRPr sz="2112"/>
            </a:pPr>
            <a:r>
              <a:rPr lang="es-ES" sz="2200" dirty="0">
                <a:cs typeface="Narkisim"/>
              </a:rPr>
              <a:t>	Se pide:</a:t>
            </a:r>
          </a:p>
          <a:p>
            <a:pPr marL="250825" indent="-250825" algn="just" defTabSz="402336">
              <a:lnSpc>
                <a:spcPct val="80000"/>
              </a:lnSpc>
              <a:spcBef>
                <a:spcPts val="500"/>
              </a:spcBef>
              <a:defRPr sz="2112"/>
            </a:pPr>
            <a:r>
              <a:rPr lang="es-ES" sz="2200" dirty="0">
                <a:cs typeface="Narkisim"/>
              </a:rPr>
              <a:t>A) Elaborar cédula de ingresos netos.</a:t>
            </a:r>
          </a:p>
          <a:p>
            <a:pPr marL="250825" indent="-250825" algn="just" defTabSz="402336">
              <a:lnSpc>
                <a:spcPct val="80000"/>
              </a:lnSpc>
              <a:spcBef>
                <a:spcPts val="500"/>
              </a:spcBef>
              <a:defRPr sz="2112"/>
            </a:pPr>
            <a:r>
              <a:rPr lang="es-ES" sz="2200" dirty="0">
                <a:cs typeface="Narkisim"/>
              </a:rPr>
              <a:t> </a:t>
            </a:r>
            <a:endParaRPr lang="es-MX" sz="2200" dirty="0"/>
          </a:p>
        </p:txBody>
      </p:sp>
      <p:graphicFrame>
        <p:nvGraphicFramePr>
          <p:cNvPr id="5" name="3 Marcador de contenido">
            <a:extLst>
              <a:ext uri="{FF2B5EF4-FFF2-40B4-BE49-F238E27FC236}">
                <a16:creationId xmlns:a16="http://schemas.microsoft.com/office/drawing/2014/main" id="{3B5213EB-C9D2-C993-11B7-D99545511C9F}"/>
              </a:ext>
            </a:extLst>
          </p:cNvPr>
          <p:cNvGraphicFramePr/>
          <p:nvPr>
            <p:extLst>
              <p:ext uri="{D42A27DB-BD31-4B8C-83A1-F6EECF244321}">
                <p14:modId xmlns:p14="http://schemas.microsoft.com/office/powerpoint/2010/main" val="2623795306"/>
              </p:ext>
            </p:extLst>
          </p:nvPr>
        </p:nvGraphicFramePr>
        <p:xfrm>
          <a:off x="3850612" y="2734235"/>
          <a:ext cx="4527177" cy="2743197"/>
        </p:xfrm>
        <a:graphic>
          <a:graphicData uri="http://schemas.openxmlformats.org/drawingml/2006/table">
            <a:tbl>
              <a:tblPr/>
              <a:tblGrid>
                <a:gridCol w="651120">
                  <a:extLst>
                    <a:ext uri="{9D8B030D-6E8A-4147-A177-3AD203B41FA5}">
                      <a16:colId xmlns:a16="http://schemas.microsoft.com/office/drawing/2014/main" val="20000"/>
                    </a:ext>
                  </a:extLst>
                </a:gridCol>
                <a:gridCol w="746874">
                  <a:extLst>
                    <a:ext uri="{9D8B030D-6E8A-4147-A177-3AD203B41FA5}">
                      <a16:colId xmlns:a16="http://schemas.microsoft.com/office/drawing/2014/main" val="20001"/>
                    </a:ext>
                  </a:extLst>
                </a:gridCol>
                <a:gridCol w="1050891">
                  <a:extLst>
                    <a:ext uri="{9D8B030D-6E8A-4147-A177-3AD203B41FA5}">
                      <a16:colId xmlns:a16="http://schemas.microsoft.com/office/drawing/2014/main" val="20002"/>
                    </a:ext>
                  </a:extLst>
                </a:gridCol>
                <a:gridCol w="984167">
                  <a:extLst>
                    <a:ext uri="{9D8B030D-6E8A-4147-A177-3AD203B41FA5}">
                      <a16:colId xmlns:a16="http://schemas.microsoft.com/office/drawing/2014/main" val="20003"/>
                    </a:ext>
                  </a:extLst>
                </a:gridCol>
                <a:gridCol w="1094125">
                  <a:extLst>
                    <a:ext uri="{9D8B030D-6E8A-4147-A177-3AD203B41FA5}">
                      <a16:colId xmlns:a16="http://schemas.microsoft.com/office/drawing/2014/main" val="20004"/>
                    </a:ext>
                  </a:extLst>
                </a:gridCol>
              </a:tblGrid>
              <a:tr h="337623">
                <a:tc>
                  <a:txBody>
                    <a:bodyPr/>
                    <a:lstStyle/>
                    <a:p>
                      <a:pPr algn="l" defTabSz="457200">
                        <a:defRPr sz="1800"/>
                      </a:pPr>
                      <a:r>
                        <a:rPr sz="1400" b="1">
                          <a:latin typeface="Narkisim"/>
                        </a:rPr>
                        <a:t>EJEM-1</a:t>
                      </a:r>
                    </a:p>
                  </a:txBody>
                  <a:tcPr marL="9525" marR="9525" marT="9525" marB="9525" anchor="b" horzOverflow="overflow">
                    <a:solidFill>
                      <a:schemeClr val="accent5">
                        <a:lumMod val="20000"/>
                        <a:lumOff val="80000"/>
                      </a:schemeClr>
                    </a:solidFill>
                  </a:tcPr>
                </a:tc>
                <a:tc gridSpan="4">
                  <a:txBody>
                    <a:bodyPr/>
                    <a:lstStyle/>
                    <a:p>
                      <a:pPr algn="ctr" defTabSz="457200">
                        <a:defRPr sz="1800"/>
                      </a:pPr>
                      <a:r>
                        <a:rPr sz="1200" b="1">
                          <a:latin typeface="Narkisim"/>
                        </a:rPr>
                        <a:t>DETERMINACIÓN DE VENTAS TOTALES</a:t>
                      </a:r>
                    </a:p>
                  </a:txBody>
                  <a:tcPr marL="9525" marR="9525" marT="9525" marB="9525" anchor="b" horzOverflow="overflow">
                    <a:solidFill>
                      <a:schemeClr val="accent5">
                        <a:lumMod val="20000"/>
                        <a:lumOff val="8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886266">
                <a:tc>
                  <a:txBody>
                    <a:bodyPr/>
                    <a:lstStyle/>
                    <a:p>
                      <a:pPr algn="l" defTabSz="457200">
                        <a:defRPr sz="1100">
                          <a:latin typeface="+mj-lt"/>
                          <a:ea typeface="+mj-ea"/>
                          <a:cs typeface="+mj-cs"/>
                          <a:sym typeface="Calibri"/>
                        </a:defRPr>
                      </a:pPr>
                      <a:endParaRPr sz="1000">
                        <a:latin typeface="Narkisim"/>
                      </a:endParaRPr>
                    </a:p>
                  </a:txBody>
                  <a:tcPr marL="9525" marR="9525" marT="9525" marB="9525" anchor="b" horzOverflow="overflow">
                    <a:solidFill>
                      <a:schemeClr val="accent5">
                        <a:lumMod val="20000"/>
                        <a:lumOff val="80000"/>
                      </a:schemeClr>
                    </a:solidFill>
                  </a:tcPr>
                </a:tc>
                <a:tc>
                  <a:txBody>
                    <a:bodyPr/>
                    <a:lstStyle/>
                    <a:p>
                      <a:pPr algn="ctr" defTabSz="457200">
                        <a:defRPr sz="1800"/>
                      </a:pPr>
                      <a:r>
                        <a:rPr sz="1000">
                          <a:latin typeface="Narkisim"/>
                        </a:rPr>
                        <a:t>MES</a:t>
                      </a:r>
                    </a:p>
                  </a:txBody>
                  <a:tcPr marL="9525" marR="9525" marT="9525" marB="9525" anchor="ctr" horzOverflow="overflow">
                    <a:solidFill>
                      <a:schemeClr val="accent5">
                        <a:lumMod val="20000"/>
                        <a:lumOff val="80000"/>
                      </a:schemeClr>
                    </a:solidFill>
                  </a:tcPr>
                </a:tc>
                <a:tc>
                  <a:txBody>
                    <a:bodyPr/>
                    <a:lstStyle/>
                    <a:p>
                      <a:pPr algn="ctr"/>
                      <a:r>
                        <a:rPr sz="1000">
                          <a:latin typeface="Narkisim"/>
                        </a:rPr>
                        <a:t>VENTAS EN UNIDADES</a:t>
                      </a:r>
                      <a:r>
                        <a:rPr lang="es-ES" sz="1000">
                          <a:latin typeface="Narkisim"/>
                        </a:rPr>
                        <a:t> </a:t>
                      </a:r>
                      <a:endParaRPr sz="1000">
                        <a:latin typeface="Narkisim"/>
                      </a:endParaRPr>
                    </a:p>
                  </a:txBody>
                  <a:tcPr marL="9525" marR="9525" marT="9525" marB="9525" anchor="ctr" horzOverflow="overflow">
                    <a:solidFill>
                      <a:schemeClr val="accent5">
                        <a:lumMod val="20000"/>
                        <a:lumOff val="80000"/>
                      </a:schemeClr>
                    </a:solidFill>
                  </a:tcPr>
                </a:tc>
                <a:tc>
                  <a:txBody>
                    <a:bodyPr/>
                    <a:lstStyle/>
                    <a:p>
                      <a:pPr algn="ctr"/>
                      <a:r>
                        <a:rPr sz="1000">
                          <a:latin typeface="Narkisim"/>
                        </a:rPr>
                        <a:t>PRECIO </a:t>
                      </a:r>
                      <a:r>
                        <a:rPr lang="es-ES" sz="1000">
                          <a:latin typeface="Narkisim"/>
                        </a:rPr>
                        <a:t>DE VENTA</a:t>
                      </a:r>
                      <a:r>
                        <a:rPr sz="1000">
                          <a:latin typeface="Narkisim"/>
                        </a:rPr>
                        <a:t> UNITARIO</a:t>
                      </a:r>
                    </a:p>
                  </a:txBody>
                  <a:tcPr marL="9525" marR="9525" marT="9525" marB="9525" anchor="ctr" horzOverflow="overflow">
                    <a:solidFill>
                      <a:schemeClr val="accent5">
                        <a:lumMod val="20000"/>
                        <a:lumOff val="80000"/>
                      </a:schemeClr>
                    </a:solidFill>
                  </a:tcPr>
                </a:tc>
                <a:tc>
                  <a:txBody>
                    <a:bodyPr/>
                    <a:lstStyle/>
                    <a:p>
                      <a:pPr algn="ctr" defTabSz="457200">
                        <a:defRPr sz="1800"/>
                      </a:pPr>
                      <a:r>
                        <a:rPr sz="1000" dirty="0">
                          <a:latin typeface="Narkisim"/>
                        </a:rPr>
                        <a:t>TOTAL INGRESOS BRUTOS</a:t>
                      </a:r>
                    </a:p>
                  </a:txBody>
                  <a:tcPr marL="9525" marR="9525" marT="9525" marB="9525" anchor="ctr" horzOverflow="overflow">
                    <a:solidFill>
                      <a:schemeClr val="accent5">
                        <a:lumMod val="20000"/>
                        <a:lumOff val="80000"/>
                      </a:schemeClr>
                    </a:solidFill>
                  </a:tcPr>
                </a:tc>
                <a:extLst>
                  <a:ext uri="{0D108BD9-81ED-4DB2-BD59-A6C34878D82A}">
                    <a16:rowId xmlns:a16="http://schemas.microsoft.com/office/drawing/2014/main" val="10001"/>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lang="es-MX" sz="1400" noProof="0" dirty="0">
                          <a:latin typeface="Narkisim"/>
                        </a:rPr>
                        <a:t>Enero</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dirty="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dirty="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300,000.00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2"/>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lang="es-MX" sz="1400" noProof="0" dirty="0">
                          <a:latin typeface="Narkisim"/>
                        </a:rPr>
                        <a:t>Febrero</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500,000.00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3"/>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sz="1400">
                          <a:latin typeface="Narkisim"/>
                        </a:rPr>
                        <a:t>Marzo</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dirty="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250,000.00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4"/>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sz="1400">
                          <a:latin typeface="Narkisim"/>
                        </a:rPr>
                        <a:t>Abril</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350,000.00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05142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4 Tabla">
            <a:extLst>
              <a:ext uri="{FF2B5EF4-FFF2-40B4-BE49-F238E27FC236}">
                <a16:creationId xmlns:a16="http://schemas.microsoft.com/office/drawing/2014/main" id="{3E150F79-99DF-AEE0-ED37-CDBB86A4E94E}"/>
              </a:ext>
            </a:extLst>
          </p:cNvPr>
          <p:cNvGraphicFramePr/>
          <p:nvPr>
            <p:extLst>
              <p:ext uri="{D42A27DB-BD31-4B8C-83A1-F6EECF244321}">
                <p14:modId xmlns:p14="http://schemas.microsoft.com/office/powerpoint/2010/main" val="1088069053"/>
              </p:ext>
            </p:extLst>
          </p:nvPr>
        </p:nvGraphicFramePr>
        <p:xfrm>
          <a:off x="3048000" y="537883"/>
          <a:ext cx="5911541" cy="5602941"/>
        </p:xfrm>
        <a:graphic>
          <a:graphicData uri="http://schemas.openxmlformats.org/drawingml/2006/table">
            <a:tbl>
              <a:tblPr/>
              <a:tblGrid>
                <a:gridCol w="703209">
                  <a:extLst>
                    <a:ext uri="{9D8B030D-6E8A-4147-A177-3AD203B41FA5}">
                      <a16:colId xmlns:a16="http://schemas.microsoft.com/office/drawing/2014/main" val="20000"/>
                    </a:ext>
                  </a:extLst>
                </a:gridCol>
                <a:gridCol w="950284">
                  <a:extLst>
                    <a:ext uri="{9D8B030D-6E8A-4147-A177-3AD203B41FA5}">
                      <a16:colId xmlns:a16="http://schemas.microsoft.com/office/drawing/2014/main" val="20001"/>
                    </a:ext>
                  </a:extLst>
                </a:gridCol>
                <a:gridCol w="1064312">
                  <a:extLst>
                    <a:ext uri="{9D8B030D-6E8A-4147-A177-3AD203B41FA5}">
                      <a16:colId xmlns:a16="http://schemas.microsoft.com/office/drawing/2014/main" val="20002"/>
                    </a:ext>
                  </a:extLst>
                </a:gridCol>
                <a:gridCol w="1064313">
                  <a:extLst>
                    <a:ext uri="{9D8B030D-6E8A-4147-A177-3AD203B41FA5}">
                      <a16:colId xmlns:a16="http://schemas.microsoft.com/office/drawing/2014/main" val="20003"/>
                    </a:ext>
                  </a:extLst>
                </a:gridCol>
                <a:gridCol w="1078824">
                  <a:extLst>
                    <a:ext uri="{9D8B030D-6E8A-4147-A177-3AD203B41FA5}">
                      <a16:colId xmlns:a16="http://schemas.microsoft.com/office/drawing/2014/main" val="20004"/>
                    </a:ext>
                  </a:extLst>
                </a:gridCol>
                <a:gridCol w="1050599">
                  <a:extLst>
                    <a:ext uri="{9D8B030D-6E8A-4147-A177-3AD203B41FA5}">
                      <a16:colId xmlns:a16="http://schemas.microsoft.com/office/drawing/2014/main" val="20005"/>
                    </a:ext>
                  </a:extLst>
                </a:gridCol>
              </a:tblGrid>
              <a:tr h="287765">
                <a:tc>
                  <a:txBody>
                    <a:bodyPr/>
                    <a:lstStyle/>
                    <a:p>
                      <a:pPr algn="l" defTabSz="457200">
                        <a:defRPr sz="1800"/>
                      </a:pPr>
                      <a:r>
                        <a:rPr sz="1200" b="1">
                          <a:latin typeface="Narkisim"/>
                        </a:rPr>
                        <a:t>EJEM-1</a:t>
                      </a:r>
                    </a:p>
                  </a:txBody>
                  <a:tcPr marL="9525" marR="9525" marT="9525" marB="9525" anchor="b" horzOverflow="overflow">
                    <a:solidFill>
                      <a:schemeClr val="accent5">
                        <a:lumMod val="40000"/>
                        <a:lumOff val="60000"/>
                      </a:schemeClr>
                    </a:solidFill>
                  </a:tcPr>
                </a:tc>
                <a:tc gridSpan="5">
                  <a:txBody>
                    <a:bodyPr/>
                    <a:lstStyle/>
                    <a:p>
                      <a:pPr algn="ctr" defTabSz="457200">
                        <a:defRPr sz="1800"/>
                      </a:pPr>
                      <a:r>
                        <a:rPr sz="1100" b="1" dirty="0">
                          <a:latin typeface="Narkisim"/>
                        </a:rPr>
                        <a:t>CÉDULA DE INGRESOS NÉTOS</a:t>
                      </a:r>
                    </a:p>
                  </a:txBody>
                  <a:tcPr marL="9525" marR="9525" marT="9525" marB="9525" anchor="b" horzOverflow="overflow">
                    <a:solidFill>
                      <a:schemeClr val="accent5">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1619">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100" b="1">
                          <a:latin typeface="Narkisim"/>
                        </a:rPr>
                        <a:t>CONCEPTO</a:t>
                      </a:r>
                    </a:p>
                  </a:txBody>
                  <a:tcPr marL="9525" marR="9525" marT="9525" marB="9525" anchor="ctr" horzOverflow="overflow">
                    <a:solidFill>
                      <a:schemeClr val="accent5">
                        <a:lumMod val="40000"/>
                        <a:lumOff val="60000"/>
                      </a:schemeClr>
                    </a:solidFill>
                  </a:tcPr>
                </a:tc>
                <a:tc>
                  <a:txBody>
                    <a:bodyPr/>
                    <a:lstStyle/>
                    <a:p>
                      <a:pPr algn="l" defTabSz="457200">
                        <a:defRPr sz="1800"/>
                      </a:pPr>
                      <a:r>
                        <a:rPr lang="es-MX" sz="1200" b="1" noProof="0" dirty="0">
                          <a:latin typeface="Narkisim"/>
                        </a:rPr>
                        <a:t>Enero</a:t>
                      </a:r>
                    </a:p>
                  </a:txBody>
                  <a:tcPr marL="9525" marR="9525" marT="9525" marB="9525" anchor="b" horzOverflow="overflow">
                    <a:solidFill>
                      <a:schemeClr val="accent5">
                        <a:lumMod val="40000"/>
                        <a:lumOff val="60000"/>
                      </a:schemeClr>
                    </a:solidFill>
                  </a:tcPr>
                </a:tc>
                <a:tc>
                  <a:txBody>
                    <a:bodyPr/>
                    <a:lstStyle/>
                    <a:p>
                      <a:pPr algn="l" defTabSz="457200">
                        <a:defRPr sz="1800"/>
                      </a:pPr>
                      <a:r>
                        <a:rPr lang="es-MX" sz="1200" b="1" noProof="0" dirty="0">
                          <a:latin typeface="Narkisim"/>
                        </a:rPr>
                        <a:t>Febrero</a:t>
                      </a:r>
                    </a:p>
                  </a:txBody>
                  <a:tcPr marL="9525" marR="9525" marT="9525" marB="9525" anchor="b" horzOverflow="overflow">
                    <a:solidFill>
                      <a:schemeClr val="accent5">
                        <a:lumMod val="40000"/>
                        <a:lumOff val="60000"/>
                      </a:schemeClr>
                    </a:solidFill>
                  </a:tcPr>
                </a:tc>
                <a:tc>
                  <a:txBody>
                    <a:bodyPr/>
                    <a:lstStyle/>
                    <a:p>
                      <a:pPr algn="l" defTabSz="457200">
                        <a:defRPr sz="1800"/>
                      </a:pPr>
                      <a:r>
                        <a:rPr sz="1200" b="1">
                          <a:latin typeface="Narkisim"/>
                        </a:rPr>
                        <a:t>Marzo</a:t>
                      </a:r>
                    </a:p>
                  </a:txBody>
                  <a:tcPr marL="9525" marR="9525" marT="9525" marB="9525" anchor="b" horzOverflow="overflow">
                    <a:solidFill>
                      <a:schemeClr val="accent5">
                        <a:lumMod val="40000"/>
                        <a:lumOff val="60000"/>
                      </a:schemeClr>
                    </a:solidFill>
                  </a:tcPr>
                </a:tc>
                <a:tc>
                  <a:txBody>
                    <a:bodyPr/>
                    <a:lstStyle/>
                    <a:p>
                      <a:pPr algn="l" defTabSz="457200">
                        <a:defRPr sz="1800"/>
                      </a:pPr>
                      <a:r>
                        <a:rPr sz="1200" b="1">
                          <a:latin typeface="Narkisim"/>
                        </a:rPr>
                        <a:t>Abril</a:t>
                      </a: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1"/>
                  </a:ext>
                </a:extLst>
              </a:tr>
              <a:tr h="677092">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r>
                        <a:rPr sz="1200" dirty="0">
                          <a:latin typeface="Narkisim"/>
                        </a:rPr>
                        <a:t>Ventas </a:t>
                      </a:r>
                      <a:r>
                        <a:rPr lang="es-MX" sz="1200" noProof="0" dirty="0">
                          <a:latin typeface="Narkisim"/>
                        </a:rPr>
                        <a:t>Totales Mensuales</a:t>
                      </a: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300,000.00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500,000.00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250,000.00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350,000.00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2"/>
                  </a:ext>
                </a:extLst>
              </a:tr>
              <a:tr h="660166">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200" dirty="0">
                          <a:latin typeface="Narkisim"/>
                        </a:rPr>
                        <a:t>80% </a:t>
                      </a:r>
                      <a:r>
                        <a:rPr lang="es-MX" sz="1200" noProof="0" dirty="0">
                          <a:latin typeface="Narkisim"/>
                        </a:rPr>
                        <a:t>en Efectivo</a:t>
                      </a:r>
                    </a:p>
                  </a:txBody>
                  <a:tcPr marL="9525" marR="9525" marT="9525" marB="9525" anchor="ctr"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240,000.00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400,000.00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200,000.00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280,000.00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3"/>
                  </a:ext>
                </a:extLst>
              </a:tr>
              <a:tr h="727874">
                <a:tc>
                  <a:txBody>
                    <a:bodyPr/>
                    <a:lstStyle/>
                    <a:p>
                      <a:pPr algn="l" defTabSz="457200">
                        <a:defRPr sz="1100">
                          <a:latin typeface="+mj-lt"/>
                          <a:ea typeface="+mj-ea"/>
                          <a:cs typeface="+mj-cs"/>
                          <a:sym typeface="Calibri"/>
                        </a:defRPr>
                      </a:pPr>
                      <a:endParaRPr sz="1100" dirty="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200" dirty="0">
                          <a:latin typeface="Narkisim"/>
                        </a:rPr>
                        <a:t>10% </a:t>
                      </a:r>
                      <a:r>
                        <a:rPr lang="es-MX" sz="1200" noProof="0" dirty="0">
                          <a:latin typeface="Narkisim"/>
                        </a:rPr>
                        <a:t>crédito</a:t>
                      </a:r>
                      <a:r>
                        <a:rPr sz="1200" dirty="0">
                          <a:latin typeface="Narkisim"/>
                        </a:rPr>
                        <a:t> recuperable sig </a:t>
                      </a:r>
                      <a:r>
                        <a:rPr lang="es-MX" sz="1200" noProof="0" dirty="0">
                          <a:latin typeface="Narkisim"/>
                        </a:rPr>
                        <a:t>mes</a:t>
                      </a: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30,000.00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50,000.00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25,000.00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4"/>
                  </a:ext>
                </a:extLst>
              </a:tr>
              <a:tr h="727874">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a:r>
                        <a:rPr sz="1200" dirty="0">
                          <a:latin typeface="Narkisim"/>
                        </a:rPr>
                        <a:t>10% </a:t>
                      </a:r>
                      <a:r>
                        <a:rPr lang="es-MX" sz="1200" noProof="0" dirty="0">
                          <a:latin typeface="Narkisim"/>
                        </a:rPr>
                        <a:t>crédito recuperable</a:t>
                      </a:r>
                      <a:r>
                        <a:rPr lang="es-ES" sz="1200" dirty="0">
                          <a:latin typeface="Narkisim"/>
                        </a:rPr>
                        <a:t>  </a:t>
                      </a:r>
                      <a:r>
                        <a:rPr sz="1200" dirty="0">
                          <a:latin typeface="Narkisim"/>
                        </a:rPr>
                        <a:t> 2 sig </a:t>
                      </a:r>
                      <a:r>
                        <a:rPr lang="es-MX" sz="1200" noProof="0" dirty="0">
                          <a:latin typeface="Narkisim"/>
                        </a:rPr>
                        <a:t>meses</a:t>
                      </a: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30,000.00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50,000.00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5"/>
                  </a:ext>
                </a:extLst>
              </a:tr>
              <a:tr h="575529">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6"/>
                  </a:ext>
                </a:extLst>
              </a:tr>
              <a:tr h="287765">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7"/>
                  </a:ext>
                </a:extLst>
              </a:tr>
              <a:tr h="355473">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8"/>
                  </a:ext>
                </a:extLst>
              </a:tr>
              <a:tr h="304692">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9"/>
                  </a:ext>
                </a:extLst>
              </a:tr>
              <a:tr h="677092">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200" dirty="0">
                          <a:latin typeface="Narkisim"/>
                        </a:rPr>
                        <a:t>Total </a:t>
                      </a:r>
                      <a:r>
                        <a:rPr lang="es-MX" sz="1200" noProof="0" dirty="0">
                          <a:latin typeface="Narkisim"/>
                        </a:rPr>
                        <a:t>Ingresos Netos</a:t>
                      </a:r>
                    </a:p>
                  </a:txBody>
                  <a:tcPr marL="9525" marR="9525" marT="9525" marB="9525" anchor="ctr"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240,000.00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430,000.00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280,000.00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355,000.00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51588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06863" y="1274022"/>
            <a:ext cx="9243207" cy="4488601"/>
          </a:xfrm>
          <a:prstGeom prst="rect">
            <a:avLst/>
          </a:prstGeom>
          <a:noFill/>
        </p:spPr>
        <p:txBody>
          <a:bodyPr wrap="square" rtlCol="0">
            <a:spAutoFit/>
          </a:bodyPr>
          <a:lstStyle/>
          <a:p>
            <a:pPr marL="0" indent="0" algn="just" defTabSz="452627">
              <a:lnSpc>
                <a:spcPct val="80000"/>
              </a:lnSpc>
              <a:spcBef>
                <a:spcPts val="500"/>
              </a:spcBef>
              <a:buNone/>
              <a:defRPr sz="2376"/>
            </a:pPr>
            <a:r>
              <a:rPr lang="es-ES" sz="2400" dirty="0">
                <a:cs typeface="Narkisim"/>
              </a:rPr>
              <a:t>1</a:t>
            </a:r>
            <a:r>
              <a:rPr lang="es-ES" sz="3600" dirty="0">
                <a:latin typeface="Narkisim"/>
                <a:cs typeface="Narkisim"/>
              </a:rPr>
              <a:t>. </a:t>
            </a:r>
            <a:r>
              <a:rPr lang="es-ES" sz="2400" dirty="0">
                <a:cs typeface="Narkisim"/>
              </a:rPr>
              <a:t>Formulación de objetivos y </a:t>
            </a:r>
            <a:r>
              <a:rPr lang="es-ES" sz="2400" dirty="0" err="1">
                <a:cs typeface="Narkisim"/>
              </a:rPr>
              <a:t>sub-objetivos</a:t>
            </a:r>
            <a:r>
              <a:rPr lang="es-ES" sz="2400" dirty="0">
                <a:cs typeface="Narkisim"/>
              </a:rPr>
              <a:t>.</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110000"/>
              </a:lnSpc>
              <a:spcBef>
                <a:spcPts val="500"/>
              </a:spcBef>
              <a:buNone/>
              <a:defRPr sz="2376"/>
            </a:pPr>
            <a:r>
              <a:rPr lang="es-ES" sz="2400" dirty="0">
                <a:cs typeface="Narkisim"/>
              </a:rPr>
              <a:t>2. Estudio del escenario, tanto interno como externo, de la empresa en el horizonte de planificación.</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80000"/>
              </a:lnSpc>
              <a:spcBef>
                <a:spcPts val="500"/>
              </a:spcBef>
              <a:buNone/>
              <a:defRPr sz="2376"/>
            </a:pPr>
            <a:r>
              <a:rPr lang="es-ES" sz="2400" dirty="0">
                <a:cs typeface="Narkisim"/>
              </a:rPr>
              <a:t>3. Estudio de las opciones.</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80000"/>
              </a:lnSpc>
              <a:spcBef>
                <a:spcPts val="500"/>
              </a:spcBef>
              <a:buNone/>
              <a:defRPr sz="2376"/>
            </a:pPr>
            <a:r>
              <a:rPr lang="es-ES" sz="2400" dirty="0">
                <a:cs typeface="Narkisim"/>
              </a:rPr>
              <a:t>4. Evaluación de dichas opciones, ante los objetivos propuestos.</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80000"/>
              </a:lnSpc>
              <a:spcBef>
                <a:spcPts val="500"/>
              </a:spcBef>
              <a:buNone/>
              <a:defRPr sz="2376"/>
            </a:pPr>
            <a:r>
              <a:rPr lang="es-ES" sz="2400" dirty="0">
                <a:cs typeface="Narkisim"/>
              </a:rPr>
              <a:t>5. Elección de la alternativa más idónea.</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80000"/>
              </a:lnSpc>
              <a:spcBef>
                <a:spcPts val="500"/>
              </a:spcBef>
              <a:buNone/>
              <a:defRPr sz="2376"/>
            </a:pPr>
            <a:r>
              <a:rPr lang="es-ES" sz="2400" dirty="0">
                <a:cs typeface="Narkisim"/>
              </a:rPr>
              <a:t>6. Formulación de planes.</a:t>
            </a:r>
          </a:p>
          <a:p>
            <a:pPr marL="282575" indent="-282575" algn="just" defTabSz="452627">
              <a:lnSpc>
                <a:spcPct val="80000"/>
              </a:lnSpc>
              <a:spcBef>
                <a:spcPts val="500"/>
              </a:spcBef>
              <a:defRPr sz="2376"/>
            </a:pPr>
            <a:endParaRPr lang="es-ES" sz="1200" dirty="0">
              <a:cs typeface="Narkisim"/>
            </a:endParaRPr>
          </a:p>
          <a:p>
            <a:pPr marL="0" indent="0" defTabSz="452627">
              <a:lnSpc>
                <a:spcPct val="80000"/>
              </a:lnSpc>
              <a:spcBef>
                <a:spcPts val="500"/>
              </a:spcBef>
              <a:buNone/>
              <a:defRPr sz="2376"/>
            </a:pPr>
            <a:r>
              <a:rPr lang="es-ES" sz="2400" dirty="0">
                <a:cs typeface="Narkisim"/>
              </a:rPr>
              <a:t>7. Formulación de presupuesto.</a:t>
            </a:r>
            <a:endParaRPr lang="es-ES" sz="2400" dirty="0">
              <a:cs typeface="Calibri" panose="020F0502020204030204"/>
            </a:endParaRPr>
          </a:p>
        </p:txBody>
      </p:sp>
      <p:sp>
        <p:nvSpPr>
          <p:cNvPr id="4" name="CuadroTexto 3">
            <a:extLst>
              <a:ext uri="{FF2B5EF4-FFF2-40B4-BE49-F238E27FC236}">
                <a16:creationId xmlns:a16="http://schemas.microsoft.com/office/drawing/2014/main" id="{7B7A3CB7-06D1-A5F4-AE07-DC053770F8B9}"/>
              </a:ext>
            </a:extLst>
          </p:cNvPr>
          <p:cNvSpPr txBox="1"/>
          <p:nvPr/>
        </p:nvSpPr>
        <p:spPr>
          <a:xfrm>
            <a:off x="3388660" y="555812"/>
            <a:ext cx="3945952" cy="584775"/>
          </a:xfrm>
          <a:prstGeom prst="rect">
            <a:avLst/>
          </a:prstGeom>
          <a:noFill/>
        </p:spPr>
        <p:txBody>
          <a:bodyPr wrap="none" rtlCol="0">
            <a:spAutoFit/>
          </a:bodyPr>
          <a:lstStyle/>
          <a:p>
            <a:r>
              <a:rPr lang="es-MX" sz="3200" dirty="0">
                <a:solidFill>
                  <a:srgbClr val="FF0000"/>
                </a:solidFill>
              </a:rPr>
              <a:t>Etapas Fundamentales</a:t>
            </a:r>
          </a:p>
        </p:txBody>
      </p:sp>
    </p:spTree>
    <p:extLst>
      <p:ext uri="{BB962C8B-B14F-4D97-AF65-F5344CB8AC3E}">
        <p14:creationId xmlns:p14="http://schemas.microsoft.com/office/powerpoint/2010/main" val="2311698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A91319-1A86-74DB-139F-0EBECA30A424}"/>
              </a:ext>
            </a:extLst>
          </p:cNvPr>
          <p:cNvSpPr txBox="1"/>
          <p:nvPr/>
        </p:nvSpPr>
        <p:spPr>
          <a:xfrm>
            <a:off x="3308011" y="753936"/>
            <a:ext cx="4834978" cy="584775"/>
          </a:xfrm>
          <a:prstGeom prst="rect">
            <a:avLst/>
          </a:prstGeom>
          <a:noFill/>
        </p:spPr>
        <p:txBody>
          <a:bodyPr wrap="none" rtlCol="0">
            <a:spAutoFit/>
          </a:bodyPr>
          <a:lstStyle/>
          <a:p>
            <a:r>
              <a:rPr lang="es-MX" sz="3200" dirty="0">
                <a:solidFill>
                  <a:srgbClr val="FF0000"/>
                </a:solidFill>
              </a:rPr>
              <a:t>Planeación de las Utilidades</a:t>
            </a:r>
          </a:p>
        </p:txBody>
      </p:sp>
      <p:sp>
        <p:nvSpPr>
          <p:cNvPr id="4" name="CuadroTexto 3">
            <a:extLst>
              <a:ext uri="{FF2B5EF4-FFF2-40B4-BE49-F238E27FC236}">
                <a16:creationId xmlns:a16="http://schemas.microsoft.com/office/drawing/2014/main" id="{5436E240-520C-3DD9-548D-18EE9DDE7557}"/>
              </a:ext>
            </a:extLst>
          </p:cNvPr>
          <p:cNvSpPr txBox="1"/>
          <p:nvPr/>
        </p:nvSpPr>
        <p:spPr>
          <a:xfrm>
            <a:off x="914398" y="1635025"/>
            <a:ext cx="10192871" cy="3785652"/>
          </a:xfrm>
          <a:prstGeom prst="rect">
            <a:avLst/>
          </a:prstGeom>
          <a:noFill/>
        </p:spPr>
        <p:txBody>
          <a:bodyPr wrap="square" rtlCol="0">
            <a:spAutoFit/>
          </a:bodyPr>
          <a:lstStyle/>
          <a:p>
            <a:pPr algn="just"/>
            <a:r>
              <a:rPr lang="es-MX" sz="2400" dirty="0"/>
              <a:t>Un presupuesto de operación esta formado de otros presupuestos como son: ventas, producción, materia prima, mano de obra, costos de fabricación y gastos de operación.</a:t>
            </a:r>
          </a:p>
          <a:p>
            <a:pPr algn="just"/>
            <a:endParaRPr lang="es-MX" sz="1200" dirty="0"/>
          </a:p>
          <a:p>
            <a:pPr algn="just"/>
            <a:r>
              <a:rPr lang="es-MX" sz="2400" dirty="0"/>
              <a:t>Sin embargo, hay que aclarar que ciertos presupuestos se hacen según el giro de la empresa.</a:t>
            </a:r>
          </a:p>
          <a:p>
            <a:pPr algn="just"/>
            <a:endParaRPr lang="es-MX" sz="1200" dirty="0"/>
          </a:p>
          <a:p>
            <a:pPr algn="just"/>
            <a:r>
              <a:rPr lang="es-MX" sz="2400" dirty="0"/>
              <a:t>Por ejemplo, si una empresa se dedica al comercio, no necesita hacer presupuestos de producción o de costos de fabricación. Entonces, solo se necesitaría presupuestar las ventas, el costo de los artículos que se venden y los gastos de operación.</a:t>
            </a:r>
          </a:p>
        </p:txBody>
      </p:sp>
    </p:spTree>
    <p:extLst>
      <p:ext uri="{BB962C8B-B14F-4D97-AF65-F5344CB8AC3E}">
        <p14:creationId xmlns:p14="http://schemas.microsoft.com/office/powerpoint/2010/main" val="4101603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07C084B-9A9D-66F6-C318-7138383064EE}"/>
              </a:ext>
            </a:extLst>
          </p:cNvPr>
          <p:cNvSpPr txBox="1"/>
          <p:nvPr/>
        </p:nvSpPr>
        <p:spPr>
          <a:xfrm>
            <a:off x="617479" y="1772186"/>
            <a:ext cx="11284051" cy="3644075"/>
          </a:xfrm>
          <a:prstGeom prst="rect">
            <a:avLst/>
          </a:prstGeom>
          <a:noFill/>
        </p:spPr>
        <p:txBody>
          <a:bodyPr wrap="none" rtlCol="0">
            <a:spAutoFit/>
          </a:bodyPr>
          <a:lstStyle/>
          <a:p>
            <a:pPr>
              <a:lnSpc>
                <a:spcPct val="80000"/>
              </a:lnSpc>
              <a:defRPr sz="1600"/>
            </a:pPr>
            <a:r>
              <a:rPr lang="es-MX" sz="2000" dirty="0">
                <a:solidFill>
                  <a:schemeClr val="tx1"/>
                </a:solidFill>
              </a:rPr>
              <a:t>1.- VAN </a:t>
            </a:r>
            <a:r>
              <a:rPr lang="es-MX" sz="2000" dirty="0" err="1">
                <a:solidFill>
                  <a:schemeClr val="tx1"/>
                </a:solidFill>
              </a:rPr>
              <a:t>Horne</a:t>
            </a:r>
            <a:r>
              <a:rPr lang="es-MX" sz="2000" dirty="0">
                <a:solidFill>
                  <a:schemeClr val="tx1"/>
                </a:solidFill>
              </a:rPr>
              <a:t>, FUNDAMENTOS DE ADMINISTRACIÓN FINANCIERA, Edit. Prentice Hall</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2.-  CALVO Langarica Cesar, ANÁLISIS E INTERPRETACIÓN DE ESTADOS FINANCIEROS, Edit. PAC.</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3.- GITMAN Lawrence J., FUNDAMENTOS DE ADMINISTRACIÓN FINANCIERA, Edit. </a:t>
            </a:r>
            <a:r>
              <a:rPr lang="es-MX" sz="2000" dirty="0" err="1">
                <a:solidFill>
                  <a:schemeClr val="tx1"/>
                </a:solidFill>
              </a:rPr>
              <a:t>Harla</a:t>
            </a:r>
            <a:r>
              <a:rPr lang="es-MX" sz="2000" dirty="0">
                <a:solidFill>
                  <a:schemeClr val="tx1"/>
                </a:solidFill>
              </a:rPr>
              <a:t>.</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4- GITMAN Lawrence J., ADMINISTRACIÓN FINANCIERA BÁSICA, Edit. </a:t>
            </a:r>
            <a:r>
              <a:rPr lang="es-MX" sz="2000" dirty="0" err="1">
                <a:solidFill>
                  <a:schemeClr val="tx1"/>
                </a:solidFill>
              </a:rPr>
              <a:t>Harla</a:t>
            </a:r>
            <a:r>
              <a:rPr lang="es-MX" sz="2000" dirty="0">
                <a:solidFill>
                  <a:schemeClr val="tx1"/>
                </a:solidFill>
              </a:rPr>
              <a:t>.</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5.- JONSON Robert W y </a:t>
            </a:r>
            <a:r>
              <a:rPr lang="es-MX" sz="2000" dirty="0" err="1">
                <a:solidFill>
                  <a:schemeClr val="tx1"/>
                </a:solidFill>
              </a:rPr>
              <a:t>Melicher</a:t>
            </a:r>
            <a:r>
              <a:rPr lang="es-MX" sz="2000" dirty="0">
                <a:solidFill>
                  <a:schemeClr val="tx1"/>
                </a:solidFill>
              </a:rPr>
              <a:t> Ronald W., Administración Financiera, Edit. CECSA.</a:t>
            </a:r>
          </a:p>
          <a:p>
            <a:pPr>
              <a:lnSpc>
                <a:spcPct val="80000"/>
              </a:lnSpc>
              <a:defRPr sz="1600"/>
            </a:pPr>
            <a:endParaRPr lang="es-MX" sz="800" dirty="0">
              <a:solidFill>
                <a:schemeClr val="tx1"/>
              </a:solidFill>
            </a:endParaRP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6.- MORENO Fernández Joaquín, LAS FINANZAS EN LA EMPRESA, Edit. Mc. Graw-Hill.</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7.- SCHALL Lawrence y Charles W. Halley, ADMINISTRACIÓN FINANCIERA, Edit. Mc. Graw-Hill.</a:t>
            </a:r>
          </a:p>
          <a:p>
            <a:pPr>
              <a:lnSpc>
                <a:spcPct val="80000"/>
              </a:lnSpc>
              <a:defRPr sz="1600"/>
            </a:pPr>
            <a:endParaRPr lang="es-MX" sz="800" dirty="0">
              <a:solidFill>
                <a:schemeClr val="tx1"/>
              </a:solidFill>
            </a:endParaRP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8.- PERDOMO MORENO ABRAHAM ELEMENTOS BÁSICOS DE LA ADMINISTRACIÓN FINANCIERA, ED. </a:t>
            </a:r>
            <a:r>
              <a:rPr lang="es-MX" sz="2000" dirty="0" err="1">
                <a:solidFill>
                  <a:schemeClr val="tx1"/>
                </a:solidFill>
              </a:rPr>
              <a:t>Ecafsa</a:t>
            </a:r>
            <a:r>
              <a:rPr lang="es-MX" sz="2000" dirty="0">
                <a:solidFill>
                  <a:schemeClr val="tx1"/>
                </a:solidFill>
              </a:rPr>
              <a:t>.</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9.- INSTITUTO MEXICANO DE CONTADORES PÚBLICOS Boletín B-10.</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10.-Finanzas Básicas, IMCP, FCA, UNAM ANFECA, p.88. </a:t>
            </a:r>
            <a:endParaRPr lang="es-MX" sz="2000" dirty="0">
              <a:solidFill>
                <a:schemeClr val="tx1"/>
              </a:solidFill>
              <a:cs typeface="Calibri"/>
            </a:endParaRPr>
          </a:p>
        </p:txBody>
      </p:sp>
      <p:sp>
        <p:nvSpPr>
          <p:cNvPr id="2" name="CuadroTexto 1">
            <a:extLst>
              <a:ext uri="{FF2B5EF4-FFF2-40B4-BE49-F238E27FC236}">
                <a16:creationId xmlns:a16="http://schemas.microsoft.com/office/drawing/2014/main" id="{AD64E78C-DCF6-5D26-D135-03A6BDC18084}"/>
              </a:ext>
            </a:extLst>
          </p:cNvPr>
          <p:cNvSpPr txBox="1"/>
          <p:nvPr/>
        </p:nvSpPr>
        <p:spPr>
          <a:xfrm>
            <a:off x="4087906" y="869576"/>
            <a:ext cx="1821461" cy="523220"/>
          </a:xfrm>
          <a:prstGeom prst="rect">
            <a:avLst/>
          </a:prstGeom>
          <a:noFill/>
        </p:spPr>
        <p:txBody>
          <a:bodyPr wrap="none" rtlCol="0">
            <a:spAutoFit/>
          </a:bodyPr>
          <a:lstStyle/>
          <a:p>
            <a:r>
              <a:rPr lang="es-MX" sz="2800" dirty="0">
                <a:solidFill>
                  <a:srgbClr val="FF0000"/>
                </a:solidFill>
              </a:rPr>
              <a:t>Bibliografía</a:t>
            </a:r>
          </a:p>
        </p:txBody>
      </p:sp>
    </p:spTree>
    <p:extLst>
      <p:ext uri="{BB962C8B-B14F-4D97-AF65-F5344CB8AC3E}">
        <p14:creationId xmlns:p14="http://schemas.microsoft.com/office/powerpoint/2010/main" val="547534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21977" y="995845"/>
            <a:ext cx="9968753" cy="4339650"/>
          </a:xfrm>
          <a:prstGeom prst="rect">
            <a:avLst/>
          </a:prstGeom>
          <a:noFill/>
        </p:spPr>
        <p:txBody>
          <a:bodyPr wrap="square" rtlCol="0">
            <a:spAutoFit/>
          </a:bodyPr>
          <a:lstStyle/>
          <a:p>
            <a:pPr algn="just"/>
            <a:r>
              <a:rPr lang="es-MX" sz="3600" dirty="0">
                <a:solidFill>
                  <a:srgbClr val="7030A0"/>
                </a:solidFill>
              </a:rPr>
              <a:t>“Una cosa es saber y otra más importante es practicar lo que se sabe hasta lograr ser los mejores en lo que se hace”.</a:t>
            </a:r>
          </a:p>
          <a:p>
            <a:pPr algn="r"/>
            <a:r>
              <a:rPr lang="es-MX" sz="3600" dirty="0">
                <a:solidFill>
                  <a:srgbClr val="7030A0"/>
                </a:solidFill>
              </a:rPr>
              <a:t>Mario Rizo</a:t>
            </a:r>
          </a:p>
          <a:p>
            <a:pPr algn="r"/>
            <a:endParaRPr lang="es-MX" sz="3600" dirty="0">
              <a:solidFill>
                <a:srgbClr val="7030A0"/>
              </a:solidFill>
            </a:endParaRPr>
          </a:p>
          <a:p>
            <a:pPr algn="ctr"/>
            <a:r>
              <a:rPr lang="es-MX" sz="4800" dirty="0"/>
              <a:t>Gracias</a:t>
            </a:r>
          </a:p>
          <a:p>
            <a:pPr algn="ctr"/>
            <a:r>
              <a:rPr lang="es-MX" sz="4800" dirty="0"/>
              <a:t>MUCHO EXITO</a:t>
            </a:r>
          </a:p>
        </p:txBody>
      </p:sp>
    </p:spTree>
    <p:extLst>
      <p:ext uri="{BB962C8B-B14F-4D97-AF65-F5344CB8AC3E}">
        <p14:creationId xmlns:p14="http://schemas.microsoft.com/office/powerpoint/2010/main" val="2013692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1DE5E8-F7BC-F66B-7162-B2ED33F3B6BB}"/>
              </a:ext>
            </a:extLst>
          </p:cNvPr>
          <p:cNvSpPr txBox="1"/>
          <p:nvPr/>
        </p:nvSpPr>
        <p:spPr>
          <a:xfrm>
            <a:off x="4065215" y="4384504"/>
            <a:ext cx="5410327" cy="1200329"/>
          </a:xfrm>
          <a:prstGeom prst="rect">
            <a:avLst/>
          </a:prstGeom>
          <a:noFill/>
        </p:spPr>
        <p:txBody>
          <a:bodyPr wrap="none" rtlCol="0">
            <a:spAutoFit/>
          </a:bodyPr>
          <a:lstStyle/>
          <a:p>
            <a:pPr algn="ctr"/>
            <a:r>
              <a:rPr lang="es-MX" sz="3600" dirty="0">
                <a:solidFill>
                  <a:srgbClr val="FFFF00"/>
                </a:solidFill>
              </a:rPr>
              <a:t>¡BIENVENIDO </a:t>
            </a:r>
          </a:p>
          <a:p>
            <a:pPr algn="ctr"/>
            <a:r>
              <a:rPr lang="es-MX" sz="3600" dirty="0">
                <a:solidFill>
                  <a:srgbClr val="FFFF00"/>
                </a:solidFill>
              </a:rPr>
              <a:t>TE DESAMO MUCHO ÉXITO!</a:t>
            </a:r>
          </a:p>
        </p:txBody>
      </p:sp>
    </p:spTree>
    <p:extLst>
      <p:ext uri="{BB962C8B-B14F-4D97-AF65-F5344CB8AC3E}">
        <p14:creationId xmlns:p14="http://schemas.microsoft.com/office/powerpoint/2010/main" val="248371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BE064E-ABB3-2BC6-DE7B-F74522133EC1}"/>
              </a:ext>
            </a:extLst>
          </p:cNvPr>
          <p:cNvSpPr txBox="1"/>
          <p:nvPr/>
        </p:nvSpPr>
        <p:spPr>
          <a:xfrm>
            <a:off x="1311835" y="1659285"/>
            <a:ext cx="9212730" cy="3539430"/>
          </a:xfrm>
          <a:prstGeom prst="rect">
            <a:avLst/>
          </a:prstGeom>
          <a:noFill/>
        </p:spPr>
        <p:txBody>
          <a:bodyPr wrap="square" rtlCol="0">
            <a:spAutoFit/>
          </a:bodyPr>
          <a:lstStyle/>
          <a:p>
            <a:pPr algn="just"/>
            <a:r>
              <a:rPr lang="es-MX" sz="2800" dirty="0"/>
              <a:t>De acuerdo a Abraham Perdomo Moreno (1997), la administración de tesorería es la parte de la </a:t>
            </a:r>
            <a:r>
              <a:rPr lang="es-MX" sz="2800" dirty="0">
                <a:solidFill>
                  <a:srgbClr val="FF0000"/>
                </a:solidFill>
              </a:rPr>
              <a:t>administración financiera del capital de trabajo</a:t>
            </a:r>
            <a:r>
              <a:rPr lang="es-MX" sz="2800" dirty="0"/>
              <a:t> que tiene por objeto coordinar los elementos de una empresa para </a:t>
            </a:r>
            <a:r>
              <a:rPr lang="es-MX" sz="2800" b="1" dirty="0"/>
              <a:t>maximizar su patrimonio</a:t>
            </a:r>
            <a:r>
              <a:rPr lang="es-MX" sz="2800" dirty="0"/>
              <a:t> y reducir el riesgo de una crisis de liquidez, mediante el manejo optimo de efectivo en caja, bancos y valores negociables en bolsa para el pago normal de pasivos y desembolsos imprevistos.</a:t>
            </a:r>
          </a:p>
        </p:txBody>
      </p:sp>
    </p:spTree>
    <p:extLst>
      <p:ext uri="{BB962C8B-B14F-4D97-AF65-F5344CB8AC3E}">
        <p14:creationId xmlns:p14="http://schemas.microsoft.com/office/powerpoint/2010/main" val="316964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3415554" y="914400"/>
            <a:ext cx="4777846" cy="646331"/>
          </a:xfrm>
          <a:prstGeom prst="rect">
            <a:avLst/>
          </a:prstGeom>
          <a:noFill/>
        </p:spPr>
        <p:txBody>
          <a:bodyPr wrap="none" rtlCol="0">
            <a:spAutoFit/>
          </a:bodyPr>
          <a:lstStyle/>
          <a:p>
            <a:r>
              <a:rPr lang="es-MX" sz="3600" dirty="0">
                <a:solidFill>
                  <a:srgbClr val="FF0000"/>
                </a:solidFill>
              </a:rPr>
              <a:t>Objetivos de la Tesorería</a:t>
            </a:r>
          </a:p>
        </p:txBody>
      </p:sp>
      <p:sp>
        <p:nvSpPr>
          <p:cNvPr id="4" name="CuadroTexto 3">
            <a:extLst>
              <a:ext uri="{FF2B5EF4-FFF2-40B4-BE49-F238E27FC236}">
                <a16:creationId xmlns:a16="http://schemas.microsoft.com/office/drawing/2014/main" id="{2DA548A6-623E-293B-FA4B-64F1A5480094}"/>
              </a:ext>
            </a:extLst>
          </p:cNvPr>
          <p:cNvSpPr txBox="1"/>
          <p:nvPr/>
        </p:nvSpPr>
        <p:spPr>
          <a:xfrm>
            <a:off x="1470211" y="2008093"/>
            <a:ext cx="9126071" cy="1938992"/>
          </a:xfrm>
          <a:prstGeom prst="rect">
            <a:avLst/>
          </a:prstGeom>
          <a:noFill/>
        </p:spPr>
        <p:txBody>
          <a:bodyPr wrap="square" rtlCol="0">
            <a:spAutoFit/>
          </a:bodyPr>
          <a:lstStyle/>
          <a:p>
            <a:pPr marL="342900" indent="-342900">
              <a:buFont typeface="Arial" panose="020B0604020202020204" pitchFamily="34" charset="0"/>
              <a:buChar char="•"/>
            </a:pPr>
            <a:r>
              <a:rPr lang="es-MX" sz="2400" dirty="0"/>
              <a:t>Maximizar el patrimonio de la empresa</a:t>
            </a:r>
          </a:p>
          <a:p>
            <a:pPr marL="342900" indent="-342900">
              <a:buFont typeface="Arial" panose="020B0604020202020204" pitchFamily="34" charset="0"/>
              <a:buChar char="•"/>
            </a:pPr>
            <a:r>
              <a:rPr lang="es-MX" sz="2400" dirty="0"/>
              <a:t>Reducir el riesgo de una crisis de liquidez</a:t>
            </a:r>
          </a:p>
          <a:p>
            <a:pPr marL="342900" indent="-342900">
              <a:buFont typeface="Arial" panose="020B0604020202020204" pitchFamily="34" charset="0"/>
              <a:buChar char="•"/>
            </a:pPr>
            <a:r>
              <a:rPr lang="es-MX" sz="2400" dirty="0"/>
              <a:t>Manejo eficiente del efectivo</a:t>
            </a:r>
          </a:p>
          <a:p>
            <a:pPr marL="342900" indent="-342900">
              <a:buFont typeface="Arial" panose="020B0604020202020204" pitchFamily="34" charset="0"/>
              <a:buChar char="•"/>
            </a:pPr>
            <a:r>
              <a:rPr lang="es-MX" sz="2400" dirty="0"/>
              <a:t>Pago Normal de pasivos</a:t>
            </a:r>
          </a:p>
          <a:p>
            <a:pPr marL="342900" indent="-342900">
              <a:buFont typeface="Arial" panose="020B0604020202020204" pitchFamily="34" charset="0"/>
              <a:buChar char="•"/>
            </a:pPr>
            <a:r>
              <a:rPr lang="es-MX" sz="2400" dirty="0"/>
              <a:t>Pago de desembolsos imprevistos</a:t>
            </a:r>
          </a:p>
        </p:txBody>
      </p:sp>
      <p:pic>
        <p:nvPicPr>
          <p:cNvPr id="1026" name="Picture 2" descr="Resultado de imagen de imagenes de tesoreria">
            <a:extLst>
              <a:ext uri="{FF2B5EF4-FFF2-40B4-BE49-F238E27FC236}">
                <a16:creationId xmlns:a16="http://schemas.microsoft.com/office/drawing/2014/main" id="{F538FFD7-E942-F029-9D7F-44F41FA4D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977589"/>
            <a:ext cx="274488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824474"/>
          </a:xfrm>
          <a:prstGeom prst="rect">
            <a:avLst/>
          </a:prstGeom>
          <a:noFill/>
        </p:spPr>
        <p:txBody>
          <a:bodyPr wrap="square" rtlCol="0">
            <a:spAutoFit/>
          </a:bodyPr>
          <a:lstStyle/>
          <a:p>
            <a:pPr marL="0" indent="0" algn="just">
              <a:lnSpc>
                <a:spcPct val="80000"/>
              </a:lnSpc>
              <a:buNone/>
              <a:defRPr sz="2500"/>
            </a:pPr>
            <a:r>
              <a:rPr lang="es-ES" sz="2800" dirty="0">
                <a:cs typeface="Narkisim"/>
              </a:rPr>
              <a:t>La función principal de tesorería consiste en planear y controlar eficientemente los flujos de entrada y salida de efectivo y establecer estrategias para contribuir a lograr la optima productividad en el manejo de los recursos financieros de la organización.</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917578" y="806824"/>
            <a:ext cx="3511987" cy="646331"/>
          </a:xfrm>
          <a:prstGeom prst="rect">
            <a:avLst/>
          </a:prstGeom>
          <a:noFill/>
        </p:spPr>
        <p:txBody>
          <a:bodyPr wrap="none" rtlCol="0">
            <a:spAutoFit/>
          </a:bodyPr>
          <a:lstStyle/>
          <a:p>
            <a:r>
              <a:rPr lang="es-MX" sz="3600" dirty="0">
                <a:solidFill>
                  <a:srgbClr val="FF0000"/>
                </a:solidFill>
              </a:rPr>
              <a:t>Principales Tareas</a:t>
            </a:r>
          </a:p>
        </p:txBody>
      </p:sp>
    </p:spTree>
    <p:extLst>
      <p:ext uri="{BB962C8B-B14F-4D97-AF65-F5344CB8AC3E}">
        <p14:creationId xmlns:p14="http://schemas.microsoft.com/office/powerpoint/2010/main" val="118999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3785652"/>
          </a:xfrm>
          <a:prstGeom prst="rect">
            <a:avLst/>
          </a:prstGeom>
          <a:noFill/>
        </p:spPr>
        <p:txBody>
          <a:bodyPr wrap="square" rtlCol="0">
            <a:spAutoFit/>
          </a:bodyPr>
          <a:lstStyle/>
          <a:p>
            <a:pPr>
              <a:buFont typeface="Wingdings" panose="05000000000000000000" pitchFamily="2" charset="2"/>
              <a:buChar char="ü"/>
            </a:pPr>
            <a:r>
              <a:rPr lang="es-ES" sz="2400" dirty="0">
                <a:cs typeface="Narkisim"/>
              </a:rPr>
              <a:t>Obtención de financiamientos.</a:t>
            </a:r>
          </a:p>
          <a:p>
            <a:pPr>
              <a:buFont typeface="Wingdings" panose="05000000000000000000" pitchFamily="2" charset="2"/>
              <a:buChar char="ü"/>
            </a:pPr>
            <a:r>
              <a:rPr lang="es-ES" sz="2400" dirty="0">
                <a:cs typeface="Narkisim"/>
              </a:rPr>
              <a:t>Relación con instituciones financieras.</a:t>
            </a:r>
          </a:p>
          <a:p>
            <a:pPr>
              <a:buFont typeface="Wingdings" panose="05000000000000000000" pitchFamily="2" charset="2"/>
              <a:buChar char="ü"/>
            </a:pPr>
            <a:r>
              <a:rPr lang="es-ES" sz="2400" dirty="0">
                <a:cs typeface="Narkisim"/>
              </a:rPr>
              <a:t>Relaciones con accionistas e inversionistas.</a:t>
            </a:r>
          </a:p>
          <a:p>
            <a:pPr>
              <a:buFont typeface="Wingdings" panose="05000000000000000000" pitchFamily="2" charset="2"/>
              <a:buChar char="ü"/>
            </a:pPr>
            <a:r>
              <a:rPr lang="es-ES" sz="2400" dirty="0">
                <a:cs typeface="Narkisim"/>
              </a:rPr>
              <a:t>Utilización y manejo de operaciones en el mercado de dinero y capitales</a:t>
            </a:r>
            <a:r>
              <a:rPr lang="es-ES" sz="2400" dirty="0">
                <a:latin typeface="Narkisim"/>
                <a:cs typeface="Narkisim"/>
              </a:rPr>
              <a:t>.</a:t>
            </a:r>
          </a:p>
          <a:p>
            <a:pPr marL="342900" indent="-342900">
              <a:buFont typeface="Wingdings" panose="05000000000000000000" pitchFamily="2" charset="2"/>
              <a:buChar char="ü"/>
            </a:pPr>
            <a:r>
              <a:rPr lang="es-ES" sz="2400" dirty="0">
                <a:cs typeface="Narkisim"/>
              </a:rPr>
              <a:t>Administración de las disponibilidades.</a:t>
            </a:r>
          </a:p>
          <a:p>
            <a:pPr marL="342900" indent="-342900">
              <a:buFont typeface="Wingdings" panose="05000000000000000000" pitchFamily="2" charset="2"/>
              <a:buChar char="ü"/>
            </a:pPr>
            <a:r>
              <a:rPr lang="es-ES" sz="2400" dirty="0">
                <a:cs typeface="Narkisim"/>
              </a:rPr>
              <a:t>Administración de crédito y cobranza.</a:t>
            </a:r>
          </a:p>
          <a:p>
            <a:pPr marL="342900" indent="-342900">
              <a:buFont typeface="Wingdings" panose="05000000000000000000" pitchFamily="2" charset="2"/>
              <a:buChar char="ü"/>
            </a:pPr>
            <a:r>
              <a:rPr lang="es-ES" sz="2400" dirty="0">
                <a:cs typeface="Narkisim"/>
              </a:rPr>
              <a:t>Administración de fondos de jubilación.</a:t>
            </a:r>
          </a:p>
          <a:p>
            <a:pPr marL="342900" indent="-342900">
              <a:buFont typeface="Wingdings" panose="05000000000000000000" pitchFamily="2" charset="2"/>
              <a:buChar char="ü"/>
            </a:pPr>
            <a:r>
              <a:rPr lang="es-ES" sz="2400" dirty="0">
                <a:cs typeface="Narkisim"/>
              </a:rPr>
              <a:t>Administración de fondos de inversión con fines específicos.</a:t>
            </a:r>
          </a:p>
          <a:p>
            <a:pPr marL="342900" indent="-342900">
              <a:buFont typeface="Wingdings" panose="05000000000000000000" pitchFamily="2" charset="2"/>
              <a:buChar char="ü"/>
            </a:pPr>
            <a:r>
              <a:rPr lang="es-ES" sz="2400" dirty="0">
                <a:cs typeface="Narkisim"/>
              </a:rPr>
              <a:t>Reestructuración financiera.</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047810" y="854036"/>
            <a:ext cx="9955931" cy="523220"/>
          </a:xfrm>
          <a:prstGeom prst="rect">
            <a:avLst/>
          </a:prstGeom>
          <a:noFill/>
        </p:spPr>
        <p:txBody>
          <a:bodyPr wrap="none" rtlCol="0">
            <a:spAutoFit/>
          </a:bodyPr>
          <a:lstStyle/>
          <a:p>
            <a:r>
              <a:rPr lang="es-ES" sz="2800" dirty="0">
                <a:solidFill>
                  <a:srgbClr val="FF0000"/>
                </a:solidFill>
                <a:cs typeface="Narkisim"/>
              </a:rPr>
              <a:t>Las principales acciones dentro de la administración financiera son:</a:t>
            </a:r>
            <a:endParaRPr lang="es-MX" sz="2800" dirty="0">
              <a:solidFill>
                <a:srgbClr val="FF0000"/>
              </a:solidFill>
            </a:endParaRPr>
          </a:p>
        </p:txBody>
      </p:sp>
    </p:spTree>
    <p:extLst>
      <p:ext uri="{BB962C8B-B14F-4D97-AF65-F5344CB8AC3E}">
        <p14:creationId xmlns:p14="http://schemas.microsoft.com/office/powerpoint/2010/main" val="215124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2677656"/>
          </a:xfrm>
          <a:prstGeom prst="rect">
            <a:avLst/>
          </a:prstGeom>
          <a:noFill/>
        </p:spPr>
        <p:txBody>
          <a:bodyPr wrap="square" rtlCol="0">
            <a:spAutoFit/>
          </a:bodyPr>
          <a:lstStyle/>
          <a:p>
            <a:pPr algn="just"/>
            <a:r>
              <a:rPr lang="es-MX" sz="2400" b="1" dirty="0"/>
              <a:t>Actividad propia del negocio</a:t>
            </a:r>
          </a:p>
          <a:p>
            <a:pPr algn="just"/>
            <a:endParaRPr lang="es-MX" sz="2000" b="1" dirty="0"/>
          </a:p>
          <a:p>
            <a:pPr algn="just"/>
            <a:r>
              <a:rPr lang="es-ES" sz="2400" dirty="0">
                <a:cs typeface="Narkisim"/>
              </a:rPr>
              <a:t>Son las </a:t>
            </a:r>
            <a:r>
              <a:rPr lang="es-ES" sz="2400" b="1" dirty="0">
                <a:cs typeface="Narkisim"/>
              </a:rPr>
              <a:t>entradas presupuestadas </a:t>
            </a:r>
            <a:r>
              <a:rPr lang="es-ES" sz="2400" dirty="0">
                <a:cs typeface="Narkisim"/>
              </a:rPr>
              <a:t>en flujo de fondos conforme a la política de crédito </a:t>
            </a:r>
            <a:r>
              <a:rPr lang="es-ES" sz="2400" b="1" dirty="0">
                <a:cs typeface="Narkisim"/>
              </a:rPr>
              <a:t>otorgada a los clientes </a:t>
            </a:r>
            <a:r>
              <a:rPr lang="es-ES" sz="2400" dirty="0">
                <a:cs typeface="Narkisim"/>
              </a:rPr>
              <a:t>con quienes realizamos las operaciones de comercialización, así como por </a:t>
            </a:r>
            <a:r>
              <a:rPr lang="es-ES" sz="2400" b="1" dirty="0">
                <a:cs typeface="Narkisim"/>
              </a:rPr>
              <a:t>las ventas de contado</a:t>
            </a:r>
            <a:r>
              <a:rPr lang="es-ES" sz="2400" dirty="0">
                <a:cs typeface="Narkisim"/>
              </a:rPr>
              <a:t> que se consideran realizar en un periodo determinado (mes, bimestre, año).</a:t>
            </a:r>
          </a:p>
          <a:p>
            <a:endParaRPr lang="es-MX" sz="2400" b="1" dirty="0">
              <a:latin typeface="Narkisim"/>
            </a:endParaRPr>
          </a:p>
        </p:txBody>
      </p:sp>
      <p:sp>
        <p:nvSpPr>
          <p:cNvPr id="3" name="CuadroTexto 2">
            <a:extLst>
              <a:ext uri="{FF2B5EF4-FFF2-40B4-BE49-F238E27FC236}">
                <a16:creationId xmlns:a16="http://schemas.microsoft.com/office/drawing/2014/main" id="{57DBBC37-BE58-CB80-AA73-07359BBF878C}"/>
              </a:ext>
            </a:extLst>
          </p:cNvPr>
          <p:cNvSpPr txBox="1"/>
          <p:nvPr/>
        </p:nvSpPr>
        <p:spPr>
          <a:xfrm>
            <a:off x="2913530" y="788895"/>
            <a:ext cx="6834435" cy="646331"/>
          </a:xfrm>
          <a:prstGeom prst="rect">
            <a:avLst/>
          </a:prstGeom>
          <a:noFill/>
        </p:spPr>
        <p:txBody>
          <a:bodyPr wrap="none" rtlCol="0">
            <a:spAutoFit/>
          </a:bodyPr>
          <a:lstStyle/>
          <a:p>
            <a:r>
              <a:rPr lang="es-MX" sz="3600" dirty="0">
                <a:solidFill>
                  <a:srgbClr val="FF0000"/>
                </a:solidFill>
              </a:rPr>
              <a:t>Programación y Control de Ingresos</a:t>
            </a:r>
          </a:p>
        </p:txBody>
      </p:sp>
    </p:spTree>
    <p:extLst>
      <p:ext uri="{BB962C8B-B14F-4D97-AF65-F5344CB8AC3E}">
        <p14:creationId xmlns:p14="http://schemas.microsoft.com/office/powerpoint/2010/main" val="267237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200329"/>
          </a:xfrm>
          <a:prstGeom prst="rect">
            <a:avLst/>
          </a:prstGeom>
          <a:noFill/>
        </p:spPr>
        <p:txBody>
          <a:bodyPr wrap="square" rtlCol="0">
            <a:spAutoFit/>
          </a:bodyPr>
          <a:lstStyle/>
          <a:p>
            <a:pPr marL="0" indent="0" algn="just" defTabSz="443484">
              <a:buNone/>
              <a:defRPr sz="2716" b="1"/>
            </a:pPr>
            <a:r>
              <a:rPr lang="es-MX" sz="2400" dirty="0">
                <a:cs typeface="Narkisim"/>
              </a:rPr>
              <a:t>Ingresos que se obtienen de manera esporádica</a:t>
            </a:r>
            <a:r>
              <a:rPr lang="es-MX" sz="2400" b="0" dirty="0">
                <a:cs typeface="Narkisim"/>
              </a:rPr>
              <a:t>, como; la venta de activo fijo, rendimiento de cuentas de cheques e inversiones negociables, comisiones por ventas, etc.</a:t>
            </a:r>
            <a:endParaRPr lang="es-MX" sz="2400" dirty="0">
              <a:cs typeface="Narkisim"/>
            </a:endParaRPr>
          </a:p>
        </p:txBody>
      </p:sp>
      <p:sp>
        <p:nvSpPr>
          <p:cNvPr id="3" name="CuadroTexto 2">
            <a:extLst>
              <a:ext uri="{FF2B5EF4-FFF2-40B4-BE49-F238E27FC236}">
                <a16:creationId xmlns:a16="http://schemas.microsoft.com/office/drawing/2014/main" id="{57DBBC37-BE58-CB80-AA73-07359BBF878C}"/>
              </a:ext>
            </a:extLst>
          </p:cNvPr>
          <p:cNvSpPr txBox="1"/>
          <p:nvPr/>
        </p:nvSpPr>
        <p:spPr>
          <a:xfrm>
            <a:off x="3460377" y="815789"/>
            <a:ext cx="4398320" cy="646331"/>
          </a:xfrm>
          <a:prstGeom prst="rect">
            <a:avLst/>
          </a:prstGeom>
          <a:noFill/>
        </p:spPr>
        <p:txBody>
          <a:bodyPr wrap="none" rtlCol="0">
            <a:spAutoFit/>
          </a:bodyPr>
          <a:lstStyle/>
          <a:p>
            <a:r>
              <a:rPr lang="es-MX" sz="3600" dirty="0">
                <a:solidFill>
                  <a:srgbClr val="FF0000"/>
                </a:solidFill>
              </a:rPr>
              <a:t>Ingresos Intermitentes</a:t>
            </a:r>
          </a:p>
        </p:txBody>
      </p:sp>
      <p:pic>
        <p:nvPicPr>
          <p:cNvPr id="2050" name="Picture 2" descr="Resultado de imagen de imagenes de ingresos intermitentes">
            <a:extLst>
              <a:ext uri="{FF2B5EF4-FFF2-40B4-BE49-F238E27FC236}">
                <a16:creationId xmlns:a16="http://schemas.microsoft.com/office/drawing/2014/main" id="{C9DF8A20-307E-CC9E-7E9B-B953265A2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200" y="3128393"/>
            <a:ext cx="35528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1440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2704</Words>
  <Application>Microsoft Office PowerPoint</Application>
  <PresentationFormat>Panorámica</PresentationFormat>
  <Paragraphs>356</Paragraphs>
  <Slides>39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Calibri</vt:lpstr>
      <vt:lpstr>Calibri Light</vt:lpstr>
      <vt:lpstr>Narkisim</vt:lpstr>
      <vt:lpstr>Segoe UI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Lozano</cp:lastModifiedBy>
  <cp:revision>41</cp:revision>
  <dcterms:created xsi:type="dcterms:W3CDTF">2024-08-05T23:03:50Z</dcterms:created>
  <dcterms:modified xsi:type="dcterms:W3CDTF">2024-09-17T00:23:32Z</dcterms:modified>
</cp:coreProperties>
</file>