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0" r:id="rId4"/>
    <p:sldId id="317" r:id="rId5"/>
    <p:sldId id="265" r:id="rId6"/>
    <p:sldId id="288" r:id="rId7"/>
    <p:sldId id="318" r:id="rId8"/>
    <p:sldId id="289" r:id="rId9"/>
    <p:sldId id="291" r:id="rId10"/>
    <p:sldId id="294" r:id="rId11"/>
    <p:sldId id="321" r:id="rId12"/>
    <p:sldId id="298" r:id="rId13"/>
    <p:sldId id="311" r:id="rId14"/>
    <p:sldId id="309" r:id="rId15"/>
    <p:sldId id="300" r:id="rId16"/>
    <p:sldId id="320" r:id="rId17"/>
    <p:sldId id="313" r:id="rId18"/>
    <p:sldId id="304" r:id="rId19"/>
    <p:sldId id="305" r:id="rId20"/>
    <p:sldId id="301" r:id="rId21"/>
    <p:sldId id="316" r:id="rId22"/>
    <p:sldId id="315" r:id="rId23"/>
    <p:sldId id="307" r:id="rId24"/>
    <p:sldId id="257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B94F6B"/>
    <a:srgbClr val="F2F2F2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1" autoAdjust="0"/>
    <p:restoredTop sz="96405"/>
  </p:normalViewPr>
  <p:slideViewPr>
    <p:cSldViewPr snapToGrid="0">
      <p:cViewPr varScale="1">
        <p:scale>
          <a:sx n="80" d="100"/>
          <a:sy n="80" d="100"/>
        </p:scale>
        <p:origin x="9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D71E6-E27E-35E9-2753-D3BA66C51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A89623-C94E-BE94-C417-7DCB7E279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35313A-DAFA-E79D-E2CA-9D019A4C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20/09/2024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36CB6-7581-E957-2E8E-B40D4872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1A929-CE1B-F461-B207-B6798562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20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C7FE8-61A6-96BE-1FD5-DF813A4D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8D5949-BF6A-C26D-47F5-58937BD2E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CB2C7-FC4A-0CBB-E1B3-509F381B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20/09/2024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D3B62D-C74F-64E1-9EE1-ABF3C2AF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4E15C0-BBD8-C220-AB18-95AD63ED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7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DCC5AC-4C98-DB04-AAB5-A4A067C36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A90C67-9C8F-A0C1-28E9-BF3CBC64A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895C0-F722-14FD-1F66-F949E9F2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20/09/2024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95650-AA03-EA82-14E8-CD581E6E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C7310-30EC-B729-02E9-9478581E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115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444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08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21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84BF7-C7D0-DBF6-1DC0-5E68C5F9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0CCB3-9578-182E-6BF3-C9EC9783E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B8EC8-054D-B67B-356D-60B2DD73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20/09/2024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6579D7-1170-A5B0-1C70-C042895C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4E370-CF1B-194F-A351-9350AC97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51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E542A-C71E-8E1A-188A-7F1CCA42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EAF4DF-4DF6-6ED7-541E-699605DB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1F5D9E-0A50-5242-40D0-38D0F1ED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20/09/2024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9C356-0EC9-455D-F5C9-23C33FC7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5AE5E-3FC6-0907-6942-37AFCDAF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2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D382C-1A73-B729-9FCD-5293B959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B66775-4234-322B-7072-F39A34A31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AA7FD-ED70-F552-E27E-B41410EBF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E85EE-76AF-B67C-D1C7-1923A191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20/09/2024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6D96AB-FF82-FA0B-3ABA-8BFD0BEA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8A1131-003F-BFC0-7D8D-2A45F6FF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53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49829-A881-520D-F4D3-F938F538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DEC91-19D9-4500-C9DE-C7CD52D9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F75C0B-6062-AE08-8595-FE176763F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9ED0B9-72FC-0316-07A0-DABC82EA1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FBA2BE-3915-D57A-ABCC-6AEB92C9C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CF7AA7-D810-06F7-A8FC-12029210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20/09/2024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F9042F-478F-E1EE-1D61-BBEB1598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ED6A62-344E-9AD5-7B53-9B0559F3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0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C4DE5-D5D9-ECE7-F285-83E42D49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559640-9093-CFB1-7556-58320675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20/09/2024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6ED3D-DBD4-31D5-2049-15350D78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E23095-7E02-F3B6-E30B-6E5C2D8A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07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D6F013-9F98-216B-02F6-85F7BC0D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20/09/2024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C4D6C0-3F1B-5A4E-06D9-2A0A6420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08AFD8-A23F-4EE1-41D8-FE865DED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3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A5490-263E-D209-A343-47716988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C6AF9-4477-0A90-D070-5208AD229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AD5D24-3A21-E9CF-F2B1-B1A369412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C0F528-EA2D-0630-B021-5C98A26D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20/09/2024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0BF163-8212-F8C5-5291-A29B2CFD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82AD2-C1CB-F297-D58B-289C95A2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35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529D6-A47C-0D86-9EAC-9AAA1082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080C88-C241-47B9-195C-3D23C0630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2C0C3-DB60-40B4-F3F5-74E42CD77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9FC42B-1D97-2D32-156A-8DAA50E8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20/09/2024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0B7154-9134-B8CA-6EAC-D0DFECFF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A0684D-5793-23CA-9F17-6CC0046C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52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629E43-DB17-ED4A-729A-5C7D289A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F4A2E3-35E3-0E44-7EC6-7DDC840D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9B64B0-DFB9-5E19-A637-C9C242AB8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A1C2-0A7D-DC40-8065-EDCD6AF757D4}" type="datetimeFigureOut">
              <a:rPr lang="es-MX" smtClean="0"/>
              <a:t>20/09/2024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3CF28-8D0B-F29C-2DB2-AFB9E62B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7B338-9FD5-2869-A3B4-77E8FA240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virtual@uaq.m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q.mx/docprop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aq.mx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sa.uaq.mx/convocatorias/Instructivo-EXCOBA-UAQ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q.mx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q.mx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ca.uaq.mx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pedeuticos.uaq.mx/moodl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0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DA5B18-4CA0-5F92-D545-19637870B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84"/>
          <a:stretch/>
        </p:blipFill>
        <p:spPr>
          <a:xfrm>
            <a:off x="4933950" y="2087541"/>
            <a:ext cx="6486525" cy="2893164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38B56099-C66B-D35A-C7E2-45ACF039648C}"/>
              </a:ext>
            </a:extLst>
          </p:cNvPr>
          <p:cNvSpPr/>
          <p:nvPr/>
        </p:nvSpPr>
        <p:spPr>
          <a:xfrm>
            <a:off x="190500" y="1181862"/>
            <a:ext cx="4933950" cy="4704522"/>
          </a:xfrm>
          <a:prstGeom prst="ellipse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391553-3A92-8C5C-D100-1AE7E713C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B38B6C97-C3C9-7CBD-07AD-A2FEBB22AA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0637" y="1003764"/>
            <a:ext cx="592455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lang="es-MX" sz="1800" spc="-5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Para cualquier pregunta sobre el acceso a la plataforma, problemática para el registro o para tu matriculación comunícate a:</a:t>
            </a:r>
            <a:endParaRPr sz="1800" spc="-5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8BEB42-ED92-BB44-8588-BEA9F01414A8}"/>
              </a:ext>
            </a:extLst>
          </p:cNvPr>
          <p:cNvSpPr txBox="1"/>
          <p:nvPr/>
        </p:nvSpPr>
        <p:spPr>
          <a:xfrm>
            <a:off x="5453223" y="5110325"/>
            <a:ext cx="521937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(442) 192 12 00 Ext </a:t>
            </a: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3265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E-mail: 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cvirtual@uaq.mx</a:t>
            </a:r>
            <a:endParaRPr lang="es-MX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Horario: </a:t>
            </a:r>
            <a:r>
              <a:rPr lang="es-MX" sz="1600" i="1" dirty="0">
                <a:solidFill>
                  <a:srgbClr val="B94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lunes a viernes de 9:00 a 14:00 </a:t>
            </a:r>
            <a:r>
              <a:rPr lang="es-MX" sz="1600" i="1" dirty="0" err="1">
                <a:solidFill>
                  <a:srgbClr val="B94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s-MX" sz="1600" i="1" dirty="0">
                <a:solidFill>
                  <a:srgbClr val="B94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3309255-B41D-E335-9E2F-DFA30C69A10F}"/>
              </a:ext>
            </a:extLst>
          </p:cNvPr>
          <p:cNvSpPr txBox="1">
            <a:spLocks/>
          </p:cNvSpPr>
          <p:nvPr/>
        </p:nvSpPr>
        <p:spPr>
          <a:xfrm>
            <a:off x="771525" y="2710267"/>
            <a:ext cx="3057524" cy="195181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marR="5080" algn="ctr">
              <a:lnSpc>
                <a:spcPct val="100000"/>
              </a:lnSpc>
              <a:spcBef>
                <a:spcPts val="100"/>
              </a:spcBef>
            </a:pPr>
            <a:r>
              <a:rPr lang="es-MX" sz="1800" dirty="0">
                <a:solidFill>
                  <a:srgbClr val="B94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en un lapso de 48 horas no recibes el correo de confirmación, intenta ingresar a la plataforma virtual con el usuario y contraseña que registraste</a:t>
            </a:r>
          </a:p>
        </p:txBody>
      </p:sp>
    </p:spTree>
    <p:extLst>
      <p:ext uri="{BB962C8B-B14F-4D97-AF65-F5344CB8AC3E}">
        <p14:creationId xmlns:p14="http://schemas.microsoft.com/office/powerpoint/2010/main" val="230034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4DF508D-0D9F-F6E9-25CB-1168A5CD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482"/>
            <a:ext cx="12192000" cy="57130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D1BCA9-08B1-B86F-F27A-A166B71D0854}"/>
              </a:ext>
            </a:extLst>
          </p:cNvPr>
          <p:cNvSpPr txBox="1"/>
          <p:nvPr/>
        </p:nvSpPr>
        <p:spPr>
          <a:xfrm>
            <a:off x="5781675" y="20071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Paso 7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F0FEE4-1760-0C40-11C7-84387C5613D1}"/>
              </a:ext>
            </a:extLst>
          </p:cNvPr>
          <p:cNvSpPr txBox="1"/>
          <p:nvPr/>
        </p:nvSpPr>
        <p:spPr>
          <a:xfrm>
            <a:off x="6115050" y="2980475"/>
            <a:ext cx="19621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LNCI2024-2</a:t>
            </a:r>
            <a:endParaRPr lang="es-MX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533A2D-4297-6E9E-880E-8E7C9E7FDD35}"/>
              </a:ext>
            </a:extLst>
          </p:cNvPr>
          <p:cNvSpPr txBox="1"/>
          <p:nvPr/>
        </p:nvSpPr>
        <p:spPr>
          <a:xfrm>
            <a:off x="8715374" y="2046191"/>
            <a:ext cx="27051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pc="-5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Solo c</a:t>
            </a:r>
            <a:r>
              <a:rPr lang="es-MX" sz="1800" spc="-5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oloc</a:t>
            </a:r>
            <a:r>
              <a:rPr lang="es-MX" spc="-5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 la contraseña del curso y da </a:t>
            </a:r>
            <a:r>
              <a:rPr lang="es-MX" spc="-5" dirty="0" err="1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click</a:t>
            </a:r>
            <a:r>
              <a:rPr lang="es-MX" spc="-5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en matricularme del botón amarillo y  </a:t>
            </a:r>
            <a:r>
              <a:rPr lang="es-MX" sz="1800" spc="-5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accede</a:t>
            </a:r>
            <a:r>
              <a:rPr lang="es-MX" spc="-5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rás directamente </a:t>
            </a:r>
            <a:r>
              <a:rPr lang="es-MX" sz="1800" spc="-5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 al curso propedéutico LNCI FCA</a:t>
            </a:r>
            <a:endParaRPr lang="en-US" dirty="0"/>
          </a:p>
        </p:txBody>
      </p:sp>
      <p:sp>
        <p:nvSpPr>
          <p:cNvPr id="12" name="Flecha: cheurón 11">
            <a:extLst>
              <a:ext uri="{FF2B5EF4-FFF2-40B4-BE49-F238E27FC236}">
                <a16:creationId xmlns:a16="http://schemas.microsoft.com/office/drawing/2014/main" id="{61D44350-9E0D-D264-16A0-DA695D680C54}"/>
              </a:ext>
            </a:extLst>
          </p:cNvPr>
          <p:cNvSpPr/>
          <p:nvPr/>
        </p:nvSpPr>
        <p:spPr>
          <a:xfrm flipH="1">
            <a:off x="8248649" y="2228007"/>
            <a:ext cx="323849" cy="1762941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0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BBA2AF5-1362-CC59-6028-8DCDDB11463B}"/>
              </a:ext>
            </a:extLst>
          </p:cNvPr>
          <p:cNvSpPr txBox="1">
            <a:spLocks/>
          </p:cNvSpPr>
          <p:nvPr/>
        </p:nvSpPr>
        <p:spPr>
          <a:xfrm>
            <a:off x="4229101" y="157834"/>
            <a:ext cx="738835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57300" marR="5080" indent="-1244600" algn="just">
              <a:lnSpc>
                <a:spcPct val="100000"/>
              </a:lnSpc>
              <a:spcBef>
                <a:spcPts val="100"/>
              </a:spcBef>
            </a:pP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8 </a:t>
            </a:r>
            <a:r>
              <a:rPr lang="es-MX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Ahora puedes comenzar el curso propedéutico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DE634C-C4D2-A207-ED9E-5A21130CA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1" y="878544"/>
            <a:ext cx="10235498" cy="56376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EDBA06-9A5F-F95C-B4DC-C9498AF06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8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E3DA6C8-0A2A-0278-FCEA-9F8C9E15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8991" cy="69042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A44FBD-5222-1262-5117-24BDA7D3642C}"/>
              </a:ext>
            </a:extLst>
          </p:cNvPr>
          <p:cNvSpPr txBox="1"/>
          <p:nvPr/>
        </p:nvSpPr>
        <p:spPr>
          <a:xfrm>
            <a:off x="1546292" y="3188624"/>
            <a:ext cx="8885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INFORMACIÓN IMPORTANTE </a:t>
            </a:r>
          </a:p>
          <a:p>
            <a:pPr algn="ctr"/>
            <a:endParaRPr lang="es-MX" sz="4800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8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51658" y="475204"/>
            <a:ext cx="818311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del curso propedéutico </a:t>
            </a:r>
          </a:p>
        </p:txBody>
      </p:sp>
      <p:sp>
        <p:nvSpPr>
          <p:cNvPr id="5" name="object 5"/>
          <p:cNvSpPr/>
          <p:nvPr/>
        </p:nvSpPr>
        <p:spPr>
          <a:xfrm>
            <a:off x="3103626" y="3291078"/>
            <a:ext cx="4855845" cy="1596390"/>
          </a:xfrm>
          <a:custGeom>
            <a:avLst/>
            <a:gdLst/>
            <a:ahLst/>
            <a:cxnLst/>
            <a:rect l="l" t="t" r="r" b="b"/>
            <a:pathLst>
              <a:path w="4855845" h="1596389">
                <a:moveTo>
                  <a:pt x="0" y="0"/>
                </a:moveTo>
                <a:lnTo>
                  <a:pt x="0" y="1592961"/>
                </a:lnTo>
              </a:path>
              <a:path w="4855845" h="1596389">
                <a:moveTo>
                  <a:pt x="4855464" y="3048"/>
                </a:moveTo>
                <a:lnTo>
                  <a:pt x="4855464" y="1596009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CBBA5F3-2F57-C8D2-3AE0-A61B2BC71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81245"/>
              </p:ext>
            </p:extLst>
          </p:nvPr>
        </p:nvGraphicFramePr>
        <p:xfrm>
          <a:off x="758824" y="1911223"/>
          <a:ext cx="10922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50">
                  <a:extLst>
                    <a:ext uri="{9D8B030D-6E8A-4147-A177-3AD203B41FA5}">
                      <a16:colId xmlns:a16="http://schemas.microsoft.com/office/drawing/2014/main" val="267174583"/>
                    </a:ext>
                  </a:extLst>
                </a:gridCol>
                <a:gridCol w="4760384">
                  <a:extLst>
                    <a:ext uri="{9D8B030D-6E8A-4147-A177-3AD203B41FA5}">
                      <a16:colId xmlns:a16="http://schemas.microsoft.com/office/drawing/2014/main" val="4188326485"/>
                    </a:ext>
                  </a:extLst>
                </a:gridCol>
                <a:gridCol w="3640667">
                  <a:extLst>
                    <a:ext uri="{9D8B030D-6E8A-4147-A177-3AD203B41FA5}">
                      <a16:colId xmlns:a16="http://schemas.microsoft.com/office/drawing/2014/main" val="2791054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 de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6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 23 de septiembre al 27de 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Sábado 28 de septiembre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191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 30 de septiembre al 4 de octubre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Sábado 5 de octubre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41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 7 de 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 11 de 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Sábado 12 de octubre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58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 14 de 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 18 de 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Sábado 19 de octubre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47147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2527A1E8-7695-1519-8055-55358143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A768B9FE-75E4-544E-2BEC-1CB9E770BE4B}"/>
              </a:ext>
            </a:extLst>
          </p:cNvPr>
          <p:cNvSpPr txBox="1"/>
          <p:nvPr/>
        </p:nvSpPr>
        <p:spPr>
          <a:xfrm>
            <a:off x="2095500" y="4595127"/>
            <a:ext cx="7534275" cy="137473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66700" algn="ctr">
              <a:lnSpc>
                <a:spcPct val="100000"/>
              </a:lnSpc>
              <a:spcBef>
                <a:spcPts val="100"/>
              </a:spcBef>
            </a:pPr>
            <a:r>
              <a:rPr lang="es-MX" sz="23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Dudas o comentarios</a:t>
            </a:r>
            <a:endParaRPr lang="es-MX" sz="2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algn="ctr">
              <a:lnSpc>
                <a:spcPct val="100000"/>
              </a:lnSpc>
              <a:spcBef>
                <a:spcPts val="100"/>
              </a:spcBef>
            </a:pPr>
            <a:r>
              <a:rPr lang="es-MX" sz="23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Pablo Rodriguez Almaraz</a:t>
            </a:r>
          </a:p>
          <a:p>
            <a:pPr marL="266700" algn="ctr">
              <a:lnSpc>
                <a:spcPct val="100000"/>
              </a:lnSpc>
              <a:spcBef>
                <a:spcPts val="100"/>
              </a:spcBef>
            </a:pPr>
            <a:r>
              <a:rPr lang="es-MX" sz="20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pablo.rodriguez@uaq.mx</a:t>
            </a:r>
            <a:endParaRPr lang="es-MX" sz="2000" spc="-2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algn="ctr">
              <a:lnSpc>
                <a:spcPct val="100000"/>
              </a:lnSpc>
              <a:spcBef>
                <a:spcPts val="100"/>
              </a:spcBef>
            </a:pPr>
            <a:r>
              <a:rPr lang="es-MX" sz="200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442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1921200</a:t>
            </a:r>
            <a:r>
              <a:rPr sz="200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xt.</a:t>
            </a:r>
            <a:r>
              <a:rPr sz="20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5251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7EDBA06-9A5F-F95C-B4DC-C9498AF06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4DF5A27-5949-418A-88D8-BD3E3AE4E13E}"/>
              </a:ext>
            </a:extLst>
          </p:cNvPr>
          <p:cNvSpPr txBox="1"/>
          <p:nvPr/>
        </p:nvSpPr>
        <p:spPr>
          <a:xfrm>
            <a:off x="2789683" y="318796"/>
            <a:ext cx="818311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IMPORTANTES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CA2E1AB-8A25-4894-0F57-0D6C2E6C446D}"/>
              </a:ext>
            </a:extLst>
          </p:cNvPr>
          <p:cNvSpPr txBox="1"/>
          <p:nvPr/>
        </p:nvSpPr>
        <p:spPr>
          <a:xfrm>
            <a:off x="621744" y="963247"/>
            <a:ext cx="7047865" cy="654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1922780" indent="-610235">
              <a:lnSpc>
                <a:spcPts val="2590"/>
              </a:lnSpc>
              <a:tabLst>
                <a:tab pos="622300" algn="l"/>
              </a:tabLst>
            </a:pPr>
            <a:r>
              <a:rPr sz="20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</a:t>
            </a:r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curso propedéutico no es una preparación para el examen </a:t>
            </a:r>
            <a:r>
              <a:rPr lang="es-MX" sz="2000" b="1" spc="-15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EXCOBA</a:t>
            </a:r>
            <a:endParaRPr sz="2000" b="1" spc="-1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39A9838-7251-9417-B99F-C2107F523228}"/>
              </a:ext>
            </a:extLst>
          </p:cNvPr>
          <p:cNvSpPr txBox="1"/>
          <p:nvPr/>
        </p:nvSpPr>
        <p:spPr>
          <a:xfrm>
            <a:off x="579120" y="3061214"/>
            <a:ext cx="542163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22300" marR="5080" indent="-610235">
              <a:lnSpc>
                <a:spcPts val="2590"/>
              </a:lnSpc>
              <a:spcBef>
                <a:spcPts val="425"/>
              </a:spcBef>
              <a:tabLst>
                <a:tab pos="622300" algn="l"/>
              </a:tabLst>
            </a:pPr>
            <a:r>
              <a:rPr lang="es-MX" sz="20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2000" b="1" spc="-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Aspirantes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000" b="1" spc="-2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</a:t>
            </a:r>
            <a:r>
              <a:rPr sz="2000" b="1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aceptados </a:t>
            </a:r>
            <a:r>
              <a:rPr sz="2000" b="1" spc="-5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derecho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reembolso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2000" b="1" spc="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ficha.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AD6D27-420E-C192-7A7B-1B4965C9C002}"/>
              </a:ext>
            </a:extLst>
          </p:cNvPr>
          <p:cNvSpPr txBox="1"/>
          <p:nvPr/>
        </p:nvSpPr>
        <p:spPr>
          <a:xfrm>
            <a:off x="7089203" y="2212654"/>
            <a:ext cx="5747893" cy="2128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81710" algn="ctr">
              <a:lnSpc>
                <a:spcPct val="100000"/>
              </a:lnSpc>
              <a:spcBef>
                <a:spcPts val="430"/>
              </a:spcBef>
            </a:pPr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Aspirantes</a:t>
            </a:r>
            <a:r>
              <a:rPr lang="es-MX" sz="16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no entreguen los  requisitos de ingreso publicados en</a:t>
            </a:r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R="981710" algn="ctr">
              <a:lnSpc>
                <a:spcPct val="100000"/>
              </a:lnSpc>
              <a:spcBef>
                <a:spcPts val="430"/>
              </a:spcBef>
            </a:pPr>
            <a:endParaRPr lang="es-MX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140460" algn="ctr">
              <a:lnSpc>
                <a:spcPct val="100000"/>
              </a:lnSpc>
            </a:pPr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www.uaq.mx/docpropes </a:t>
            </a:r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1140460" algn="ctr">
              <a:lnSpc>
                <a:spcPct val="100000"/>
              </a:lnSpc>
            </a:pPr>
            <a:endParaRPr lang="es-MX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140460" algn="ctr">
              <a:lnSpc>
                <a:spcPct val="100000"/>
              </a:lnSpc>
            </a:pPr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tendrán derecho al Examen de  Competencias Básicas </a:t>
            </a:r>
            <a:r>
              <a:rPr lang="es-MX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EXCOBA</a:t>
            </a:r>
            <a:endParaRPr lang="es-MX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AE87548F-9EE9-B8DB-DD02-097F0AACF126}"/>
              </a:ext>
            </a:extLst>
          </p:cNvPr>
          <p:cNvSpPr/>
          <p:nvPr/>
        </p:nvSpPr>
        <p:spPr>
          <a:xfrm>
            <a:off x="6509479" y="1326451"/>
            <a:ext cx="304800" cy="4054856"/>
          </a:xfrm>
          <a:prstGeom prst="chevron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00EFF528-03A5-6B2D-BF80-A887D39B9706}"/>
              </a:ext>
            </a:extLst>
          </p:cNvPr>
          <p:cNvSpPr txBox="1"/>
          <p:nvPr/>
        </p:nvSpPr>
        <p:spPr>
          <a:xfrm>
            <a:off x="579120" y="4341899"/>
            <a:ext cx="5421630" cy="136325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22300" marR="5080" indent="-610235">
              <a:lnSpc>
                <a:spcPts val="2590"/>
              </a:lnSpc>
              <a:spcBef>
                <a:spcPts val="425"/>
              </a:spcBef>
              <a:tabLst>
                <a:tab pos="622300" algn="l"/>
              </a:tabLst>
            </a:pPr>
            <a:r>
              <a:rPr lang="es-MX" sz="20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ser seleccionado en el proceso tu inscripción en la Licenciatura de Negocios y Comercio Internacional será como </a:t>
            </a:r>
            <a:r>
              <a:rPr lang="es-MX" sz="20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 presencial </a:t>
            </a:r>
            <a:r>
              <a:rPr sz="20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C43DEE3-279D-5087-CB1F-AF6CD167B2FE}"/>
              </a:ext>
            </a:extLst>
          </p:cNvPr>
          <p:cNvSpPr txBox="1"/>
          <p:nvPr/>
        </p:nvSpPr>
        <p:spPr>
          <a:xfrm>
            <a:off x="621744" y="1814880"/>
            <a:ext cx="7912656" cy="988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1922780" indent="-610235">
              <a:lnSpc>
                <a:spcPts val="2590"/>
              </a:lnSpc>
              <a:buAutoNum type="alphaUcPeriod" startAt="2"/>
              <a:tabLst>
                <a:tab pos="622300" algn="l"/>
              </a:tabLst>
            </a:pPr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promedio total del proceso de selección</a:t>
            </a:r>
          </a:p>
          <a:p>
            <a:pPr marL="12065" marR="1922780">
              <a:lnSpc>
                <a:spcPts val="2590"/>
              </a:lnSpc>
              <a:tabLst>
                <a:tab pos="622300" algn="l"/>
              </a:tabLst>
            </a:pPr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se compone  de la siguiente manera:</a:t>
            </a:r>
          </a:p>
          <a:p>
            <a:pPr marL="12065" marR="1922780">
              <a:lnSpc>
                <a:spcPts val="2590"/>
              </a:lnSpc>
              <a:tabLst>
                <a:tab pos="622300" algn="l"/>
              </a:tabLst>
            </a:pPr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Propedéutico  30% + </a:t>
            </a:r>
            <a:r>
              <a:rPr lang="es-MX" sz="2000" b="1" spc="-15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EXCOBA</a:t>
            </a:r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 = 100%</a:t>
            </a:r>
            <a:endParaRPr sz="2000" b="1" spc="-1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3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BAD997-CBA5-9EE1-99BE-ED88EDAF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09562"/>
            <a:ext cx="11087100" cy="623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86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F80CE2-02DB-7D21-88A9-525F8C499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C8E2AF7-A7ED-1012-807C-52AF291ADB5B}"/>
              </a:ext>
            </a:extLst>
          </p:cNvPr>
          <p:cNvSpPr txBox="1"/>
          <p:nvPr/>
        </p:nvSpPr>
        <p:spPr>
          <a:xfrm>
            <a:off x="5348288" y="362647"/>
            <a:ext cx="6524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del Idioma Inglés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9CE301A-E5FB-4786-2D13-1084CFF93135}"/>
              </a:ext>
            </a:extLst>
          </p:cNvPr>
          <p:cNvSpPr txBox="1"/>
          <p:nvPr/>
        </p:nvSpPr>
        <p:spPr>
          <a:xfrm>
            <a:off x="972503" y="1335371"/>
            <a:ext cx="4799648" cy="36041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6745" marR="400050" algn="r">
              <a:lnSpc>
                <a:spcPts val="3460"/>
              </a:lnSpc>
            </a:pPr>
            <a:endParaRPr lang="es-MX" sz="3200" b="1" spc="-1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6745" marR="400050" algn="r">
              <a:lnSpc>
                <a:spcPts val="3460"/>
              </a:lnSpc>
            </a:pPr>
            <a:r>
              <a:rPr lang="es-MX" sz="32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 del examen el a</a:t>
            </a:r>
            <a:r>
              <a:rPr sz="3200" b="1" spc="-15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spirante</a:t>
            </a:r>
            <a:r>
              <a:rPr sz="32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spc="-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conocerá </a:t>
            </a:r>
            <a:r>
              <a:rPr sz="3200" b="1" spc="-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7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3200" b="1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sz="3200" b="1" spc="-2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spc="-2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 evaluación </a:t>
            </a: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automáticamente</a:t>
            </a:r>
            <a:r>
              <a:rPr sz="3200" b="1" spc="-3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3200" b="1" spc="-3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6745" marR="400050" algn="r">
              <a:lnSpc>
                <a:spcPts val="3460"/>
              </a:lnSpc>
            </a:pPr>
            <a:endParaRPr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0AC03D8-86E9-D65E-0623-8681630DC18D}"/>
              </a:ext>
            </a:extLst>
          </p:cNvPr>
          <p:cNvSpPr txBox="1"/>
          <p:nvPr/>
        </p:nvSpPr>
        <p:spPr>
          <a:xfrm>
            <a:off x="6096000" y="1110950"/>
            <a:ext cx="4799648" cy="40530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6745" marR="400050">
              <a:lnSpc>
                <a:spcPts val="3460"/>
              </a:lnSpc>
            </a:pPr>
            <a:endParaRPr lang="es-MX" sz="3200" b="1" spc="-1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6745" marR="400050">
              <a:lnSpc>
                <a:spcPts val="3460"/>
              </a:lnSpc>
            </a:pPr>
            <a:r>
              <a:rPr lang="es-MX" sz="3200" b="1" spc="-15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</a:p>
          <a:p>
            <a:pPr marL="626745" marR="400050">
              <a:lnSpc>
                <a:spcPts val="3460"/>
              </a:lnSpc>
            </a:pPr>
            <a:r>
              <a:rPr lang="es-MX" sz="32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 una foto y/o captura de pantalla del resultado obtenido para cualquier aclaración</a:t>
            </a:r>
            <a:endParaRPr lang="es-MX" sz="3200" b="1" spc="-3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6745" marR="400050">
              <a:lnSpc>
                <a:spcPts val="3460"/>
              </a:lnSpc>
            </a:pPr>
            <a:endParaRPr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78411F3-56D5-AB7D-7034-56D6F42C9CA6}"/>
              </a:ext>
            </a:extLst>
          </p:cNvPr>
          <p:cNvCxnSpPr/>
          <p:nvPr/>
        </p:nvCxnSpPr>
        <p:spPr>
          <a:xfrm>
            <a:off x="6096000" y="1299142"/>
            <a:ext cx="0" cy="426720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65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58467" y="1076791"/>
            <a:ext cx="11223983" cy="45316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272415" algn="just">
              <a:lnSpc>
                <a:spcPct val="100000"/>
              </a:lnSpc>
            </a:pP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40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</a:t>
            </a:r>
            <a:r>
              <a:rPr sz="24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4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examen de competencias básicas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EXCOBA</a:t>
            </a:r>
            <a:r>
              <a:rPr sz="2400" spc="-2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4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400" spc="-1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blica</a:t>
            </a:r>
            <a:r>
              <a:rPr lang="es-MX" sz="24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aproximadamente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sz="240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mes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spc="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 </a:t>
            </a:r>
            <a:r>
              <a:rPr lang="es-MX" sz="24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www.uaq.mx</a:t>
            </a:r>
            <a:r>
              <a:rPr sz="24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MX" sz="2400" spc="-4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240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s-MX" sz="24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R="272415" algn="just">
              <a:lnSpc>
                <a:spcPct val="100000"/>
              </a:lnSpc>
            </a:pPr>
            <a:endParaRPr lang="es-MX" sz="2400" spc="-1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87020" algn="ctr">
              <a:lnSpc>
                <a:spcPct val="100000"/>
              </a:lnSpc>
              <a:spcBef>
                <a:spcPts val="25"/>
              </a:spcBef>
            </a:pPr>
            <a:r>
              <a:rPr lang="es-MX" sz="2400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¨Convocatoria </a:t>
            </a:r>
            <a:r>
              <a:rPr lang="es-MX" sz="24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4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400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Selección y </a:t>
            </a:r>
          </a:p>
          <a:p>
            <a:pPr marL="12700" marR="287020" algn="ctr">
              <a:lnSpc>
                <a:spcPct val="100000"/>
              </a:lnSpc>
              <a:spcBef>
                <a:spcPts val="25"/>
              </a:spcBef>
            </a:pPr>
            <a:r>
              <a:rPr lang="es-MX" sz="24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Admisión ciclo </a:t>
            </a:r>
            <a:r>
              <a:rPr lang="es-MX" sz="2400" b="1" spc="-5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</a:t>
            </a:r>
            <a:r>
              <a:rPr lang="es-MX" sz="2400" b="1" spc="-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- Junio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2025 - 1¨</a:t>
            </a:r>
            <a:endParaRPr lang="es-MX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90000"/>
              </a:lnSpc>
              <a:spcBef>
                <a:spcPts val="425"/>
              </a:spcBef>
            </a:pPr>
            <a:endParaRPr lang="es-MX" sz="2400" spc="-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90000"/>
              </a:lnSpc>
              <a:spcBef>
                <a:spcPts val="425"/>
              </a:spcBef>
            </a:pPr>
            <a:r>
              <a:rPr lang="es-MX" sz="24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MX" sz="24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 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especifica: </a:t>
            </a:r>
            <a:endParaRPr lang="es-MX" sz="2400" spc="-1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080" indent="-457200" algn="just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s-MX" sz="2400" spc="-2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del examen,</a:t>
            </a:r>
          </a:p>
          <a:p>
            <a:pPr marL="469900" marR="5080" indent="-457200" algn="just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s-MX" sz="2400" spc="-2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4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rocedimiento</a:t>
            </a:r>
            <a:r>
              <a:rPr sz="2400" spc="18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400" spc="16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spc="16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acceder,</a:t>
            </a:r>
            <a:endParaRPr lang="es-MX" sz="2400" spc="15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080" indent="-457200" algn="just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s-MX" sz="2400" spc="15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MX" sz="24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</a:t>
            </a:r>
            <a:r>
              <a:rPr sz="24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  <a:r>
              <a:rPr sz="2400" spc="16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400" spc="15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sz="2400" spc="14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spc="-59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4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aplicación, y</a:t>
            </a:r>
          </a:p>
          <a:p>
            <a:pPr marL="469900" marR="5080" indent="-457200" algn="just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s-MX" sz="24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24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úmero</a:t>
            </a:r>
            <a:r>
              <a:rPr sz="24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b="1" u="heavy" spc="-1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FOLIO</a:t>
            </a:r>
            <a:r>
              <a:rPr sz="24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MX" sz="240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necesario </a:t>
            </a:r>
            <a:r>
              <a:rPr sz="240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4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presentación</a:t>
            </a:r>
            <a:r>
              <a:rPr sz="24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spc="-1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90000"/>
              </a:lnSpc>
              <a:spcBef>
                <a:spcPts val="425"/>
              </a:spcBef>
            </a:pPr>
            <a:endParaRPr lang="es-MX" sz="2000" spc="-1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F372FF-A704-EEA7-0E87-EFD0B65BB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8A4B9F-62D0-8278-C32A-87F883CF848F}"/>
              </a:ext>
            </a:extLst>
          </p:cNvPr>
          <p:cNvSpPr txBox="1"/>
          <p:nvPr/>
        </p:nvSpPr>
        <p:spPr>
          <a:xfrm>
            <a:off x="5348288" y="362647"/>
            <a:ext cx="6524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MX" sz="2000" b="1" spc="-15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EXCOBA</a:t>
            </a:r>
            <a:endParaRPr lang="es-MX" sz="2000" b="1" spc="-1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5BEAFF-0387-7B38-B48C-F8E14FED7687}"/>
              </a:ext>
            </a:extLst>
          </p:cNvPr>
          <p:cNvSpPr txBox="1"/>
          <p:nvPr/>
        </p:nvSpPr>
        <p:spPr>
          <a:xfrm>
            <a:off x="2205037" y="5439670"/>
            <a:ext cx="9667875" cy="77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r">
              <a:lnSpc>
                <a:spcPct val="90000"/>
              </a:lnSpc>
              <a:spcBef>
                <a:spcPts val="425"/>
              </a:spcBef>
            </a:pPr>
            <a:r>
              <a:rPr lang="es-MX" sz="1400" b="1" spc="-1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/ TEMARIO</a:t>
            </a:r>
            <a:r>
              <a:rPr lang="es-MX" sz="1400" spc="-1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2700" marR="5080" algn="r">
              <a:lnSpc>
                <a:spcPct val="90000"/>
              </a:lnSpc>
              <a:spcBef>
                <a:spcPts val="425"/>
              </a:spcBef>
            </a:pPr>
            <a:r>
              <a:rPr lang="es-MX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https://dsa.uaq.mx/convocatorias/Instructivo-EXCOBA-UAQ.pdf</a:t>
            </a:r>
            <a:endParaRPr lang="es-MX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90000"/>
              </a:lnSpc>
              <a:spcBef>
                <a:spcPts val="425"/>
              </a:spcBef>
            </a:pPr>
            <a:endParaRPr lang="es-MX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39399" y="2168036"/>
            <a:ext cx="702627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</a:t>
            </a:r>
            <a:r>
              <a:rPr sz="2800" spc="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</a:t>
            </a:r>
            <a:r>
              <a:rPr sz="2800" spc="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800" spc="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fotografía.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7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  <a:tab pos="1859914" algn="l"/>
                <a:tab pos="2600325" algn="l"/>
                <a:tab pos="3865879" algn="l"/>
                <a:tab pos="4793615" algn="l"/>
                <a:tab pos="6760209" algn="l"/>
              </a:tabLst>
            </a:pPr>
            <a:r>
              <a:rPr sz="28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</a:t>
            </a:r>
            <a:r>
              <a:rPr sz="2800" spc="-5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b="1" spc="-3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sz="28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28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generado cuando te </a:t>
            </a:r>
            <a:r>
              <a:rPr lang="es-MX" sz="28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inscribirse</a:t>
            </a:r>
            <a:r>
              <a:rPr sz="2800" spc="4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800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2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EXCOBA.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2E9CFC-06FC-5929-8160-611BA668058C}"/>
              </a:ext>
            </a:extLst>
          </p:cNvPr>
          <p:cNvSpPr txBox="1"/>
          <p:nvPr/>
        </p:nvSpPr>
        <p:spPr>
          <a:xfrm>
            <a:off x="540314" y="2721114"/>
            <a:ext cx="3461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para ingresar al examen </a:t>
            </a:r>
            <a:r>
              <a:rPr lang="es-MX" sz="2000" b="1" spc="-15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EXCOBA</a:t>
            </a:r>
            <a:endParaRPr lang="es-MX" sz="2000" b="1" spc="-1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BF55AD8-CA99-56DC-CAA0-0A0AE51529F3}"/>
              </a:ext>
            </a:extLst>
          </p:cNvPr>
          <p:cNvCxnSpPr/>
          <p:nvPr/>
        </p:nvCxnSpPr>
        <p:spPr>
          <a:xfrm>
            <a:off x="4109879" y="639097"/>
            <a:ext cx="0" cy="5447071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CC6063BD-1756-4F70-4251-5616E3AB5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33302" y="502041"/>
            <a:ext cx="99253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9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Bienvenido al proceso de selección 2024-2 de la Licenciatura de Negocios y Comercio Internacional de la Facultad de Contaduría y Administración en la Universidad Autónoma de Querétaro, ¿sabías que la FCA ocupa el lugar número 4 en el ranking nacional dentro de las mejores del país?, nuestra facultad se destaca por su compromiso con la investigación y la innovación en el campo de los negocios, proporcionando a los estudiantes oportunidades para participar en proyectos de investigación y obtener una comprensión profunda de los conceptos clave en el área, la FCA está comprometida con la calidad académica de sus programas, lo que representa un reto para nosotros y para ti también.</a:t>
            </a:r>
          </a:p>
          <a:p>
            <a:pPr algn="just"/>
            <a:endParaRPr lang="es-MX" sz="19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9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Esperamos que te sientas muy bien en la FCA, es nuestro deseo que disfrutes esta nueva etapa de tu formación profesional, emplea todo tu empeño, entusiasmo y curiosidad por aprender, recuerda que en este tiempo te pondrás a prueba en tus convicciones, harás nuevos amigos, fortalecerás tus relaciones en otro nivel, verás tu avance en la superación personal y sobre todo te prepararás para obtener un lugar en la matrícula de la carrera de tu interés. </a:t>
            </a:r>
          </a:p>
          <a:p>
            <a:pPr algn="just"/>
            <a:endParaRPr lang="es-MX" sz="19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9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FCA procurará que te sientas cómodo y seguro durante este proceso de selección, te deseo el mayor de los éxitos siempre.</a:t>
            </a:r>
            <a:endParaRPr lang="es-MX" sz="1900" dirty="0"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533006" y="4910829"/>
            <a:ext cx="2525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s-MX" b="1" i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Pablo Rodríguez Almaraz</a:t>
            </a:r>
          </a:p>
          <a:p>
            <a:pPr algn="r"/>
            <a:r>
              <a:rPr lang="es-MX" b="1" i="1" dirty="0">
                <a:solidFill>
                  <a:schemeClr val="accent1">
                    <a:lumMod val="75000"/>
                  </a:schemeClr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Coordinador LNCI</a:t>
            </a:r>
          </a:p>
        </p:txBody>
      </p:sp>
    </p:spTree>
    <p:extLst>
      <p:ext uri="{BB962C8B-B14F-4D97-AF65-F5344CB8AC3E}">
        <p14:creationId xmlns:p14="http://schemas.microsoft.com/office/powerpoint/2010/main" val="4077872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7EDBA06-9A5F-F95C-B4DC-C9498AF06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5D9B2E6-F60A-6D95-D5B5-2319C5D5DA41}"/>
              </a:ext>
            </a:extLst>
          </p:cNvPr>
          <p:cNvSpPr txBox="1"/>
          <p:nvPr/>
        </p:nvSpPr>
        <p:spPr>
          <a:xfrm>
            <a:off x="-413371" y="2794211"/>
            <a:ext cx="4307868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Ponderación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para el proceso de selección  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MX" sz="2000" b="1" spc="-15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LNCI</a:t>
            </a:r>
            <a:r>
              <a:rPr lang="es-MX" sz="2000" b="1" spc="-1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2024 - 2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E795D4F-2EF4-7094-C134-4A894C636E1B}"/>
              </a:ext>
            </a:extLst>
          </p:cNvPr>
          <p:cNvSpPr txBox="1"/>
          <p:nvPr/>
        </p:nvSpPr>
        <p:spPr>
          <a:xfrm>
            <a:off x="4648814" y="1715051"/>
            <a:ext cx="7200900" cy="3275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sz="3500" b="1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sz="3500" b="1" spc="-4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Propedéutico</a:t>
            </a:r>
            <a:endParaRPr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35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sz="3500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sz="3500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3500" b="1" spc="-3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Idioma</a:t>
            </a:r>
            <a:r>
              <a:rPr sz="3500" b="1" spc="-4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Inglés</a:t>
            </a:r>
            <a:endParaRPr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35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Examen</a:t>
            </a:r>
            <a:r>
              <a:rPr sz="3500" b="1" spc="-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3500" b="1" spc="-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5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</a:t>
            </a:r>
            <a:r>
              <a:rPr sz="3500" b="1" spc="-4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3500" b="1" spc="-45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s-MX" sz="3500" b="1" spc="-4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sz="3500" b="1" spc="-5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Básicas</a:t>
            </a:r>
            <a:r>
              <a:rPr sz="35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(EXCOBA)</a:t>
            </a:r>
            <a:endParaRPr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9129B89-F20D-9468-FC3E-8BEB301861E4}"/>
              </a:ext>
            </a:extLst>
          </p:cNvPr>
          <p:cNvCxnSpPr/>
          <p:nvPr/>
        </p:nvCxnSpPr>
        <p:spPr>
          <a:xfrm>
            <a:off x="4139381" y="344129"/>
            <a:ext cx="0" cy="6017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07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430039" y="1046451"/>
            <a:ext cx="78655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32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sábado 21 septiembre de 2024 se impartirán dos platicas vía teams relacionadas con el  proceso de registro y fechas de examen. </a:t>
            </a:r>
          </a:p>
          <a:p>
            <a:pPr algn="ctr"/>
            <a:endParaRPr lang="es-MX" sz="3200" dirty="0">
              <a:solidFill>
                <a:schemeClr val="accent1">
                  <a:lumMod val="75000"/>
                </a:schemeClr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sesiones serán en dos horarios</a:t>
            </a:r>
          </a:p>
          <a:p>
            <a:pPr algn="ctr"/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las 9:00 a 10:00 y de</a:t>
            </a:r>
          </a:p>
          <a:p>
            <a:pPr algn="ctr"/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11:00  a 12:00 horas</a:t>
            </a:r>
          </a:p>
          <a:p>
            <a:endParaRPr lang="es-MX" sz="3200" dirty="0">
              <a:solidFill>
                <a:schemeClr val="accent1">
                  <a:lumMod val="75000"/>
                </a:schemeClr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DE2FDC-2B8B-1DE5-1A50-5DBD3B79C0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2676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81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943BF8-5CE2-DA34-2B4E-3A1415B5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12318991" cy="690427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1CB1D4E-A197-B230-9FAC-1A0979284221}"/>
              </a:ext>
            </a:extLst>
          </p:cNvPr>
          <p:cNvSpPr txBox="1"/>
          <p:nvPr/>
        </p:nvSpPr>
        <p:spPr>
          <a:xfrm>
            <a:off x="800100" y="1971198"/>
            <a:ext cx="10439400" cy="23698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184785" marR="5080" indent="6350" algn="ctr">
              <a:lnSpc>
                <a:spcPct val="100000"/>
              </a:lnSpc>
              <a:spcBef>
                <a:spcPts val="5"/>
              </a:spcBef>
            </a:pPr>
            <a:r>
              <a:rPr lang="es-MX" sz="3600" spc="-5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3600" spc="-1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MX" sz="3600" spc="-5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3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3600" spc="-1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aspirantes </a:t>
            </a:r>
            <a:r>
              <a:rPr lang="es-MX" sz="3600" spc="-5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aceptados </a:t>
            </a:r>
            <a:r>
              <a:rPr lang="es-MX" sz="3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3600" spc="-1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nuevo </a:t>
            </a:r>
            <a:r>
              <a:rPr lang="es-MX" sz="3600" spc="-5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ingreso se </a:t>
            </a:r>
            <a:r>
              <a:rPr lang="es-MX" sz="3600" spc="-53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spc="-1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publicarán </a:t>
            </a:r>
            <a:r>
              <a:rPr lang="es-MX" sz="3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MX" sz="3600" spc="-5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página oficial de </a:t>
            </a:r>
            <a:r>
              <a:rPr lang="es-MX" sz="3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3600" spc="-1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 Autónoma </a:t>
            </a:r>
            <a:r>
              <a:rPr lang="es-MX" sz="3600" spc="-5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3600" spc="-53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spc="-1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Querétaro:</a:t>
            </a:r>
            <a:endParaRPr lang="es-MX" sz="3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algn="ctr">
              <a:lnSpc>
                <a:spcPct val="100000"/>
              </a:lnSpc>
              <a:spcBef>
                <a:spcPts val="5"/>
              </a:spcBef>
            </a:pPr>
            <a:r>
              <a:rPr lang="es-MX" sz="4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www.uaq.mx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5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07F95D5-BDCC-2DF7-E777-E6C1FA94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12318991" cy="6904271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F47EBB8-9065-02D4-BA68-91682B84673F}"/>
              </a:ext>
            </a:extLst>
          </p:cNvPr>
          <p:cNvSpPr txBox="1"/>
          <p:nvPr/>
        </p:nvSpPr>
        <p:spPr>
          <a:xfrm>
            <a:off x="1982783" y="609989"/>
            <a:ext cx="8334374" cy="61298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Dra.</a:t>
            </a:r>
            <a:r>
              <a:rPr sz="20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Silvia Lorena Amaya Llano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2069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Rector</a:t>
            </a:r>
            <a:r>
              <a:rPr lang="es-MX" sz="2000" spc="-5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397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sz="20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Omar Bautista Hernández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334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sz="20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Claudia </a:t>
            </a:r>
            <a:r>
              <a:rPr lang="es-MX" sz="2000" b="1" spc="-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Cintya</a:t>
            </a:r>
            <a:r>
              <a:rPr lang="es-MX" sz="2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Peña Estrada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3340" algn="ctr">
              <a:lnSpc>
                <a:spcPct val="100000"/>
              </a:lnSpc>
            </a:pPr>
            <a:r>
              <a:rPr sz="2000" spc="-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</a:t>
            </a:r>
            <a:r>
              <a:rPr lang="es-MX" sz="2000" spc="-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ía</a:t>
            </a:r>
            <a:r>
              <a:rPr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Académic</a:t>
            </a:r>
            <a:r>
              <a:rPr lang="es-MX"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4610" algn="ctr">
              <a:lnSpc>
                <a:spcPct val="100000"/>
              </a:lnSpc>
            </a:pPr>
            <a:r>
              <a:rPr lang="es-MX" sz="2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sz="20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Jocelyn Vieyra Sánchez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4610" algn="ctr">
              <a:lnSpc>
                <a:spcPct val="100000"/>
              </a:lnSpc>
            </a:pPr>
            <a:r>
              <a:rPr sz="2000" spc="-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</a:t>
            </a:r>
            <a:r>
              <a:rPr lang="es-MX" sz="2000" spc="-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ía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</a:t>
            </a:r>
            <a:r>
              <a:rPr lang="es-MX"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z="20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sz="20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Hilda</a:t>
            </a:r>
            <a:r>
              <a:rPr sz="20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Martha</a:t>
            </a:r>
            <a:r>
              <a:rPr sz="20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</a:t>
            </a:r>
            <a:r>
              <a:rPr sz="20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935" algn="ctr">
              <a:lnSpc>
                <a:spcPct val="100000"/>
              </a:lnSpc>
            </a:pPr>
            <a:r>
              <a:rPr lang="es-MX"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</a:t>
            </a:r>
            <a:r>
              <a:rPr sz="2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035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Alumnos</a:t>
            </a:r>
            <a:r>
              <a:rPr sz="200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  <a:r>
              <a:rPr sz="2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</a:t>
            </a:r>
            <a:r>
              <a:rPr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F.C.A</a:t>
            </a:r>
            <a:r>
              <a:rPr sz="2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7150" algn="ctr">
              <a:lnSpc>
                <a:spcPct val="100000"/>
              </a:lnSpc>
              <a:spcBef>
                <a:spcPts val="2065"/>
              </a:spcBef>
            </a:pPr>
            <a:r>
              <a:rPr sz="2000" b="1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sz="200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5880" algn="ctr">
              <a:lnSpc>
                <a:spcPct val="100000"/>
              </a:lnSpc>
              <a:spcBef>
                <a:spcPts val="580"/>
              </a:spcBef>
            </a:pP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www.uaq.mx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5880" algn="ctr">
              <a:lnSpc>
                <a:spcPct val="100000"/>
              </a:lnSpc>
            </a:pPr>
            <a:r>
              <a:rPr sz="2000" b="1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sz="20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FACULTAD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3975" algn="ctr">
              <a:lnSpc>
                <a:spcPct val="100000"/>
              </a:lnSpc>
              <a:spcBef>
                <a:spcPts val="580"/>
              </a:spcBef>
            </a:pPr>
            <a:r>
              <a:rPr lang="es-MX" sz="2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</a:t>
            </a:r>
            <a:r>
              <a:rPr sz="2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fca.uaq.mx</a:t>
            </a:r>
            <a:endParaRPr lang="es-MX" sz="2000" b="1" spc="-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3975" algn="ctr">
              <a:lnSpc>
                <a:spcPct val="100000"/>
              </a:lnSpc>
              <a:spcBef>
                <a:spcPts val="580"/>
              </a:spcBef>
            </a:pPr>
            <a:endParaRPr lang="es-MX" sz="2000" b="1" spc="-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3975" algn="ctr">
              <a:lnSpc>
                <a:spcPct val="100000"/>
              </a:lnSpc>
              <a:spcBef>
                <a:spcPts val="580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83565B3-2929-DE42-81A5-D0AF71536E58}"/>
              </a:ext>
            </a:extLst>
          </p:cNvPr>
          <p:cNvSpPr txBox="1"/>
          <p:nvPr/>
        </p:nvSpPr>
        <p:spPr>
          <a:xfrm>
            <a:off x="568580" y="2688877"/>
            <a:ext cx="108140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PROCESO DE SELECCIÓN  2024 - 2 </a:t>
            </a:r>
          </a:p>
          <a:p>
            <a:pPr algn="ctr"/>
            <a:r>
              <a:rPr lang="es-MX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LICENCIATURA DE NEGOCIOS Y COMERCIO INTERNACIONAL</a:t>
            </a:r>
          </a:p>
          <a:p>
            <a:pPr algn="ctr"/>
            <a:r>
              <a:rPr lang="es-MX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Procedimiento de acceso a curso propedéutico </a:t>
            </a:r>
          </a:p>
          <a:p>
            <a:pPr algn="ctr"/>
            <a:endParaRPr lang="es-MX" sz="2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1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7407AEF-4B80-82B8-50C9-CA113FAE1E58}"/>
              </a:ext>
            </a:extLst>
          </p:cNvPr>
          <p:cNvGrpSpPr/>
          <p:nvPr/>
        </p:nvGrpSpPr>
        <p:grpSpPr>
          <a:xfrm>
            <a:off x="-38100" y="0"/>
            <a:ext cx="3028950" cy="6972300"/>
            <a:chOff x="-38100" y="0"/>
            <a:chExt cx="3028950" cy="69723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B6CEF5-FD53-03F6-EF92-57CA113A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0" y="0"/>
              <a:ext cx="2676525" cy="6858000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BC417B3B-8FEA-BFE3-5604-3994BBA10D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1819275"/>
              <a:ext cx="2752725" cy="4552950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8548729F-F8CF-9AD5-3B61-07865AA70C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8100" y="1762125"/>
              <a:ext cx="3028950" cy="5210175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E21EA8ED-4FB3-8F9D-48C2-CF1EECE4A4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8100" y="1819275"/>
              <a:ext cx="2790825" cy="4924425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CB0E5D05-00B2-921E-5D5D-69D0B39A73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1843087"/>
              <a:ext cx="2752725" cy="5129213"/>
            </a:xfrm>
            <a:prstGeom prst="line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C08418CF-D6E1-3066-A9B5-FED4B9CE3E68}"/>
              </a:ext>
            </a:extLst>
          </p:cNvPr>
          <p:cNvSpPr txBox="1">
            <a:spLocks/>
          </p:cNvSpPr>
          <p:nvPr/>
        </p:nvSpPr>
        <p:spPr>
          <a:xfrm>
            <a:off x="3571874" y="2852043"/>
            <a:ext cx="7781925" cy="167417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206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MX" sz="3600" spc="-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 al link</a:t>
            </a:r>
            <a:br>
              <a:rPr lang="es-MX" sz="3600" spc="-4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spc="-1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http://propedeuticos.uaq.mx/moodle/</a:t>
            </a:r>
            <a:br>
              <a:rPr lang="es-MX" sz="3600" spc="-45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5D3E696-BD63-7B08-BF96-A5BAE059E022}"/>
              </a:ext>
            </a:extLst>
          </p:cNvPr>
          <p:cNvSpPr txBox="1">
            <a:spLocks/>
          </p:cNvSpPr>
          <p:nvPr/>
        </p:nvSpPr>
        <p:spPr>
          <a:xfrm>
            <a:off x="7965948" y="217723"/>
            <a:ext cx="3854577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r">
              <a:lnSpc>
                <a:spcPct val="100000"/>
              </a:lnSpc>
              <a:spcBef>
                <a:spcPts val="100"/>
              </a:spcBef>
            </a:pPr>
            <a:r>
              <a:rPr lang="es-MX" sz="4400" dirty="0">
                <a:solidFill>
                  <a:srgbClr val="009999"/>
                </a:solidFill>
                <a:latin typeface="Arial" panose="020B0604020202020204" pitchFamily="34" charset="0"/>
                <a:ea typeface="HGSSoeiKakugothicUB" panose="020B0400000000000000" pitchFamily="34" charset="-128"/>
                <a:cs typeface="Arial" panose="020B0604020202020204" pitchFamily="34" charset="0"/>
              </a:rPr>
              <a:t>Paso 1</a:t>
            </a:r>
          </a:p>
        </p:txBody>
      </p:sp>
    </p:spTree>
    <p:extLst>
      <p:ext uri="{BB962C8B-B14F-4D97-AF65-F5344CB8AC3E}">
        <p14:creationId xmlns:p14="http://schemas.microsoft.com/office/powerpoint/2010/main" val="390354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2CF1509D-B925-E72E-FE6A-DADB7AED42FD}"/>
              </a:ext>
            </a:extLst>
          </p:cNvPr>
          <p:cNvGrpSpPr/>
          <p:nvPr/>
        </p:nvGrpSpPr>
        <p:grpSpPr>
          <a:xfrm>
            <a:off x="4981575" y="180975"/>
            <a:ext cx="6987722" cy="6297225"/>
            <a:chOff x="325855" y="374483"/>
            <a:chExt cx="6842842" cy="609840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9943A63-98A6-4098-0A89-DA4F5B4D2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856" y="374483"/>
              <a:ext cx="6842841" cy="305451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79E6169-E64B-D582-BDD7-7A5F52034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855" y="3429000"/>
              <a:ext cx="6842841" cy="3043884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B02E05D-782F-8005-8498-5B429C902460}"/>
              </a:ext>
            </a:extLst>
          </p:cNvPr>
          <p:cNvSpPr txBox="1"/>
          <p:nvPr/>
        </p:nvSpPr>
        <p:spPr>
          <a:xfrm>
            <a:off x="514350" y="2598003"/>
            <a:ext cx="3990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spc="-5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Encontrarás los cursos disponibles para ti </a:t>
            </a:r>
            <a:endParaRPr lang="es-MX" sz="2400" dirty="0">
              <a:latin typeface="Arial Nova" panose="020B05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0B845D6-DF96-755B-FC57-1496AE58525F}"/>
              </a:ext>
            </a:extLst>
          </p:cNvPr>
          <p:cNvSpPr txBox="1"/>
          <p:nvPr/>
        </p:nvSpPr>
        <p:spPr>
          <a:xfrm>
            <a:off x="1014412" y="5400675"/>
            <a:ext cx="360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i="1" spc="-5" dirty="0">
                <a:solidFill>
                  <a:schemeClr val="accent5">
                    <a:lumMod val="50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Da </a:t>
            </a:r>
            <a:r>
              <a:rPr lang="es-MX" i="1" spc="-5" dirty="0" err="1">
                <a:solidFill>
                  <a:schemeClr val="accent5">
                    <a:lumMod val="50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click</a:t>
            </a:r>
            <a:r>
              <a:rPr lang="es-MX" i="1" spc="-5" dirty="0">
                <a:solidFill>
                  <a:schemeClr val="accent5">
                    <a:lumMod val="50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en el curso de la Licenciatura en Negocios y Comercio Internacional</a:t>
            </a:r>
          </a:p>
        </p:txBody>
      </p:sp>
      <p:sp>
        <p:nvSpPr>
          <p:cNvPr id="15" name="Flecha: cheurón 14">
            <a:extLst>
              <a:ext uri="{FF2B5EF4-FFF2-40B4-BE49-F238E27FC236}">
                <a16:creationId xmlns:a16="http://schemas.microsoft.com/office/drawing/2014/main" id="{33958BC4-F84B-527A-FC9C-6F7ACAE9E4A4}"/>
              </a:ext>
            </a:extLst>
          </p:cNvPr>
          <p:cNvSpPr/>
          <p:nvPr/>
        </p:nvSpPr>
        <p:spPr>
          <a:xfrm>
            <a:off x="4772027" y="5400675"/>
            <a:ext cx="342899" cy="961197"/>
          </a:xfrm>
          <a:prstGeom prst="chevron">
            <a:avLst/>
          </a:prstGeom>
          <a:solidFill>
            <a:srgbClr val="B94F6B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31EEAFA-5462-E7C9-9058-30802245C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6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438900" y="225282"/>
            <a:ext cx="535952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100"/>
              </a:spcBef>
            </a:pPr>
            <a:r>
              <a:rPr lang="es-MX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Paso 2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 una cuenta nueva para acceder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391553-3A92-8C5C-D100-1AE7E713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FCBC38-1A68-5CE0-8CC6-EF59F95BDA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03" t="4409" r="14297"/>
          <a:stretch/>
        </p:blipFill>
        <p:spPr>
          <a:xfrm>
            <a:off x="123825" y="1131108"/>
            <a:ext cx="8175619" cy="51363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DF28510-7729-8CD6-0473-CB8F1D21E63F}"/>
              </a:ext>
            </a:extLst>
          </p:cNvPr>
          <p:cNvSpPr txBox="1"/>
          <p:nvPr/>
        </p:nvSpPr>
        <p:spPr>
          <a:xfrm>
            <a:off x="8299444" y="3283780"/>
            <a:ext cx="3990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spc="-5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Completa el formato de registro dando </a:t>
            </a:r>
            <a:r>
              <a:rPr lang="es-MX" sz="2400" spc="-5" dirty="0" err="1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click</a:t>
            </a:r>
            <a:r>
              <a:rPr lang="es-MX" sz="2400" spc="-5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aquí</a:t>
            </a:r>
            <a:endParaRPr lang="es-MX" sz="2400" dirty="0">
              <a:latin typeface="Arial Nova" panose="020B0504020202020204" pitchFamily="34" charset="0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72CA767-F08F-79B8-4A72-D96832F88D71}"/>
              </a:ext>
            </a:extLst>
          </p:cNvPr>
          <p:cNvCxnSpPr>
            <a:cxnSpLocks/>
          </p:cNvCxnSpPr>
          <p:nvPr/>
        </p:nvCxnSpPr>
        <p:spPr>
          <a:xfrm flipH="1" flipV="1">
            <a:off x="6438900" y="2601763"/>
            <a:ext cx="3324225" cy="682017"/>
          </a:xfrm>
          <a:prstGeom prst="straightConnector1">
            <a:avLst/>
          </a:prstGeom>
          <a:ln w="19050">
            <a:solidFill>
              <a:srgbClr val="B94F6B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3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C77B8D-A7C7-E8F4-9CEE-8DA8F3D22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59" r="117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3B90A4-6CFE-57E0-101E-321197A4F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0EEF427-5C69-36D3-F476-C9BDFC6B0B86}"/>
              </a:ext>
            </a:extLst>
          </p:cNvPr>
          <p:cNvSpPr/>
          <p:nvPr/>
        </p:nvSpPr>
        <p:spPr>
          <a:xfrm>
            <a:off x="0" y="548122"/>
            <a:ext cx="3762375" cy="1699778"/>
          </a:xfrm>
          <a:prstGeom prst="rect">
            <a:avLst/>
          </a:prstGeom>
          <a:solidFill>
            <a:srgbClr val="ADB9CA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D4CA996-CBEE-EAA8-501A-0ECB778E0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85726" y="548122"/>
            <a:ext cx="358139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MX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Paso 3</a:t>
            </a:r>
            <a:r>
              <a:rPr lang="es-MX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crear una ¨nueva cuenta¨, debes llenar  el formato con tus datos completos</a:t>
            </a:r>
            <a:endParaRPr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FCC0B52-DB6D-887E-475B-DDECCB2C6AE4}"/>
              </a:ext>
            </a:extLst>
          </p:cNvPr>
          <p:cNvGrpSpPr/>
          <p:nvPr/>
        </p:nvGrpSpPr>
        <p:grpSpPr>
          <a:xfrm>
            <a:off x="-4764" y="960331"/>
            <a:ext cx="12039599" cy="4890692"/>
            <a:chOff x="8196261" y="55456"/>
            <a:chExt cx="12039599" cy="4890692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40B91AA-96C2-5AEB-66ED-594786F0A7C5}"/>
                </a:ext>
              </a:extLst>
            </p:cNvPr>
            <p:cNvSpPr/>
            <p:nvPr/>
          </p:nvSpPr>
          <p:spPr>
            <a:xfrm>
              <a:off x="8196261" y="2362200"/>
              <a:ext cx="3762375" cy="2047876"/>
            </a:xfrm>
            <a:prstGeom prst="rect">
              <a:avLst/>
            </a:prstGeom>
            <a:solidFill>
              <a:srgbClr val="ADB9CA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70A015E7-182D-246D-CE94-7B38CA8F36A5}"/>
                </a:ext>
              </a:extLst>
            </p:cNvPr>
            <p:cNvSpPr txBox="1"/>
            <p:nvPr/>
          </p:nvSpPr>
          <p:spPr>
            <a:xfrm>
              <a:off x="8458200" y="2544805"/>
              <a:ext cx="3238498" cy="1577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1000" b="1" spc="-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 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Registra tu nombre completo tal como aparece en tu acta de nacimiento. 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NO</a:t>
              </a:r>
              <a:r>
                <a:rPr lang="es-MX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uses abreviaturas y escribe tus dos apellidos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AECFD6F-8B2C-17FE-99EC-C9D8F19E265D}"/>
                </a:ext>
              </a:extLst>
            </p:cNvPr>
            <p:cNvSpPr/>
            <p:nvPr/>
          </p:nvSpPr>
          <p:spPr>
            <a:xfrm>
              <a:off x="16440150" y="2100697"/>
              <a:ext cx="3762375" cy="1082348"/>
            </a:xfrm>
            <a:prstGeom prst="rect">
              <a:avLst/>
            </a:prstGeom>
            <a:solidFill>
              <a:srgbClr val="ADB9CA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C5B7D6BF-99B8-07CD-7416-0C8492DBE640}"/>
                </a:ext>
              </a:extLst>
            </p:cNvPr>
            <p:cNvSpPr txBox="1"/>
            <p:nvPr/>
          </p:nvSpPr>
          <p:spPr>
            <a:xfrm>
              <a:off x="16604456" y="2271405"/>
              <a:ext cx="3433761" cy="7617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1000" b="1" spc="-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s-MX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Utiliza como contraseña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1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LNCI2024-2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9AFCCF8-C5F2-CE5B-80B5-B501F835008A}"/>
                </a:ext>
              </a:extLst>
            </p:cNvPr>
            <p:cNvSpPr/>
            <p:nvPr/>
          </p:nvSpPr>
          <p:spPr>
            <a:xfrm>
              <a:off x="16421100" y="55456"/>
              <a:ext cx="3762375" cy="1082348"/>
            </a:xfrm>
            <a:prstGeom prst="rect">
              <a:avLst/>
            </a:prstGeom>
            <a:solidFill>
              <a:srgbClr val="ADB9CA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FD380923-8493-F6C0-AC37-3E6611B91EF3}"/>
                </a:ext>
              </a:extLst>
            </p:cNvPr>
            <p:cNvSpPr txBox="1"/>
            <p:nvPr/>
          </p:nvSpPr>
          <p:spPr>
            <a:xfrm>
              <a:off x="16585406" y="342225"/>
              <a:ext cx="3433761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1000" b="1" spc="-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s-MX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Nombre de usuario acepta solo letras minúsculas</a:t>
              </a:r>
              <a:endParaRPr lang="es-MX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76F2466-627C-5C49-FD14-9BD2D5856934}"/>
                </a:ext>
              </a:extLst>
            </p:cNvPr>
            <p:cNvSpPr/>
            <p:nvPr/>
          </p:nvSpPr>
          <p:spPr>
            <a:xfrm>
              <a:off x="16473485" y="3863800"/>
              <a:ext cx="3762375" cy="1082348"/>
            </a:xfrm>
            <a:prstGeom prst="rect">
              <a:avLst/>
            </a:prstGeom>
            <a:solidFill>
              <a:srgbClr val="ADB9CA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object 2">
              <a:extLst>
                <a:ext uri="{FF2B5EF4-FFF2-40B4-BE49-F238E27FC236}">
                  <a16:creationId xmlns:a16="http://schemas.microsoft.com/office/drawing/2014/main" id="{28FDE42C-3B35-955A-196D-CB15AE77FFC4}"/>
                </a:ext>
              </a:extLst>
            </p:cNvPr>
            <p:cNvSpPr txBox="1"/>
            <p:nvPr/>
          </p:nvSpPr>
          <p:spPr>
            <a:xfrm>
              <a:off x="16637791" y="4150569"/>
              <a:ext cx="3433761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1000" b="1" spc="-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Calibri"/>
                </a:rPr>
                <a:t> </a:t>
              </a:r>
              <a:r>
                <a:rPr lang="es-MX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Para concluir da </a:t>
              </a:r>
              <a:r>
                <a:rPr lang="es-MX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click</a:t>
              </a:r>
              <a:r>
                <a:rPr lang="es-MX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en Crear cuenta 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9607A8-55CE-0C83-AD78-168CE76C307D}"/>
              </a:ext>
            </a:extLst>
          </p:cNvPr>
          <p:cNvSpPr txBox="1"/>
          <p:nvPr/>
        </p:nvSpPr>
        <p:spPr>
          <a:xfrm>
            <a:off x="4767260" y="1704125"/>
            <a:ext cx="19621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LNCI2024-2</a:t>
            </a:r>
            <a:endParaRPr lang="es-MX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DE37FB1-C22D-A79E-2391-5D0B18266703}"/>
              </a:ext>
            </a:extLst>
          </p:cNvPr>
          <p:cNvCxnSpPr/>
          <p:nvPr/>
        </p:nvCxnSpPr>
        <p:spPr>
          <a:xfrm flipH="1" flipV="1">
            <a:off x="6353175" y="2042679"/>
            <a:ext cx="2505075" cy="1605396"/>
          </a:xfrm>
          <a:prstGeom prst="straightConnector1">
            <a:avLst/>
          </a:prstGeom>
          <a:ln w="38100">
            <a:solidFill>
              <a:srgbClr val="B94F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74CCE834-5BD7-7D7F-9123-B1CE9FD195B2}"/>
              </a:ext>
            </a:extLst>
          </p:cNvPr>
          <p:cNvCxnSpPr>
            <a:cxnSpLocks/>
          </p:cNvCxnSpPr>
          <p:nvPr/>
        </p:nvCxnSpPr>
        <p:spPr>
          <a:xfrm flipH="1">
            <a:off x="5788817" y="5240067"/>
            <a:ext cx="2647949" cy="515526"/>
          </a:xfrm>
          <a:prstGeom prst="straightConnector1">
            <a:avLst/>
          </a:prstGeom>
          <a:ln w="38100">
            <a:solidFill>
              <a:srgbClr val="B94F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19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4391553-3A92-8C5C-D100-1AE7E713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02B3487D-BFCA-5A20-973E-1CB7AB5AC2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9525" y="272907"/>
            <a:ext cx="797890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100"/>
              </a:spcBef>
            </a:pPr>
            <a:r>
              <a:rPr lang="es-MX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Paso 4</a:t>
            </a:r>
            <a:r>
              <a:rPr lang="es-MX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 el acceso a tu cuenta, sigue las instrucciones del correo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66659B-D6A2-E8F9-A319-91139EAF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990600"/>
            <a:ext cx="11665078" cy="519112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05AB091-70DE-20EE-B4EE-4D8558B67640}"/>
              </a:ext>
            </a:extLst>
          </p:cNvPr>
          <p:cNvSpPr/>
          <p:nvPr/>
        </p:nvSpPr>
        <p:spPr>
          <a:xfrm>
            <a:off x="490535" y="4501974"/>
            <a:ext cx="3762375" cy="1898825"/>
          </a:xfrm>
          <a:prstGeom prst="rect">
            <a:avLst/>
          </a:prstGeom>
          <a:solidFill>
            <a:srgbClr val="009999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A8D00AE-BF85-D7F0-4743-66178FA74827}"/>
              </a:ext>
            </a:extLst>
          </p:cNvPr>
          <p:cNvSpPr txBox="1"/>
          <p:nvPr/>
        </p:nvSpPr>
        <p:spPr>
          <a:xfrm>
            <a:off x="654841" y="4890976"/>
            <a:ext cx="343376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1000" b="1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 no te llega el correo o se te presenta alguna dificultad en el proceso de registro, comunícate a soporte técnico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0EC594D-D4F0-1D13-8235-19EF08BB0C27}"/>
              </a:ext>
            </a:extLst>
          </p:cNvPr>
          <p:cNvSpPr/>
          <p:nvPr/>
        </p:nvSpPr>
        <p:spPr>
          <a:xfrm>
            <a:off x="5105400" y="5688557"/>
            <a:ext cx="2833692" cy="628650"/>
          </a:xfrm>
          <a:prstGeom prst="ellipse">
            <a:avLst/>
          </a:prstGeom>
          <a:noFill/>
          <a:ln w="38100">
            <a:solidFill>
              <a:srgbClr val="B94F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: cheurón 13">
            <a:extLst>
              <a:ext uri="{FF2B5EF4-FFF2-40B4-BE49-F238E27FC236}">
                <a16:creationId xmlns:a16="http://schemas.microsoft.com/office/drawing/2014/main" id="{210B72DB-3CBF-5ECD-D5FA-2561449B4819}"/>
              </a:ext>
            </a:extLst>
          </p:cNvPr>
          <p:cNvSpPr/>
          <p:nvPr/>
        </p:nvSpPr>
        <p:spPr>
          <a:xfrm>
            <a:off x="4517230" y="5491576"/>
            <a:ext cx="342899" cy="961197"/>
          </a:xfrm>
          <a:prstGeom prst="chevron">
            <a:avLst/>
          </a:prstGeom>
          <a:solidFill>
            <a:srgbClr val="B94F6B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0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BB38B9E-7CBC-A38C-B505-F84F6FF508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44603" y="776332"/>
            <a:ext cx="280034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6350" algn="r">
              <a:lnSpc>
                <a:spcPct val="100000"/>
              </a:lnSpc>
              <a:spcBef>
                <a:spcPts val="100"/>
              </a:spcBef>
            </a:pPr>
            <a:r>
              <a:rPr lang="es-MX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Paso 5</a:t>
            </a:r>
            <a:br>
              <a:rPr lang="es-MX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spc="-5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El sistema generará un correo de confirmación  como este</a:t>
            </a:r>
            <a:endParaRPr lang="es-MX" sz="2400" spc="-5" dirty="0">
              <a:solidFill>
                <a:schemeClr val="accent5">
                  <a:lumMod val="50000"/>
                </a:schemeClr>
              </a:solidFill>
              <a:latin typeface="Arial Nova" panose="020B05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391553-3A92-8C5C-D100-1AE7E713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0" y="6047547"/>
            <a:ext cx="2019300" cy="6286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1830A45-0A58-B575-26C7-978A7319B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503496"/>
            <a:ext cx="9264895" cy="5211504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261860B3-5059-2559-06BF-7CF4C6D0F1EB}"/>
              </a:ext>
            </a:extLst>
          </p:cNvPr>
          <p:cNvSpPr txBox="1">
            <a:spLocks/>
          </p:cNvSpPr>
          <p:nvPr/>
        </p:nvSpPr>
        <p:spPr>
          <a:xfrm>
            <a:off x="-330328" y="3567499"/>
            <a:ext cx="2800349" cy="155170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marR="5080" indent="-6350" algn="r">
              <a:lnSpc>
                <a:spcPct val="100000"/>
              </a:lnSpc>
              <a:spcBef>
                <a:spcPts val="100"/>
              </a:spcBef>
            </a:pPr>
            <a:r>
              <a:rPr lang="es-MX" sz="28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Paso 6</a:t>
            </a:r>
            <a:br>
              <a:rPr lang="es-MX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spc="-5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Confirma el acceso a tu cuenta, siguiendo las instrucciones del correo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12EEDE1-08D9-584B-5700-FD3BF3B27E1A}"/>
              </a:ext>
            </a:extLst>
          </p:cNvPr>
          <p:cNvCxnSpPr>
            <a:cxnSpLocks/>
          </p:cNvCxnSpPr>
          <p:nvPr/>
        </p:nvCxnSpPr>
        <p:spPr>
          <a:xfrm flipV="1">
            <a:off x="2647950" y="3429000"/>
            <a:ext cx="1981200" cy="856374"/>
          </a:xfrm>
          <a:prstGeom prst="straightConnector1">
            <a:avLst/>
          </a:prstGeom>
          <a:ln w="38100">
            <a:solidFill>
              <a:srgbClr val="B94F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79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1076</Words>
  <Application>Microsoft Office PowerPoint</Application>
  <PresentationFormat>Panorámica</PresentationFormat>
  <Paragraphs>128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Arial MT</vt:lpstr>
      <vt:lpstr>Arial Narrow</vt:lpstr>
      <vt:lpstr>Arial Nova</vt:lpstr>
      <vt:lpstr>Arial Nova Cond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Paso 2 Crea una cuenta nueva para acceder</vt:lpstr>
      <vt:lpstr>Paso 3   Para crear una ¨nueva cuenta¨, debes llenar  el formato con tus datos completos</vt:lpstr>
      <vt:lpstr>Paso 4 Confirma el acceso a tu cuenta, sigue las instrucciones del correo</vt:lpstr>
      <vt:lpstr>Paso 5  El sistema generará un correo de confirmación  como este</vt:lpstr>
      <vt:lpstr>Para cualquier pregunta sobre el acceso a la plataforma, problemática para el registro o para tu matriculación comunícate 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Pablo Rodriguez</cp:lastModifiedBy>
  <cp:revision>61</cp:revision>
  <dcterms:created xsi:type="dcterms:W3CDTF">2024-08-05T23:03:50Z</dcterms:created>
  <dcterms:modified xsi:type="dcterms:W3CDTF">2024-09-20T15:46:18Z</dcterms:modified>
</cp:coreProperties>
</file>