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77" r:id="rId5"/>
    <p:sldId id="276" r:id="rId6"/>
    <p:sldId id="278" r:id="rId7"/>
    <p:sldId id="291" r:id="rId8"/>
    <p:sldId id="289" r:id="rId9"/>
    <p:sldId id="286" r:id="rId10"/>
    <p:sldId id="288" r:id="rId11"/>
    <p:sldId id="287" r:id="rId12"/>
    <p:sldId id="284" r:id="rId13"/>
    <p:sldId id="285" r:id="rId14"/>
    <p:sldId id="282" r:id="rId15"/>
    <p:sldId id="283" r:id="rId16"/>
    <p:sldId id="279" r:id="rId17"/>
    <p:sldId id="281" r:id="rId18"/>
    <p:sldId id="290" r:id="rId19"/>
    <p:sldId id="280" r:id="rId20"/>
    <p:sldId id="275" r:id="rId21"/>
    <p:sldId id="274" r:id="rId22"/>
    <p:sldId id="273" r:id="rId23"/>
    <p:sldId id="272" r:id="rId24"/>
    <p:sldId id="271" r:id="rId25"/>
    <p:sldId id="270" r:id="rId26"/>
    <p:sldId id="269" r:id="rId27"/>
    <p:sldId id="268" r:id="rId28"/>
    <p:sldId id="267" r:id="rId29"/>
    <p:sldId id="257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04" autoAdjust="0"/>
    <p:restoredTop sz="96405"/>
  </p:normalViewPr>
  <p:slideViewPr>
    <p:cSldViewPr snapToGrid="0">
      <p:cViewPr varScale="1">
        <p:scale>
          <a:sx n="85" d="100"/>
          <a:sy n="85" d="100"/>
        </p:scale>
        <p:origin x="42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D71E6-E27E-35E9-2753-D3BA66C51A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A89623-C94E-BE94-C417-7DCB7E279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35313A-DAFA-E79D-E2CA-9D019A4C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836CB6-7581-E957-2E8E-B40D4872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61A929-CE1B-F461-B207-B6798562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520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4C7FE8-61A6-96BE-1FD5-DF813A4DC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8D5949-BF6A-C26D-47F5-58937BD2E7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1CB2C7-FC4A-0CBB-E1B3-509F381B8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D3B62D-C74F-64E1-9EE1-ABF3C2AF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4E15C0-BBD8-C220-AB18-95AD63EDA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978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CC5AC-4C98-DB04-AAB5-A4A067C36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7A90C67-9C8F-A0C1-28E9-BF3CBC64A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4895C0-F722-14FD-1F66-F949E9F2B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E95650-AA03-EA82-14E8-CD581E6E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7C7310-30EC-B729-02E9-9478581EE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311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84BF7-C7D0-DBF6-1DC0-5E68C5F9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00CCB3-9578-182E-6BF3-C9EC9783E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2B8EC8-054D-B67B-356D-60B2DD73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6579D7-1170-A5B0-1C70-C042895C3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4E370-CF1B-194F-A351-9350AC971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6510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0E542A-C71E-8E1A-188A-7F1CCA4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EAF4DF-4DF6-6ED7-541E-699605DB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1F5D9E-0A50-5242-40D0-38D0F1ED1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49C356-0EC9-455D-F5C9-23C33FC73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85AE5E-3FC6-0907-6942-37AFCDAF3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029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D382C-1A73-B729-9FCD-5293B9590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B66775-4234-322B-7072-F39A34A31C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4AA7FD-ED70-F552-E27E-B41410EBF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E85EE-76AF-B67C-D1C7-1923A191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6D96AB-FF82-FA0B-3ABA-8BFD0BEA2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8A1131-003F-BFC0-7D8D-2A45F6FF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53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49829-A881-520D-F4D3-F938F538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ADEC91-19D9-4500-C9DE-C7CD52D9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6F75C0B-6062-AE08-8595-FE176763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9ED0B9-72FC-0316-07A0-DABC82EA1F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FBA2BE-3915-D57A-ABCC-6AEB92C9CB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CF7AA7-D810-06F7-A8FC-120292107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4F9042F-478F-E1EE-1D61-BBEB159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ED6A62-344E-9AD5-7B53-9B0559F3C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506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0C4DE5-D5D9-ECE7-F285-83E42D49D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559640-9093-CFB1-7556-58320675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226ED3D-DBD4-31D5-2049-15350D78F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E23095-7E02-F3B6-E30B-6E5C2D8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2076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D6F013-9F98-216B-02F6-85F7BC0D9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C4D6C0-3F1B-5A4E-06D9-2A0A6420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8AFD8-A23F-4EE1-41D8-FE865DED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305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7A5490-263E-D209-A343-477169885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0C6AF9-4477-0A90-D070-5208AD229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AD5D24-3A21-E9CF-F2B1-B1A369412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C0F528-EA2D-0630-B021-5C98A26D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0BF163-8212-F8C5-5291-A29B2CF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982AD2-C1CB-F297-D58B-289C95A2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356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529D6-A47C-0D86-9EAC-9AAA1082E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080C88-C241-47B9-195C-3D23C06306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2C0C3-DB60-40B4-F3F5-74E42CD77E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9FC42B-1D97-2D32-156A-8DAA50E8E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0B7154-9134-B8CA-6EAC-D0DFECFF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A0684D-5793-23CA-9F17-6CC0046CA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527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629E43-DB17-ED4A-729A-5C7D289A9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F4A2E3-35E3-0E44-7EC6-7DDC840D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9B64B0-DFB9-5E19-A637-C9C242AB84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9A1C2-0A7D-DC40-8065-EDCD6AF757D4}" type="datetimeFigureOut">
              <a:rPr lang="es-MX" smtClean="0"/>
              <a:t>31/01/2025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3CF28-8D0B-F29C-2DB2-AFB9E62B6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7B338-9FD5-2869-A3B4-77E8FA240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22A6A-81E1-3849-AB49-C5728991A21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340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ca.uaq.mx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0105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54695" y="1577192"/>
            <a:ext cx="104001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Generar, implementar y actualizar las estructuras de formación para desarrollar profesionales con los conocimientos y experiencias necesaria en las áreas económico administrativas, legales, operativas y de negocios de las diferentes organizaciones (privadas, publicas y sociales) mediante programas de estudio congruentes con la realidad del entorno económico, administrativo, político y social que sean convenientes para que puedan interactuar, innovando y creando el liderazgo, la competitividad y el compromiso social con los valores y principios aceptados universalmente.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C6D248-57E5-E3D4-6FDE-7FA4154C6D20}"/>
              </a:ext>
            </a:extLst>
          </p:cNvPr>
          <p:cNvSpPr txBox="1"/>
          <p:nvPr/>
        </p:nvSpPr>
        <p:spPr>
          <a:xfrm>
            <a:off x="5100918" y="869576"/>
            <a:ext cx="1457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Misión</a:t>
            </a:r>
          </a:p>
        </p:txBody>
      </p:sp>
    </p:spTree>
    <p:extLst>
      <p:ext uri="{BB962C8B-B14F-4D97-AF65-F5344CB8AC3E}">
        <p14:creationId xmlns:p14="http://schemas.microsoft.com/office/powerpoint/2010/main" val="217596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002418" y="1874728"/>
            <a:ext cx="1043709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formación de nuestros profesionales debe asegurar su permanencia y desarrollo integral con programas educativos, culturales y deportivos reconocidos por su gran calidad, con los que se debe de generar, aplicar y actualizar los conocimientos y procesos necesarios para consolidar la estructura personal que logre la obtención de excelentes resultados en la dirección y administración de las diferentes entidades organizacionales.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D166A9F-B67C-0139-5683-B644FDBE0CFC}"/>
              </a:ext>
            </a:extLst>
          </p:cNvPr>
          <p:cNvSpPr txBox="1"/>
          <p:nvPr/>
        </p:nvSpPr>
        <p:spPr>
          <a:xfrm>
            <a:off x="5414682" y="896471"/>
            <a:ext cx="13244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Visión</a:t>
            </a:r>
          </a:p>
        </p:txBody>
      </p:sp>
    </p:spTree>
    <p:extLst>
      <p:ext uri="{BB962C8B-B14F-4D97-AF65-F5344CB8AC3E}">
        <p14:creationId xmlns:p14="http://schemas.microsoft.com/office/powerpoint/2010/main" val="1415352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013012" y="1664188"/>
            <a:ext cx="101659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La Licenciatura en Administración Financiera tiene una duración de cuatro años y medio repartidos en 9 semestres.</a:t>
            </a:r>
          </a:p>
          <a:p>
            <a:pPr algn="just"/>
            <a:endParaRPr lang="es-MX" sz="2800" dirty="0"/>
          </a:p>
          <a:p>
            <a:pPr algn="just"/>
            <a:r>
              <a:rPr lang="es-MX" sz="2800" dirty="0"/>
              <a:t>Durante este periodo los estudiantes deberán de acreditar diversas materias las cuáles en total suman 381 créditos, divididos en cuatro ejes de formación académica: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1200152-A73A-B08C-8191-B7E5F8DD47FB}"/>
              </a:ext>
            </a:extLst>
          </p:cNvPr>
          <p:cNvSpPr txBox="1"/>
          <p:nvPr/>
        </p:nvSpPr>
        <p:spPr>
          <a:xfrm>
            <a:off x="4598894" y="726140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Mapa Curricular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692DE5-F52F-150D-A978-43701AEFF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525" y="4826867"/>
            <a:ext cx="1072989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1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2D87F8-BE50-B86B-BFA8-B03368930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38" y="80682"/>
            <a:ext cx="5804109" cy="590774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CBCD48-D913-8994-D50A-7ED3F84DB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047" y="112059"/>
            <a:ext cx="5576047" cy="5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12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83552" y="1695092"/>
            <a:ext cx="9284448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El alumno debe de poseer los conocimientos básicos de contabilidad, administración, derecho, informática y economía.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Facilidad para comunicarse e integrarse como elemento de un equipo de trabajo.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Habilidades para relacionarse y negociar situaciones cotidianas.</a:t>
            </a:r>
          </a:p>
          <a:p>
            <a:pPr algn="just">
              <a:spcBef>
                <a:spcPts val="450"/>
              </a:spcBef>
              <a:defRPr sz="4000"/>
            </a:pPr>
            <a:endParaRPr lang="es-ES" sz="800" dirty="0"/>
          </a:p>
          <a:p>
            <a:pPr algn="just">
              <a:spcBef>
                <a:spcPts val="450"/>
              </a:spcBef>
              <a:buFont typeface="Wingdings"/>
              <a:buChar char="ü"/>
              <a:defRPr sz="4000"/>
            </a:pPr>
            <a:r>
              <a:rPr lang="es-ES" sz="2400" dirty="0"/>
              <a:t>Aptitud para formular análisis y síntesis básica de los fenómenos del entorno, humanista, social, político, científico y tecnológico de México y del mundo globalizado.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7DBBC37-BE58-CB80-AA73-07359BBF878C}"/>
              </a:ext>
            </a:extLst>
          </p:cNvPr>
          <p:cNvSpPr txBox="1"/>
          <p:nvPr/>
        </p:nvSpPr>
        <p:spPr>
          <a:xfrm>
            <a:off x="4563036" y="833718"/>
            <a:ext cx="32214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Perfil de Ingreso</a:t>
            </a:r>
          </a:p>
        </p:txBody>
      </p:sp>
    </p:spTree>
    <p:extLst>
      <p:ext uri="{BB962C8B-B14F-4D97-AF65-F5344CB8AC3E}">
        <p14:creationId xmlns:p14="http://schemas.microsoft.com/office/powerpoint/2010/main" val="1895085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339272" y="1462010"/>
            <a:ext cx="9513456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500"/>
              </a:spcBef>
              <a:buFont typeface="Wingdings"/>
              <a:buChar char="ü"/>
              <a:defRPr sz="4400"/>
            </a:pPr>
            <a:r>
              <a:rPr lang="es-ES" sz="2800" dirty="0"/>
              <a:t>El alumno podrá predecir los cambios en las variables económicas y financieras que le permitan gestionar, obtener y destinar los fondos que un individuo u organización requiere por medio de un dominio matemático, estadístico, informático, administrativo y contable de la información.</a:t>
            </a:r>
          </a:p>
          <a:p>
            <a:pPr algn="just">
              <a:spcBef>
                <a:spcPts val="500"/>
              </a:spcBef>
              <a:defRPr sz="4400"/>
            </a:pPr>
            <a:endParaRPr lang="es-ES" sz="1200" dirty="0"/>
          </a:p>
          <a:p>
            <a:pPr algn="just">
              <a:spcBef>
                <a:spcPts val="500"/>
              </a:spcBef>
              <a:buFont typeface="Wingdings"/>
              <a:buChar char="ü"/>
              <a:defRPr sz="4400"/>
            </a:pPr>
            <a:r>
              <a:rPr lang="es-ES" sz="2800" dirty="0"/>
              <a:t>El alumno tendrá conocimientos profundos de administración financiera en materia de banca nacional e internacional y legislación bancaria y bursátil.</a:t>
            </a:r>
          </a:p>
          <a:p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6B013-36C9-5D6D-4E58-1DD860541F24}"/>
              </a:ext>
            </a:extLst>
          </p:cNvPr>
          <p:cNvSpPr txBox="1"/>
          <p:nvPr/>
        </p:nvSpPr>
        <p:spPr>
          <a:xfrm>
            <a:off x="4285129" y="527990"/>
            <a:ext cx="319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Perfil de Egreso</a:t>
            </a:r>
          </a:p>
        </p:txBody>
      </p:sp>
    </p:spTree>
    <p:extLst>
      <p:ext uri="{BB962C8B-B14F-4D97-AF65-F5344CB8AC3E}">
        <p14:creationId xmlns:p14="http://schemas.microsoft.com/office/powerpoint/2010/main" val="3548797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76263" y="1704056"/>
            <a:ext cx="880486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Formar profesionales con la capacidad de ocupar posiciones importantes relacionadas con la planeación estratégica de las organizaciones; definición de objetivos, misión, visión, gestión y control organizacional. 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446C36-9881-099F-FCEE-D5B37F990A4B}"/>
              </a:ext>
            </a:extLst>
          </p:cNvPr>
          <p:cNvSpPr txBox="1"/>
          <p:nvPr/>
        </p:nvSpPr>
        <p:spPr>
          <a:xfrm>
            <a:off x="3630706" y="860612"/>
            <a:ext cx="4559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Propósito Fundamental</a:t>
            </a:r>
          </a:p>
        </p:txBody>
      </p:sp>
    </p:spTree>
    <p:extLst>
      <p:ext uri="{BB962C8B-B14F-4D97-AF65-F5344CB8AC3E}">
        <p14:creationId xmlns:p14="http://schemas.microsoft.com/office/powerpoint/2010/main" val="4238698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3862264" y="473060"/>
            <a:ext cx="4529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Áreas de Conocimiento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4CC832-A9EA-6954-C1DA-6F3158318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483" y="1057835"/>
            <a:ext cx="9950824" cy="520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2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28166" y="1357693"/>
            <a:ext cx="91977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Podrán desempeñarse en niveles profesionales y gerenciales en los diversos campos de gestión administrativa y/o tecnológica involucrándose en las operaciones financieras y bursátiles de la banca, con las siguientes funciones:</a:t>
            </a:r>
          </a:p>
          <a:p>
            <a:pPr algn="just"/>
            <a:endParaRPr lang="es-ES" sz="12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administrativa y financiera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Diagnóstico y planeación financiera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tesorería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Planteamiento, modelación y evaluación de proyectos de inversión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Gestión de riesgo, de crédito, de mercado y operacional</a:t>
            </a:r>
          </a:p>
          <a:p>
            <a:pPr algn="just"/>
            <a:endParaRPr lang="es-ES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20C815-A5E3-1102-A678-AF00C106D2EB}"/>
              </a:ext>
            </a:extLst>
          </p:cNvPr>
          <p:cNvSpPr txBox="1"/>
          <p:nvPr/>
        </p:nvSpPr>
        <p:spPr>
          <a:xfrm>
            <a:off x="3974469" y="514326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2042509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911927" y="1579909"/>
            <a:ext cx="9079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el área económico administrativa, legal, operativa y de negocio en organizaciones privadas, como:</a:t>
            </a:r>
          </a:p>
          <a:p>
            <a:pPr algn="just"/>
            <a:endParaRPr lang="es-MX" sz="1200" dirty="0"/>
          </a:p>
          <a:p>
            <a:pPr algn="just"/>
            <a:endParaRPr lang="es-MX" sz="1000" dirty="0"/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comercial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Industrial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de servicios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Financiero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Del sector Tecnológico</a:t>
            </a:r>
          </a:p>
          <a:p>
            <a:pPr marL="3543300" lvl="7" indent="-342900" algn="just">
              <a:buFont typeface="Arial" panose="020B0604020202020204" pitchFamily="34" charset="0"/>
              <a:buChar char="•"/>
            </a:pPr>
            <a:r>
              <a:rPr lang="es-ES" sz="2400" dirty="0"/>
              <a:t>Organismos Financieros Internacionales</a:t>
            </a:r>
          </a:p>
          <a:p>
            <a:pPr algn="just"/>
            <a:endParaRPr lang="es-MX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A31E92-AACD-6125-4570-93DB34E2882E}"/>
              </a:ext>
            </a:extLst>
          </p:cNvPr>
          <p:cNvSpPr txBox="1"/>
          <p:nvPr/>
        </p:nvSpPr>
        <p:spPr>
          <a:xfrm>
            <a:off x="4064000" y="628073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71D030C-B721-C8FA-858F-7EBD7F9C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74" y="2663006"/>
            <a:ext cx="3468925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3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9AA5749-207B-3F6D-44A3-786750621B61}"/>
              </a:ext>
            </a:extLst>
          </p:cNvPr>
          <p:cNvSpPr txBox="1"/>
          <p:nvPr/>
        </p:nvSpPr>
        <p:spPr>
          <a:xfrm>
            <a:off x="1541930" y="1094457"/>
            <a:ext cx="811305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PROCESO DE SELECCIÓN</a:t>
            </a:r>
            <a:endParaRPr lang="es-MX" sz="48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/>
            <a:r>
              <a:rPr lang="es-MX" sz="48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3C571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cs typeface="Arial" panose="020B0604020202020204" pitchFamily="34" charset="0"/>
              </a:rPr>
              <a:t>2025</a:t>
            </a:r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93C571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endParaRPr lang="es-MX" sz="4800" kern="1200" dirty="0">
              <a:ln w="9525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cs typeface="Arial" panose="020B0604020202020204" pitchFamily="34" charset="0"/>
            </a:endParaRPr>
          </a:p>
          <a:p>
            <a:pPr algn="ctr" defTabSz="457200" hangingPunct="1"/>
            <a:r>
              <a:rPr lang="es-MX" sz="4800" kern="120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ea typeface="Segoe UI Black" panose="020B0A02040204020203" pitchFamily="34" charset="0"/>
                <a:cs typeface="Arial" panose="020B0604020202020204" pitchFamily="34" charset="0"/>
              </a:rPr>
              <a:t>LICENCIATURA EN ADMINISTRACIÓN FINANCIERA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1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117600" y="1635328"/>
            <a:ext cx="8746836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En el área económico administrativa, legal, operativa y de negocio en organizaciones públicas, como:</a:t>
            </a:r>
          </a:p>
          <a:p>
            <a:pPr algn="just"/>
            <a:endParaRPr lang="es-MX" sz="14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federal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estatal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Gobierno municipal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s-MX" sz="2800" dirty="0"/>
              <a:t>Paraestatales</a:t>
            </a:r>
          </a:p>
          <a:p>
            <a:pPr algn="just"/>
            <a:endParaRPr lang="es-MX" sz="2400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9FD4EC-AF98-A0EC-ABBA-0D37CBE72093}"/>
              </a:ext>
            </a:extLst>
          </p:cNvPr>
          <p:cNvSpPr txBox="1"/>
          <p:nvPr/>
        </p:nvSpPr>
        <p:spPr>
          <a:xfrm>
            <a:off x="3685308" y="572655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76DC05B-3F62-1EFA-4961-41BD4EADA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5" r="17493"/>
          <a:stretch/>
        </p:blipFill>
        <p:spPr>
          <a:xfrm>
            <a:off x="6576426" y="2520337"/>
            <a:ext cx="3602046" cy="318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53988" y="1533726"/>
            <a:ext cx="888402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600" dirty="0"/>
              <a:t>En el área económico administrativa, legal, operativa y de negocio en empresas sociales, como:</a:t>
            </a:r>
          </a:p>
          <a:p>
            <a:pPr marL="0" indent="0" algn="just">
              <a:buNone/>
            </a:pPr>
            <a:endParaRPr lang="es-MX" sz="1600" dirty="0"/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Sociedades civiles y Asociaciones Civiles.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Colegios de profesionistas.</a:t>
            </a:r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MX" sz="2600" dirty="0"/>
              <a:t>ONG (Organizaciones no gubernamentales).</a:t>
            </a:r>
          </a:p>
          <a:p>
            <a:pPr marL="0" indent="0" algn="just">
              <a:buNone/>
            </a:pPr>
            <a:endParaRPr lang="es-MX" sz="1800" dirty="0">
              <a:latin typeface="Narkisi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BE21A8-39A2-DFE3-0A20-142628554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988" y="3810000"/>
            <a:ext cx="4670612" cy="26161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8194678-41CE-BDBE-F29F-75F71D1D8642}"/>
              </a:ext>
            </a:extLst>
          </p:cNvPr>
          <p:cNvSpPr txBox="1"/>
          <p:nvPr/>
        </p:nvSpPr>
        <p:spPr>
          <a:xfrm>
            <a:off x="4243409" y="636383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1622848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90918" y="1474234"/>
            <a:ext cx="9843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También pueden ser grandes emprendedores que opten por la innovación en sus negocios independientes e impulsando el emprendimiento de ideas propias y de negocios necesarios en el mercado como consultor o asesor de diferentes tipos de empresas.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DE22A5C-E987-68EA-D7D2-19550CF84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25" y="2667182"/>
            <a:ext cx="3493311" cy="317019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D631A6E-34FA-7680-C109-E6D512583CDF}"/>
              </a:ext>
            </a:extLst>
          </p:cNvPr>
          <p:cNvSpPr txBox="1"/>
          <p:nvPr/>
        </p:nvSpPr>
        <p:spPr>
          <a:xfrm>
            <a:off x="3944471" y="669342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1705142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4589931" y="1623375"/>
            <a:ext cx="62902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2800" dirty="0"/>
              <a:t>En el ámbito académico dentro de instituciones públicas o privadas, como:</a:t>
            </a:r>
          </a:p>
          <a:p>
            <a:pPr marL="0" indent="0" algn="just">
              <a:buNone/>
            </a:pPr>
            <a:endParaRPr lang="es-MX" sz="1400" dirty="0"/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Investigador </a:t>
            </a:r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endParaRPr lang="es-MX" sz="1200" dirty="0"/>
          </a:p>
          <a:p>
            <a:pPr marL="1257300" lvl="2" indent="-342900" algn="just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Docente.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A1A823-B899-2D0C-D969-DBCDE96F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319" y="1372472"/>
            <a:ext cx="3429706" cy="421579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C61105B-FF31-5740-42A4-EB64A8C9244F}"/>
              </a:ext>
            </a:extLst>
          </p:cNvPr>
          <p:cNvSpPr txBox="1"/>
          <p:nvPr/>
        </p:nvSpPr>
        <p:spPr>
          <a:xfrm>
            <a:off x="3872752" y="623405"/>
            <a:ext cx="37051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Campo Profesional</a:t>
            </a:r>
          </a:p>
        </p:txBody>
      </p:sp>
    </p:spTree>
    <p:extLst>
      <p:ext uri="{BB962C8B-B14F-4D97-AF65-F5344CB8AC3E}">
        <p14:creationId xmlns:p14="http://schemas.microsoft.com/office/powerpoint/2010/main" val="3151588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535272" y="1768041"/>
            <a:ext cx="462578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Intercambio académico</a:t>
            </a:r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Lenguas extranjeras</a:t>
            </a:r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endParaRPr lang="es-MX" sz="1400" dirty="0"/>
          </a:p>
          <a:p>
            <a:pPr marL="428625" lvl="3" indent="-428625" algn="just">
              <a:buFont typeface="Arial" panose="020B0604020202020204" pitchFamily="34" charset="0"/>
              <a:buChar char="•"/>
            </a:pPr>
            <a:r>
              <a:rPr lang="es-MX" sz="3200" dirty="0"/>
              <a:t>Posgrados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79EF35-0A79-BFFD-8576-287C3D9C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667" y="1669430"/>
            <a:ext cx="5492027" cy="359085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0786571-FAAC-236F-0186-AF7308BD6F04}"/>
              </a:ext>
            </a:extLst>
          </p:cNvPr>
          <p:cNvSpPr txBox="1"/>
          <p:nvPr/>
        </p:nvSpPr>
        <p:spPr>
          <a:xfrm>
            <a:off x="2913529" y="600635"/>
            <a:ext cx="5780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Adicionales para tu formación</a:t>
            </a:r>
          </a:p>
        </p:txBody>
      </p:sp>
    </p:spTree>
    <p:extLst>
      <p:ext uri="{BB962C8B-B14F-4D97-AF65-F5344CB8AC3E}">
        <p14:creationId xmlns:p14="http://schemas.microsoft.com/office/powerpoint/2010/main" val="144096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13052" y="1910516"/>
            <a:ext cx="8786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/>
              <a:t>Para enriquecer todo lo anterior tenemos intercambios nacionales e internacionales con más de 20 países alrededor del mundo.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7A3CB7-06D1-A5F4-AE07-DC053770F8B9}"/>
              </a:ext>
            </a:extLst>
          </p:cNvPr>
          <p:cNvSpPr txBox="1"/>
          <p:nvPr/>
        </p:nvSpPr>
        <p:spPr>
          <a:xfrm>
            <a:off x="2268071" y="869577"/>
            <a:ext cx="70902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Intercambio Nacional e Internacional</a:t>
            </a:r>
          </a:p>
        </p:txBody>
      </p:sp>
      <p:pic>
        <p:nvPicPr>
          <p:cNvPr id="1026" name="Picture 2" descr="Globo terráqueo planeta Tierra mapa esfera - Foto de stock de Globo terráqueo libre de derechos">
            <a:extLst>
              <a:ext uri="{FF2B5EF4-FFF2-40B4-BE49-F238E27FC236}">
                <a16:creationId xmlns:a16="http://schemas.microsoft.com/office/drawing/2014/main" id="{E501F3A1-34CB-3412-A4A1-2261AD69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082" y="3116217"/>
            <a:ext cx="2725271" cy="269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82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443317" y="1506832"/>
            <a:ext cx="88392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SzTx/>
              <a:buNone/>
            </a:pPr>
            <a:r>
              <a:rPr lang="es-MX" sz="2800" dirty="0"/>
              <a:t>Por todo lo anterior es indispensable en el mundo globalizado actual hablar varios idiomas, por lo que tenemos ofertados varios grupos de segunda lengua como:</a:t>
            </a:r>
          </a:p>
          <a:p>
            <a:pPr marL="0" indent="0" algn="just">
              <a:buSzTx/>
              <a:buNone/>
            </a:pPr>
            <a:endParaRPr lang="es-MX" sz="1600" dirty="0"/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Ingles   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Francés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Portugués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Alemán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Italiano</a:t>
            </a:r>
          </a:p>
          <a:p>
            <a:pPr lvl="2" algn="just" hangingPunct="1">
              <a:buSzTx/>
              <a:buFont typeface="Arial" panose="020B0604020202020204" pitchFamily="34" charset="0"/>
              <a:buChar char="•"/>
            </a:pPr>
            <a:r>
              <a:rPr lang="es-MX" sz="2800" dirty="0"/>
              <a:t> Chino</a:t>
            </a:r>
          </a:p>
          <a:p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A91319-1A86-74DB-139F-0EBECA30A424}"/>
              </a:ext>
            </a:extLst>
          </p:cNvPr>
          <p:cNvSpPr txBox="1"/>
          <p:nvPr/>
        </p:nvSpPr>
        <p:spPr>
          <a:xfrm>
            <a:off x="4025152" y="645458"/>
            <a:ext cx="3310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Lengua y Cultura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9331419-EAB5-422E-151B-5432CB22E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348" y="3025635"/>
            <a:ext cx="3371380" cy="302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0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603157" y="1479938"/>
            <a:ext cx="867808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800" dirty="0">
              <a:solidFill>
                <a:schemeClr val="tx1"/>
              </a:solidFill>
              <a:cs typeface="Narkisim" panose="020E0502050101010101" pitchFamily="34" charset="-79"/>
            </a:endParaRPr>
          </a:p>
          <a:p>
            <a:r>
              <a:rPr lang="es-ES" sz="2800" dirty="0">
                <a:solidFill>
                  <a:schemeClr val="tx1"/>
                </a:solidFill>
                <a:cs typeface="Narkisim" panose="020E0502050101010101" pitchFamily="34" charset="-79"/>
              </a:rPr>
              <a:t>Maestría en administración con área terminal en Finanzas.</a:t>
            </a:r>
          </a:p>
          <a:p>
            <a:endParaRPr lang="es-ES" sz="2800" dirty="0">
              <a:solidFill>
                <a:schemeClr val="tx1"/>
              </a:solidFill>
              <a:cs typeface="Narkisim" panose="020E0502050101010101" pitchFamily="34" charset="-79"/>
            </a:endParaRPr>
          </a:p>
          <a:p>
            <a:r>
              <a:rPr lang="es-ES" sz="2800" dirty="0">
                <a:solidFill>
                  <a:schemeClr val="tx1"/>
                </a:solidFill>
                <a:cs typeface="Narkisim" panose="020E0502050101010101" pitchFamily="34" charset="-79"/>
              </a:rPr>
              <a:t>Doctorado en Administración</a:t>
            </a:r>
          </a:p>
          <a:p>
            <a:endParaRPr lang="es-ES" sz="2800" dirty="0">
              <a:cs typeface="Narkisim" panose="020E0502050101010101" pitchFamily="34" charset="-79"/>
            </a:endParaRPr>
          </a:p>
          <a:p>
            <a:endParaRPr lang="es-MX" sz="2800" dirty="0">
              <a:solidFill>
                <a:srgbClr val="FF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07C084B-9A9D-66F6-C318-7138383064EE}"/>
              </a:ext>
            </a:extLst>
          </p:cNvPr>
          <p:cNvSpPr txBox="1"/>
          <p:nvPr/>
        </p:nvSpPr>
        <p:spPr>
          <a:xfrm>
            <a:off x="3352800" y="663278"/>
            <a:ext cx="4769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Investigación y Posgrado</a:t>
            </a:r>
          </a:p>
        </p:txBody>
      </p:sp>
    </p:spTree>
    <p:extLst>
      <p:ext uri="{BB962C8B-B14F-4D97-AF65-F5344CB8AC3E}">
        <p14:creationId xmlns:p14="http://schemas.microsoft.com/office/powerpoint/2010/main" val="1249138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36494" y="1040669"/>
            <a:ext cx="105873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“EN LA VIDA TRIUNFA EL QUE PERSEVERA, EL QUE SE ESMERA, EL QUE PERSISTE, EL QUE SABE QUE NO ES FACIL, PERO SIGUE INSISTIENDO, Y SI SE CANSA, DESCANSA, PERO CONTINUA.”	</a:t>
            </a:r>
          </a:p>
          <a:p>
            <a:pPr marL="0" indent="0" algn="just">
              <a:buNone/>
            </a:pP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               </a:t>
            </a:r>
            <a:r>
              <a:rPr lang="es-MX" sz="28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ANONIMO</a:t>
            </a:r>
          </a:p>
          <a:p>
            <a:pPr algn="ctr"/>
            <a:endParaRPr lang="es-MX" sz="3600" dirty="0"/>
          </a:p>
          <a:p>
            <a:pPr algn="ctr"/>
            <a:r>
              <a:rPr lang="es-MX" sz="4400" dirty="0"/>
              <a:t>BIENVENIDO</a:t>
            </a:r>
          </a:p>
          <a:p>
            <a:pPr algn="ctr"/>
            <a:endParaRPr lang="es-MX" sz="2000" dirty="0">
              <a:solidFill>
                <a:srgbClr val="FF0000"/>
              </a:solidFill>
            </a:endParaRPr>
          </a:p>
          <a:p>
            <a:pPr algn="ctr"/>
            <a:r>
              <a:rPr lang="es-MX" sz="4400" dirty="0"/>
              <a:t>TE DESEAMOS MUCHO EXITO</a:t>
            </a:r>
          </a:p>
        </p:txBody>
      </p:sp>
    </p:spTree>
    <p:extLst>
      <p:ext uri="{BB962C8B-B14F-4D97-AF65-F5344CB8AC3E}">
        <p14:creationId xmlns:p14="http://schemas.microsoft.com/office/powerpoint/2010/main" val="2013692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61DE5E8-F7BC-F66B-7162-B2ED33F3B6BB}"/>
              </a:ext>
            </a:extLst>
          </p:cNvPr>
          <p:cNvSpPr txBox="1"/>
          <p:nvPr/>
        </p:nvSpPr>
        <p:spPr>
          <a:xfrm>
            <a:off x="4065215" y="4384504"/>
            <a:ext cx="54103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600" dirty="0">
                <a:solidFill>
                  <a:srgbClr val="FFFF00"/>
                </a:solidFill>
              </a:rPr>
              <a:t>¡BIENVENIDO </a:t>
            </a:r>
          </a:p>
          <a:p>
            <a:pPr algn="ctr"/>
            <a:r>
              <a:rPr lang="es-MX" sz="3600" dirty="0">
                <a:solidFill>
                  <a:srgbClr val="FFFF00"/>
                </a:solidFill>
              </a:rPr>
              <a:t>TE DESAMO MUCHO ÉXITO!</a:t>
            </a:r>
          </a:p>
        </p:txBody>
      </p:sp>
    </p:spTree>
    <p:extLst>
      <p:ext uri="{BB962C8B-B14F-4D97-AF65-F5344CB8AC3E}">
        <p14:creationId xmlns:p14="http://schemas.microsoft.com/office/powerpoint/2010/main" val="2483711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503827" y="2107469"/>
            <a:ext cx="81792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800" dirty="0">
                <a:solidFill>
                  <a:srgbClr val="C00000"/>
                </a:solidFill>
                <a:cs typeface="Arial" panose="020B0604020202020204" pitchFamily="34" charset="0"/>
              </a:rPr>
              <a:t>Licenciatura en Administración </a:t>
            </a:r>
          </a:p>
          <a:p>
            <a:pPr algn="ctr"/>
            <a:r>
              <a:rPr lang="es-MX" sz="4800" dirty="0">
                <a:solidFill>
                  <a:srgbClr val="C00000"/>
                </a:solidFill>
                <a:cs typeface="Arial" panose="020B0604020202020204" pitchFamily="34" charset="0"/>
              </a:rPr>
              <a:t>Financiera</a:t>
            </a:r>
          </a:p>
        </p:txBody>
      </p:sp>
    </p:spTree>
    <p:extLst>
      <p:ext uri="{BB962C8B-B14F-4D97-AF65-F5344CB8AC3E}">
        <p14:creationId xmlns:p14="http://schemas.microsoft.com/office/powerpoint/2010/main" val="289080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4740805" y="802498"/>
            <a:ext cx="35229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  <a:cs typeface="Arial" panose="020B0604020202020204" pitchFamily="34" charset="0"/>
              </a:rPr>
              <a:t>Oferta Académica</a:t>
            </a:r>
          </a:p>
          <a:p>
            <a:endParaRPr lang="es-MX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1849DF-1C28-E8B0-8F72-BDCA344484E0}"/>
              </a:ext>
            </a:extLst>
          </p:cNvPr>
          <p:cNvSpPr txBox="1"/>
          <p:nvPr/>
        </p:nvSpPr>
        <p:spPr>
          <a:xfrm>
            <a:off x="2232619" y="1900518"/>
            <a:ext cx="77267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/>
              <a:t>En la Facultad de Contaduría y Administración contamos con una amplia </a:t>
            </a:r>
            <a:r>
              <a:rPr lang="es-MX" sz="3600" u="sng" dirty="0"/>
              <a:t>OFERTA ACADEMICA (9 licenciaturas)</a:t>
            </a:r>
            <a:r>
              <a:rPr lang="es-MX" sz="3600" dirty="0"/>
              <a:t> mismas  que podrás encontrar en la página </a:t>
            </a:r>
          </a:p>
          <a:p>
            <a:pPr algn="ctr"/>
            <a:r>
              <a:rPr lang="es-MX" sz="3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https://fca.uaq.mx/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131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168ADC0-86C1-A75F-A4D0-9EB06DB5B0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14276" r="12439" b="8938"/>
          <a:stretch/>
        </p:blipFill>
        <p:spPr>
          <a:xfrm>
            <a:off x="0" y="1"/>
            <a:ext cx="12192000" cy="5764306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B6B65A49-769F-3AE3-2EEF-AC867CA10891}"/>
              </a:ext>
            </a:extLst>
          </p:cNvPr>
          <p:cNvSpPr/>
          <p:nvPr/>
        </p:nvSpPr>
        <p:spPr>
          <a:xfrm>
            <a:off x="2079812" y="2321859"/>
            <a:ext cx="3863788" cy="322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5810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95F8A1A-A46A-AFA4-F0B4-4F5F42729D9C}"/>
              </a:ext>
            </a:extLst>
          </p:cNvPr>
          <p:cNvSpPr txBox="1"/>
          <p:nvPr/>
        </p:nvSpPr>
        <p:spPr>
          <a:xfrm>
            <a:off x="963705" y="1434353"/>
            <a:ext cx="10264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MX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“La persona que quiere salir adelante no tiene excusas, Si tiene que madrugar, madruga. Si tiene que ahorrar, ahorra. Si tiene que estudiar estudia. Si se cae, se levanta.”</a:t>
            </a:r>
          </a:p>
          <a:p>
            <a:pPr marL="0" indent="0" algn="just">
              <a:buNone/>
            </a:pPr>
            <a:r>
              <a:rPr lang="es-MX" sz="36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					        </a:t>
            </a:r>
            <a:r>
              <a:rPr lang="es-MX" sz="32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Anónimo</a:t>
            </a:r>
          </a:p>
        </p:txBody>
      </p:sp>
    </p:spTree>
    <p:extLst>
      <p:ext uri="{BB962C8B-B14F-4D97-AF65-F5344CB8AC3E}">
        <p14:creationId xmlns:p14="http://schemas.microsoft.com/office/powerpoint/2010/main" val="307094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1210386" y="2259449"/>
            <a:ext cx="9771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/>
              <a:t>La Licenciatura en Administración Financiera es un programa que se creó en 2009 y se ofertaba de forma anual y a partir de 2023 se comienza a ofertar semestralmente. </a:t>
            </a:r>
          </a:p>
          <a:p>
            <a:pPr algn="just"/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95F8A1A-A46A-AFA4-F0B4-4F5F42729D9C}"/>
              </a:ext>
            </a:extLst>
          </p:cNvPr>
          <p:cNvSpPr txBox="1"/>
          <p:nvPr/>
        </p:nvSpPr>
        <p:spPr>
          <a:xfrm>
            <a:off x="4930588" y="1075765"/>
            <a:ext cx="1633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Historia</a:t>
            </a:r>
          </a:p>
        </p:txBody>
      </p:sp>
    </p:spTree>
    <p:extLst>
      <p:ext uri="{BB962C8B-B14F-4D97-AF65-F5344CB8AC3E}">
        <p14:creationId xmlns:p14="http://schemas.microsoft.com/office/powerpoint/2010/main" val="205091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>
            <a:off x="600363" y="1536174"/>
            <a:ext cx="1099127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La Licenciatura en Administración Financiera fue creada para la formación de profesionistas que sean capaces de aplicar sus conocimientos en las área económico administrativas, legales, operativas y de negocios de las diferentes organizaciones tanto públicas, privadas y sociales, mostrando liderazgo como emprendedores, optando por la innovación en sus negocios independientes e impulsando el emprendimiento de ideas propias y de negocios necesarios en el mercado, de tal forma que puedan diseñar, implementar y evaluar los recursos mediante presupuestos y planes estratégicos, buscando siempre la máxima rentabilidad y el funcionamiento armónico de la empresa, para tomar decisiones adecuadas y así alcanzar los objetivos marcados por la organización.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F65313F-C028-A6C4-FDCC-E382A2ECFDAD}"/>
              </a:ext>
            </a:extLst>
          </p:cNvPr>
          <p:cNvSpPr txBox="1"/>
          <p:nvPr/>
        </p:nvSpPr>
        <p:spPr>
          <a:xfrm>
            <a:off x="3525295" y="663389"/>
            <a:ext cx="514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solidFill>
                  <a:srgbClr val="FF0000"/>
                </a:solidFill>
              </a:rPr>
              <a:t>Objetivo de la Licenciatura</a:t>
            </a:r>
          </a:p>
        </p:txBody>
      </p:sp>
    </p:spTree>
    <p:extLst>
      <p:ext uri="{BB962C8B-B14F-4D97-AF65-F5344CB8AC3E}">
        <p14:creationId xmlns:p14="http://schemas.microsoft.com/office/powerpoint/2010/main" val="811448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A7D5AA8-7550-45C1-05B2-7128D941E99F}"/>
              </a:ext>
            </a:extLst>
          </p:cNvPr>
          <p:cNvSpPr txBox="1"/>
          <p:nvPr/>
        </p:nvSpPr>
        <p:spPr>
          <a:xfrm rot="10800000" flipV="1">
            <a:off x="1797850" y="1477018"/>
            <a:ext cx="853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3200" dirty="0"/>
              <a:t>Para el cumplimiento de los objetivos en la formación de los Administradores Financieros se debe observar lo siguiente: </a:t>
            </a:r>
            <a:r>
              <a:rPr lang="es-ES" sz="3200" dirty="0">
                <a:solidFill>
                  <a:srgbClr val="FF0000"/>
                </a:solidFill>
              </a:rPr>
              <a:t>Visión y Misión.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46245C-7A28-27BB-7A30-904CFC1AF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2" y="3222811"/>
            <a:ext cx="4096867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105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1022</Words>
  <Application>Microsoft Office PowerPoint</Application>
  <PresentationFormat>Panorámica</PresentationFormat>
  <Paragraphs>108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Narkisim</vt:lpstr>
      <vt:lpstr>Segoe UI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Luis Lozano</cp:lastModifiedBy>
  <cp:revision>22</cp:revision>
  <dcterms:created xsi:type="dcterms:W3CDTF">2024-08-05T23:03:50Z</dcterms:created>
  <dcterms:modified xsi:type="dcterms:W3CDTF">2025-01-31T14:52:09Z</dcterms:modified>
</cp:coreProperties>
</file>