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98" r:id="rId4"/>
    <p:sldId id="258" r:id="rId5"/>
    <p:sldId id="277" r:id="rId6"/>
    <p:sldId id="278" r:id="rId7"/>
    <p:sldId id="289" r:id="rId8"/>
    <p:sldId id="286" r:id="rId9"/>
    <p:sldId id="288" r:id="rId10"/>
    <p:sldId id="287" r:id="rId11"/>
    <p:sldId id="284" r:id="rId12"/>
    <p:sldId id="282" r:id="rId13"/>
    <p:sldId id="283" r:id="rId14"/>
    <p:sldId id="279" r:id="rId15"/>
    <p:sldId id="290" r:id="rId16"/>
    <p:sldId id="280" r:id="rId17"/>
    <p:sldId id="274" r:id="rId18"/>
    <p:sldId id="275" r:id="rId19"/>
    <p:sldId id="300" r:id="rId20"/>
    <p:sldId id="273" r:id="rId21"/>
    <p:sldId id="299" r:id="rId22"/>
    <p:sldId id="272" r:id="rId23"/>
    <p:sldId id="271" r:id="rId24"/>
    <p:sldId id="270" r:id="rId25"/>
    <p:sldId id="295" r:id="rId26"/>
    <p:sldId id="297" r:id="rId27"/>
    <p:sldId id="302" r:id="rId28"/>
    <p:sldId id="296" r:id="rId29"/>
    <p:sldId id="294" r:id="rId30"/>
    <p:sldId id="293" r:id="rId31"/>
    <p:sldId id="301" r:id="rId32"/>
    <p:sldId id="267" r:id="rId33"/>
    <p:sldId id="257" r:id="rId3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6405"/>
  </p:normalViewPr>
  <p:slideViewPr>
    <p:cSldViewPr snapToGrid="0">
      <p:cViewPr varScale="1">
        <p:scale>
          <a:sx n="85" d="100"/>
          <a:sy n="85" d="100"/>
        </p:scale>
        <p:origin x="4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066C4-A930-47AB-BE40-9A5B8CEC35D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F84DB38-443B-4177-9F1A-AA9723462287}">
      <dgm:prSet custT="1"/>
      <dgm:spPr/>
      <dgm:t>
        <a:bodyPr/>
        <a:lstStyle/>
        <a:p>
          <a:r>
            <a:rPr lang="es-MX" sz="1800" dirty="0"/>
            <a:t>1. EL BALANCE O ESTADO DE SITUACIÓN FINANCIERA</a:t>
          </a:r>
          <a:endParaRPr lang="en-US" sz="1800" dirty="0"/>
        </a:p>
      </dgm:t>
    </dgm:pt>
    <dgm:pt modelId="{2F6885C3-C9E1-4137-BDE7-53EC69CBF991}" type="parTrans" cxnId="{FEB101F6-7C02-41E2-BBE4-FEA682BB5873}">
      <dgm:prSet/>
      <dgm:spPr/>
      <dgm:t>
        <a:bodyPr/>
        <a:lstStyle/>
        <a:p>
          <a:endParaRPr lang="en-US"/>
        </a:p>
      </dgm:t>
    </dgm:pt>
    <dgm:pt modelId="{B09364C0-A4A1-4638-90C8-00156DF5113F}" type="sibTrans" cxnId="{FEB101F6-7C02-41E2-BBE4-FEA682BB5873}">
      <dgm:prSet/>
      <dgm:spPr/>
      <dgm:t>
        <a:bodyPr/>
        <a:lstStyle/>
        <a:p>
          <a:endParaRPr lang="en-US"/>
        </a:p>
      </dgm:t>
    </dgm:pt>
    <dgm:pt modelId="{E9248FF8-EB36-4F16-A46D-0957327B3CFC}">
      <dgm:prSet custT="1"/>
      <dgm:spPr/>
      <dgm:t>
        <a:bodyPr/>
        <a:lstStyle/>
        <a:p>
          <a:r>
            <a:rPr lang="es-MX" sz="1800" dirty="0"/>
            <a:t>2. EL ESTADO DE RESULTADOS</a:t>
          </a:r>
          <a:endParaRPr lang="en-US" sz="1800" dirty="0"/>
        </a:p>
      </dgm:t>
    </dgm:pt>
    <dgm:pt modelId="{50E49EC0-5D17-4589-A0D0-6E21463BB8F0}" type="parTrans" cxnId="{0036230A-24BA-4897-ABDD-993A3628866F}">
      <dgm:prSet/>
      <dgm:spPr/>
      <dgm:t>
        <a:bodyPr/>
        <a:lstStyle/>
        <a:p>
          <a:endParaRPr lang="en-US"/>
        </a:p>
      </dgm:t>
    </dgm:pt>
    <dgm:pt modelId="{A5C489A0-4C49-41FA-9CAD-BE16E1D51AAA}" type="sibTrans" cxnId="{0036230A-24BA-4897-ABDD-993A3628866F}">
      <dgm:prSet/>
      <dgm:spPr/>
      <dgm:t>
        <a:bodyPr/>
        <a:lstStyle/>
        <a:p>
          <a:endParaRPr lang="en-US"/>
        </a:p>
      </dgm:t>
    </dgm:pt>
    <dgm:pt modelId="{B7C169D2-62D5-4FB0-BD59-EF50A5C822D2}">
      <dgm:prSet custT="1"/>
      <dgm:spPr/>
      <dgm:t>
        <a:bodyPr/>
        <a:lstStyle/>
        <a:p>
          <a:r>
            <a:rPr lang="es-MX" sz="1800" dirty="0"/>
            <a:t>3. EL ESTADO DE ORIGEN Y APLICACIÓN DE RECURSOS ahora FLUJOS DE EFECTIVO </a:t>
          </a:r>
          <a:endParaRPr lang="en-US" sz="1800" dirty="0"/>
        </a:p>
      </dgm:t>
    </dgm:pt>
    <dgm:pt modelId="{02BA70FE-6606-460A-88B3-5D858D5237A9}" type="parTrans" cxnId="{1E6FB9F6-FCB6-415B-BD28-078AFF5A6B3A}">
      <dgm:prSet/>
      <dgm:spPr/>
      <dgm:t>
        <a:bodyPr/>
        <a:lstStyle/>
        <a:p>
          <a:endParaRPr lang="en-US"/>
        </a:p>
      </dgm:t>
    </dgm:pt>
    <dgm:pt modelId="{A6B038FC-C656-43F0-B0CE-0ECF4AA1E0EA}" type="sibTrans" cxnId="{1E6FB9F6-FCB6-415B-BD28-078AFF5A6B3A}">
      <dgm:prSet/>
      <dgm:spPr/>
      <dgm:t>
        <a:bodyPr/>
        <a:lstStyle/>
        <a:p>
          <a:endParaRPr lang="en-US"/>
        </a:p>
      </dgm:t>
    </dgm:pt>
    <dgm:pt modelId="{098197D6-A036-4636-8B05-CAC1A274A417}">
      <dgm:prSet custT="1"/>
      <dgm:spPr/>
      <dgm:t>
        <a:bodyPr/>
        <a:lstStyle/>
        <a:p>
          <a:r>
            <a:rPr lang="es-MX" sz="1800" dirty="0"/>
            <a:t>4. ESTADO DE CAMBIOS EN EL CAPITAL CONTABLE</a:t>
          </a:r>
          <a:endParaRPr lang="en-US" sz="1800" dirty="0"/>
        </a:p>
      </dgm:t>
    </dgm:pt>
    <dgm:pt modelId="{D5CFAFFD-4515-4D98-AB98-12FB47546F27}" type="parTrans" cxnId="{4065C346-2E90-4750-A33F-10C671CADEC1}">
      <dgm:prSet/>
      <dgm:spPr/>
      <dgm:t>
        <a:bodyPr/>
        <a:lstStyle/>
        <a:p>
          <a:endParaRPr lang="en-US"/>
        </a:p>
      </dgm:t>
    </dgm:pt>
    <dgm:pt modelId="{44BBF810-8308-42F6-B7FD-47288BAE2529}" type="sibTrans" cxnId="{4065C346-2E90-4750-A33F-10C671CADEC1}">
      <dgm:prSet/>
      <dgm:spPr/>
      <dgm:t>
        <a:bodyPr/>
        <a:lstStyle/>
        <a:p>
          <a:endParaRPr lang="en-US"/>
        </a:p>
      </dgm:t>
    </dgm:pt>
    <dgm:pt modelId="{3BD61661-5F46-4237-9D53-0F15B0454D36}" type="pres">
      <dgm:prSet presAssocID="{03A066C4-A930-47AB-BE40-9A5B8CEC35D6}" presName="root" presStyleCnt="0">
        <dgm:presLayoutVars>
          <dgm:dir/>
          <dgm:resizeHandles val="exact"/>
        </dgm:presLayoutVars>
      </dgm:prSet>
      <dgm:spPr/>
    </dgm:pt>
    <dgm:pt modelId="{96795462-2621-4CED-BCE0-304E99F60552}" type="pres">
      <dgm:prSet presAssocID="{3F84DB38-443B-4177-9F1A-AA9723462287}" presName="compNode" presStyleCnt="0"/>
      <dgm:spPr/>
    </dgm:pt>
    <dgm:pt modelId="{A9999075-45A4-4CC5-90E8-5632BF7270BF}" type="pres">
      <dgm:prSet presAssocID="{3F84DB38-443B-4177-9F1A-AA9723462287}" presName="bgRect" presStyleLbl="bgShp" presStyleIdx="0" presStyleCnt="4" custLinFactNeighborX="118" custLinFactNeighborY="-469"/>
      <dgm:spPr/>
    </dgm:pt>
    <dgm:pt modelId="{314D0884-6446-4A33-B8E2-E0611FA6C033}" type="pres">
      <dgm:prSet presAssocID="{3F84DB38-443B-4177-9F1A-AA972346228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ja registradora"/>
        </a:ext>
      </dgm:extLst>
    </dgm:pt>
    <dgm:pt modelId="{1C256148-D89B-41CB-937A-678CA45F9A2C}" type="pres">
      <dgm:prSet presAssocID="{3F84DB38-443B-4177-9F1A-AA9723462287}" presName="spaceRect" presStyleCnt="0"/>
      <dgm:spPr/>
    </dgm:pt>
    <dgm:pt modelId="{6CAE88FC-4ABA-4DE1-93E3-7B1253FBC244}" type="pres">
      <dgm:prSet presAssocID="{3F84DB38-443B-4177-9F1A-AA9723462287}" presName="parTx" presStyleLbl="revTx" presStyleIdx="0" presStyleCnt="4">
        <dgm:presLayoutVars>
          <dgm:chMax val="0"/>
          <dgm:chPref val="0"/>
        </dgm:presLayoutVars>
      </dgm:prSet>
      <dgm:spPr/>
    </dgm:pt>
    <dgm:pt modelId="{5DA67284-A992-405D-8F6D-0B87C394786E}" type="pres">
      <dgm:prSet presAssocID="{B09364C0-A4A1-4638-90C8-00156DF5113F}" presName="sibTrans" presStyleCnt="0"/>
      <dgm:spPr/>
    </dgm:pt>
    <dgm:pt modelId="{A7572035-7AE0-42BC-A628-6D7E2434F064}" type="pres">
      <dgm:prSet presAssocID="{E9248FF8-EB36-4F16-A46D-0957327B3CFC}" presName="compNode" presStyleCnt="0"/>
      <dgm:spPr/>
    </dgm:pt>
    <dgm:pt modelId="{BC45946E-FD91-4FB3-A999-A1E7E2B50EC1}" type="pres">
      <dgm:prSet presAssocID="{E9248FF8-EB36-4F16-A46D-0957327B3CFC}" presName="bgRect" presStyleLbl="bgShp" presStyleIdx="1" presStyleCnt="4" custLinFactNeighborX="118" custLinFactNeighborY="-469"/>
      <dgm:spPr/>
    </dgm:pt>
    <dgm:pt modelId="{CAD8E970-9BB7-4071-B6B7-156D4FE923D1}" type="pres">
      <dgm:prSet presAssocID="{E9248FF8-EB36-4F16-A46D-0957327B3CFC}"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6F3879BA-CAF4-42FC-B27F-7092E61D0244}" type="pres">
      <dgm:prSet presAssocID="{E9248FF8-EB36-4F16-A46D-0957327B3CFC}" presName="spaceRect" presStyleCnt="0"/>
      <dgm:spPr/>
    </dgm:pt>
    <dgm:pt modelId="{31DBD6EB-69CC-4A0E-A89D-F33B6C362962}" type="pres">
      <dgm:prSet presAssocID="{E9248FF8-EB36-4F16-A46D-0957327B3CFC}" presName="parTx" presStyleLbl="revTx" presStyleIdx="1" presStyleCnt="4">
        <dgm:presLayoutVars>
          <dgm:chMax val="0"/>
          <dgm:chPref val="0"/>
        </dgm:presLayoutVars>
      </dgm:prSet>
      <dgm:spPr/>
    </dgm:pt>
    <dgm:pt modelId="{7229C15B-3306-4C2F-A8FF-BB3D718EAE6F}" type="pres">
      <dgm:prSet presAssocID="{A5C489A0-4C49-41FA-9CAD-BE16E1D51AAA}" presName="sibTrans" presStyleCnt="0"/>
      <dgm:spPr/>
    </dgm:pt>
    <dgm:pt modelId="{CE94D68B-DF7F-4E2F-BC47-CD01DC84BBFD}" type="pres">
      <dgm:prSet presAssocID="{B7C169D2-62D5-4FB0-BD59-EF50A5C822D2}" presName="compNode" presStyleCnt="0"/>
      <dgm:spPr/>
    </dgm:pt>
    <dgm:pt modelId="{FE0A9E17-5E52-4848-BF76-186AD47B779B}" type="pres">
      <dgm:prSet presAssocID="{B7C169D2-62D5-4FB0-BD59-EF50A5C822D2}" presName="bgRect" presStyleLbl="bgShp" presStyleIdx="2" presStyleCnt="4" custLinFactNeighborX="118" custLinFactNeighborY="-469"/>
      <dgm:spPr/>
    </dgm:pt>
    <dgm:pt modelId="{5CA6918F-2E81-44CD-9532-A6B0FA9E70C3}" type="pres">
      <dgm:prSet presAssocID="{B7C169D2-62D5-4FB0-BD59-EF50A5C822D2}"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31CE210E-43E6-41EE-8B50-591135F36BB5}" type="pres">
      <dgm:prSet presAssocID="{B7C169D2-62D5-4FB0-BD59-EF50A5C822D2}" presName="spaceRect" presStyleCnt="0"/>
      <dgm:spPr/>
    </dgm:pt>
    <dgm:pt modelId="{603681C9-1EFB-47EE-8743-F50E3809EEED}" type="pres">
      <dgm:prSet presAssocID="{B7C169D2-62D5-4FB0-BD59-EF50A5C822D2}" presName="parTx" presStyleLbl="revTx" presStyleIdx="2" presStyleCnt="4">
        <dgm:presLayoutVars>
          <dgm:chMax val="0"/>
          <dgm:chPref val="0"/>
        </dgm:presLayoutVars>
      </dgm:prSet>
      <dgm:spPr/>
    </dgm:pt>
    <dgm:pt modelId="{D0AB1852-AB6E-4B5D-A46D-DCBABC38D2FE}" type="pres">
      <dgm:prSet presAssocID="{A6B038FC-C656-43F0-B0CE-0ECF4AA1E0EA}" presName="sibTrans" presStyleCnt="0"/>
      <dgm:spPr/>
    </dgm:pt>
    <dgm:pt modelId="{A9675943-0E8C-4ACA-8B78-AA4A444AC9D6}" type="pres">
      <dgm:prSet presAssocID="{098197D6-A036-4636-8B05-CAC1A274A417}" presName="compNode" presStyleCnt="0"/>
      <dgm:spPr/>
    </dgm:pt>
    <dgm:pt modelId="{9758B6FC-5298-4CB8-B62D-A758933D8B73}" type="pres">
      <dgm:prSet presAssocID="{098197D6-A036-4636-8B05-CAC1A274A417}" presName="bgRect" presStyleLbl="bgShp" presStyleIdx="3" presStyleCnt="4" custLinFactNeighborX="118" custLinFactNeighborY="-469"/>
      <dgm:spPr/>
    </dgm:pt>
    <dgm:pt modelId="{6B42E8F1-B605-4B76-B4F3-94225C883FE2}" type="pres">
      <dgm:prSet presAssocID="{098197D6-A036-4636-8B05-CAC1A274A41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CD27F48C-A3AB-4400-8CFD-170E01D31FDE}" type="pres">
      <dgm:prSet presAssocID="{098197D6-A036-4636-8B05-CAC1A274A417}" presName="spaceRect" presStyleCnt="0"/>
      <dgm:spPr/>
    </dgm:pt>
    <dgm:pt modelId="{45204632-AFB9-46CE-98B0-FE5B8F25A835}" type="pres">
      <dgm:prSet presAssocID="{098197D6-A036-4636-8B05-CAC1A274A417}" presName="parTx" presStyleLbl="revTx" presStyleIdx="3" presStyleCnt="4">
        <dgm:presLayoutVars>
          <dgm:chMax val="0"/>
          <dgm:chPref val="0"/>
        </dgm:presLayoutVars>
      </dgm:prSet>
      <dgm:spPr/>
    </dgm:pt>
  </dgm:ptLst>
  <dgm:cxnLst>
    <dgm:cxn modelId="{0036230A-24BA-4897-ABDD-993A3628866F}" srcId="{03A066C4-A930-47AB-BE40-9A5B8CEC35D6}" destId="{E9248FF8-EB36-4F16-A46D-0957327B3CFC}" srcOrd="1" destOrd="0" parTransId="{50E49EC0-5D17-4589-A0D0-6E21463BB8F0}" sibTransId="{A5C489A0-4C49-41FA-9CAD-BE16E1D51AAA}"/>
    <dgm:cxn modelId="{F2AAC65D-4B21-4404-B387-DC67816134F4}" type="presOf" srcId="{3F84DB38-443B-4177-9F1A-AA9723462287}" destId="{6CAE88FC-4ABA-4DE1-93E3-7B1253FBC244}" srcOrd="0" destOrd="0" presId="urn:microsoft.com/office/officeart/2018/2/layout/IconVerticalSolidList"/>
    <dgm:cxn modelId="{B83DAE42-3A93-4F06-B172-8E1E1E471C23}" type="presOf" srcId="{E9248FF8-EB36-4F16-A46D-0957327B3CFC}" destId="{31DBD6EB-69CC-4A0E-A89D-F33B6C362962}" srcOrd="0" destOrd="0" presId="urn:microsoft.com/office/officeart/2018/2/layout/IconVerticalSolidList"/>
    <dgm:cxn modelId="{4065C346-2E90-4750-A33F-10C671CADEC1}" srcId="{03A066C4-A930-47AB-BE40-9A5B8CEC35D6}" destId="{098197D6-A036-4636-8B05-CAC1A274A417}" srcOrd="3" destOrd="0" parTransId="{D5CFAFFD-4515-4D98-AB98-12FB47546F27}" sibTransId="{44BBF810-8308-42F6-B7FD-47288BAE2529}"/>
    <dgm:cxn modelId="{023C4982-A214-49A6-B4CD-4E2FC9972855}" type="presOf" srcId="{B7C169D2-62D5-4FB0-BD59-EF50A5C822D2}" destId="{603681C9-1EFB-47EE-8743-F50E3809EEED}" srcOrd="0" destOrd="0" presId="urn:microsoft.com/office/officeart/2018/2/layout/IconVerticalSolidList"/>
    <dgm:cxn modelId="{A5A812B9-FD1D-4164-93B4-83354E437CEF}" type="presOf" srcId="{098197D6-A036-4636-8B05-CAC1A274A417}" destId="{45204632-AFB9-46CE-98B0-FE5B8F25A835}" srcOrd="0" destOrd="0" presId="urn:microsoft.com/office/officeart/2018/2/layout/IconVerticalSolidList"/>
    <dgm:cxn modelId="{DC212CC0-CAFF-496E-B1EA-6B79038F225C}" type="presOf" srcId="{03A066C4-A930-47AB-BE40-9A5B8CEC35D6}" destId="{3BD61661-5F46-4237-9D53-0F15B0454D36}" srcOrd="0" destOrd="0" presId="urn:microsoft.com/office/officeart/2018/2/layout/IconVerticalSolidList"/>
    <dgm:cxn modelId="{FEB101F6-7C02-41E2-BBE4-FEA682BB5873}" srcId="{03A066C4-A930-47AB-BE40-9A5B8CEC35D6}" destId="{3F84DB38-443B-4177-9F1A-AA9723462287}" srcOrd="0" destOrd="0" parTransId="{2F6885C3-C9E1-4137-BDE7-53EC69CBF991}" sibTransId="{B09364C0-A4A1-4638-90C8-00156DF5113F}"/>
    <dgm:cxn modelId="{1E6FB9F6-FCB6-415B-BD28-078AFF5A6B3A}" srcId="{03A066C4-A930-47AB-BE40-9A5B8CEC35D6}" destId="{B7C169D2-62D5-4FB0-BD59-EF50A5C822D2}" srcOrd="2" destOrd="0" parTransId="{02BA70FE-6606-460A-88B3-5D858D5237A9}" sibTransId="{A6B038FC-C656-43F0-B0CE-0ECF4AA1E0EA}"/>
    <dgm:cxn modelId="{0F3CAB0E-F52E-4492-8B3D-7423ACD28F72}" type="presParOf" srcId="{3BD61661-5F46-4237-9D53-0F15B0454D36}" destId="{96795462-2621-4CED-BCE0-304E99F60552}" srcOrd="0" destOrd="0" presId="urn:microsoft.com/office/officeart/2018/2/layout/IconVerticalSolidList"/>
    <dgm:cxn modelId="{2A0B1959-7132-4AAE-B4BA-3EC668E3F9F6}" type="presParOf" srcId="{96795462-2621-4CED-BCE0-304E99F60552}" destId="{A9999075-45A4-4CC5-90E8-5632BF7270BF}" srcOrd="0" destOrd="0" presId="urn:microsoft.com/office/officeart/2018/2/layout/IconVerticalSolidList"/>
    <dgm:cxn modelId="{7A939511-C762-463B-B943-0193C9FAA920}" type="presParOf" srcId="{96795462-2621-4CED-BCE0-304E99F60552}" destId="{314D0884-6446-4A33-B8E2-E0611FA6C033}" srcOrd="1" destOrd="0" presId="urn:microsoft.com/office/officeart/2018/2/layout/IconVerticalSolidList"/>
    <dgm:cxn modelId="{57A56EE5-AF2A-4320-BFD7-42F820447E01}" type="presParOf" srcId="{96795462-2621-4CED-BCE0-304E99F60552}" destId="{1C256148-D89B-41CB-937A-678CA45F9A2C}" srcOrd="2" destOrd="0" presId="urn:microsoft.com/office/officeart/2018/2/layout/IconVerticalSolidList"/>
    <dgm:cxn modelId="{CD0C3AAA-0169-4897-B1B2-FC9C282ABC9C}" type="presParOf" srcId="{96795462-2621-4CED-BCE0-304E99F60552}" destId="{6CAE88FC-4ABA-4DE1-93E3-7B1253FBC244}" srcOrd="3" destOrd="0" presId="urn:microsoft.com/office/officeart/2018/2/layout/IconVerticalSolidList"/>
    <dgm:cxn modelId="{848D9A46-09C4-4AA1-931F-E6E2B2E4819A}" type="presParOf" srcId="{3BD61661-5F46-4237-9D53-0F15B0454D36}" destId="{5DA67284-A992-405D-8F6D-0B87C394786E}" srcOrd="1" destOrd="0" presId="urn:microsoft.com/office/officeart/2018/2/layout/IconVerticalSolidList"/>
    <dgm:cxn modelId="{3BFA313F-487C-419F-B77E-68A18DCE14D0}" type="presParOf" srcId="{3BD61661-5F46-4237-9D53-0F15B0454D36}" destId="{A7572035-7AE0-42BC-A628-6D7E2434F064}" srcOrd="2" destOrd="0" presId="urn:microsoft.com/office/officeart/2018/2/layout/IconVerticalSolidList"/>
    <dgm:cxn modelId="{7953D7DC-54B4-4261-B9EE-5ACC55830402}" type="presParOf" srcId="{A7572035-7AE0-42BC-A628-6D7E2434F064}" destId="{BC45946E-FD91-4FB3-A999-A1E7E2B50EC1}" srcOrd="0" destOrd="0" presId="urn:microsoft.com/office/officeart/2018/2/layout/IconVerticalSolidList"/>
    <dgm:cxn modelId="{248AE2D4-C3DF-437B-923D-0C12629EA6CB}" type="presParOf" srcId="{A7572035-7AE0-42BC-A628-6D7E2434F064}" destId="{CAD8E970-9BB7-4071-B6B7-156D4FE923D1}" srcOrd="1" destOrd="0" presId="urn:microsoft.com/office/officeart/2018/2/layout/IconVerticalSolidList"/>
    <dgm:cxn modelId="{A770ED12-0CBF-4BBE-BE1B-667A40ED15B7}" type="presParOf" srcId="{A7572035-7AE0-42BC-A628-6D7E2434F064}" destId="{6F3879BA-CAF4-42FC-B27F-7092E61D0244}" srcOrd="2" destOrd="0" presId="urn:microsoft.com/office/officeart/2018/2/layout/IconVerticalSolidList"/>
    <dgm:cxn modelId="{2491E02E-EDF7-45E7-AF0C-578F3F3CD728}" type="presParOf" srcId="{A7572035-7AE0-42BC-A628-6D7E2434F064}" destId="{31DBD6EB-69CC-4A0E-A89D-F33B6C362962}" srcOrd="3" destOrd="0" presId="urn:microsoft.com/office/officeart/2018/2/layout/IconVerticalSolidList"/>
    <dgm:cxn modelId="{32B3FAE9-479D-4497-9A96-15B49458BDBC}" type="presParOf" srcId="{3BD61661-5F46-4237-9D53-0F15B0454D36}" destId="{7229C15B-3306-4C2F-A8FF-BB3D718EAE6F}" srcOrd="3" destOrd="0" presId="urn:microsoft.com/office/officeart/2018/2/layout/IconVerticalSolidList"/>
    <dgm:cxn modelId="{52FBC066-E374-455D-A8AA-AA6ED303F3C9}" type="presParOf" srcId="{3BD61661-5F46-4237-9D53-0F15B0454D36}" destId="{CE94D68B-DF7F-4E2F-BC47-CD01DC84BBFD}" srcOrd="4" destOrd="0" presId="urn:microsoft.com/office/officeart/2018/2/layout/IconVerticalSolidList"/>
    <dgm:cxn modelId="{18972054-1471-4E84-8158-81D41810461E}" type="presParOf" srcId="{CE94D68B-DF7F-4E2F-BC47-CD01DC84BBFD}" destId="{FE0A9E17-5E52-4848-BF76-186AD47B779B}" srcOrd="0" destOrd="0" presId="urn:microsoft.com/office/officeart/2018/2/layout/IconVerticalSolidList"/>
    <dgm:cxn modelId="{62DCBC4A-F3F6-4332-A509-383B90927AF1}" type="presParOf" srcId="{CE94D68B-DF7F-4E2F-BC47-CD01DC84BBFD}" destId="{5CA6918F-2E81-44CD-9532-A6B0FA9E70C3}" srcOrd="1" destOrd="0" presId="urn:microsoft.com/office/officeart/2018/2/layout/IconVerticalSolidList"/>
    <dgm:cxn modelId="{0648F84C-074E-43BB-83E4-982FA35ABD48}" type="presParOf" srcId="{CE94D68B-DF7F-4E2F-BC47-CD01DC84BBFD}" destId="{31CE210E-43E6-41EE-8B50-591135F36BB5}" srcOrd="2" destOrd="0" presId="urn:microsoft.com/office/officeart/2018/2/layout/IconVerticalSolidList"/>
    <dgm:cxn modelId="{0AA2E864-AB8B-45BF-9ED3-2FCE84CE00AD}" type="presParOf" srcId="{CE94D68B-DF7F-4E2F-BC47-CD01DC84BBFD}" destId="{603681C9-1EFB-47EE-8743-F50E3809EEED}" srcOrd="3" destOrd="0" presId="urn:microsoft.com/office/officeart/2018/2/layout/IconVerticalSolidList"/>
    <dgm:cxn modelId="{F1D2B23D-0AE8-407E-91B6-E38A439D5552}" type="presParOf" srcId="{3BD61661-5F46-4237-9D53-0F15B0454D36}" destId="{D0AB1852-AB6E-4B5D-A46D-DCBABC38D2FE}" srcOrd="5" destOrd="0" presId="urn:microsoft.com/office/officeart/2018/2/layout/IconVerticalSolidList"/>
    <dgm:cxn modelId="{C07D2E55-EF28-4165-BE4E-B82F699B8EB9}" type="presParOf" srcId="{3BD61661-5F46-4237-9D53-0F15B0454D36}" destId="{A9675943-0E8C-4ACA-8B78-AA4A444AC9D6}" srcOrd="6" destOrd="0" presId="urn:microsoft.com/office/officeart/2018/2/layout/IconVerticalSolidList"/>
    <dgm:cxn modelId="{D2759BA6-339A-473C-8C93-CC119EDCF4BB}" type="presParOf" srcId="{A9675943-0E8C-4ACA-8B78-AA4A444AC9D6}" destId="{9758B6FC-5298-4CB8-B62D-A758933D8B73}" srcOrd="0" destOrd="0" presId="urn:microsoft.com/office/officeart/2018/2/layout/IconVerticalSolidList"/>
    <dgm:cxn modelId="{B287363F-27A6-46EC-8DC5-64B0DADFEE89}" type="presParOf" srcId="{A9675943-0E8C-4ACA-8B78-AA4A444AC9D6}" destId="{6B42E8F1-B605-4B76-B4F3-94225C883FE2}" srcOrd="1" destOrd="0" presId="urn:microsoft.com/office/officeart/2018/2/layout/IconVerticalSolidList"/>
    <dgm:cxn modelId="{19FD376A-09BC-4FC1-8AA6-5832E1F6B76C}" type="presParOf" srcId="{A9675943-0E8C-4ACA-8B78-AA4A444AC9D6}" destId="{CD27F48C-A3AB-4400-8CFD-170E01D31FDE}" srcOrd="2" destOrd="0" presId="urn:microsoft.com/office/officeart/2018/2/layout/IconVerticalSolidList"/>
    <dgm:cxn modelId="{03FAA39F-9960-41FC-A771-1F4A75467623}" type="presParOf" srcId="{A9675943-0E8C-4ACA-8B78-AA4A444AC9D6}" destId="{45204632-AFB9-46CE-98B0-FE5B8F25A8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99075-45A4-4CC5-90E8-5632BF7270BF}">
      <dsp:nvSpPr>
        <dsp:cNvPr id="0" name=""/>
        <dsp:cNvSpPr/>
      </dsp:nvSpPr>
      <dsp:spPr>
        <a:xfrm>
          <a:off x="0" y="0"/>
          <a:ext cx="6705184" cy="10034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D0884-6446-4A33-B8E2-E0611FA6C033}">
      <dsp:nvSpPr>
        <dsp:cNvPr id="0" name=""/>
        <dsp:cNvSpPr/>
      </dsp:nvSpPr>
      <dsp:spPr>
        <a:xfrm>
          <a:off x="303529" y="227745"/>
          <a:ext cx="551871" cy="5518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AE88FC-4ABA-4DE1-93E3-7B1253FBC244}">
      <dsp:nvSpPr>
        <dsp:cNvPr id="0" name=""/>
        <dsp:cNvSpPr/>
      </dsp:nvSpPr>
      <dsp:spPr>
        <a:xfrm>
          <a:off x="1158929" y="1979"/>
          <a:ext cx="5546254" cy="100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93" tIns="106193" rIns="106193" bIns="106193" numCol="1" spcCol="1270" anchor="ctr" anchorCtr="0">
          <a:noAutofit/>
        </a:bodyPr>
        <a:lstStyle/>
        <a:p>
          <a:pPr marL="0" lvl="0" indent="0" algn="l" defTabSz="800100">
            <a:lnSpc>
              <a:spcPct val="90000"/>
            </a:lnSpc>
            <a:spcBef>
              <a:spcPct val="0"/>
            </a:spcBef>
            <a:spcAft>
              <a:spcPct val="35000"/>
            </a:spcAft>
            <a:buNone/>
          </a:pPr>
          <a:r>
            <a:rPr lang="es-MX" sz="1800" kern="1200" dirty="0"/>
            <a:t>1. EL BALANCE O ESTADO DE SITUACIÓN FINANCIERA</a:t>
          </a:r>
          <a:endParaRPr lang="en-US" sz="1800" kern="1200" dirty="0"/>
        </a:p>
      </dsp:txBody>
      <dsp:txXfrm>
        <a:off x="1158929" y="1979"/>
        <a:ext cx="5546254" cy="1003402"/>
      </dsp:txXfrm>
    </dsp:sp>
    <dsp:sp modelId="{BC45946E-FD91-4FB3-A999-A1E7E2B50EC1}">
      <dsp:nvSpPr>
        <dsp:cNvPr id="0" name=""/>
        <dsp:cNvSpPr/>
      </dsp:nvSpPr>
      <dsp:spPr>
        <a:xfrm>
          <a:off x="0" y="1251526"/>
          <a:ext cx="6705184" cy="10034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8E970-9BB7-4071-B6B7-156D4FE923D1}">
      <dsp:nvSpPr>
        <dsp:cNvPr id="0" name=""/>
        <dsp:cNvSpPr/>
      </dsp:nvSpPr>
      <dsp:spPr>
        <a:xfrm>
          <a:off x="303529" y="1481998"/>
          <a:ext cx="551871" cy="5518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DBD6EB-69CC-4A0E-A89D-F33B6C362962}">
      <dsp:nvSpPr>
        <dsp:cNvPr id="0" name=""/>
        <dsp:cNvSpPr/>
      </dsp:nvSpPr>
      <dsp:spPr>
        <a:xfrm>
          <a:off x="1158929" y="1256232"/>
          <a:ext cx="5546254" cy="100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93" tIns="106193" rIns="106193" bIns="106193" numCol="1" spcCol="1270" anchor="ctr" anchorCtr="0">
          <a:noAutofit/>
        </a:bodyPr>
        <a:lstStyle/>
        <a:p>
          <a:pPr marL="0" lvl="0" indent="0" algn="l" defTabSz="800100">
            <a:lnSpc>
              <a:spcPct val="90000"/>
            </a:lnSpc>
            <a:spcBef>
              <a:spcPct val="0"/>
            </a:spcBef>
            <a:spcAft>
              <a:spcPct val="35000"/>
            </a:spcAft>
            <a:buNone/>
          </a:pPr>
          <a:r>
            <a:rPr lang="es-MX" sz="1800" kern="1200" dirty="0"/>
            <a:t>2. EL ESTADO DE RESULTADOS</a:t>
          </a:r>
          <a:endParaRPr lang="en-US" sz="1800" kern="1200" dirty="0"/>
        </a:p>
      </dsp:txBody>
      <dsp:txXfrm>
        <a:off x="1158929" y="1256232"/>
        <a:ext cx="5546254" cy="1003402"/>
      </dsp:txXfrm>
    </dsp:sp>
    <dsp:sp modelId="{FE0A9E17-5E52-4848-BF76-186AD47B779B}">
      <dsp:nvSpPr>
        <dsp:cNvPr id="0" name=""/>
        <dsp:cNvSpPr/>
      </dsp:nvSpPr>
      <dsp:spPr>
        <a:xfrm>
          <a:off x="0" y="2505779"/>
          <a:ext cx="6705184" cy="10034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6918F-2E81-44CD-9532-A6B0FA9E70C3}">
      <dsp:nvSpPr>
        <dsp:cNvPr id="0" name=""/>
        <dsp:cNvSpPr/>
      </dsp:nvSpPr>
      <dsp:spPr>
        <a:xfrm>
          <a:off x="303529" y="2736250"/>
          <a:ext cx="551871" cy="5518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3681C9-1EFB-47EE-8743-F50E3809EEED}">
      <dsp:nvSpPr>
        <dsp:cNvPr id="0" name=""/>
        <dsp:cNvSpPr/>
      </dsp:nvSpPr>
      <dsp:spPr>
        <a:xfrm>
          <a:off x="1158929" y="2510485"/>
          <a:ext cx="5546254" cy="100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93" tIns="106193" rIns="106193" bIns="106193" numCol="1" spcCol="1270" anchor="ctr" anchorCtr="0">
          <a:noAutofit/>
        </a:bodyPr>
        <a:lstStyle/>
        <a:p>
          <a:pPr marL="0" lvl="0" indent="0" algn="l" defTabSz="800100">
            <a:lnSpc>
              <a:spcPct val="90000"/>
            </a:lnSpc>
            <a:spcBef>
              <a:spcPct val="0"/>
            </a:spcBef>
            <a:spcAft>
              <a:spcPct val="35000"/>
            </a:spcAft>
            <a:buNone/>
          </a:pPr>
          <a:r>
            <a:rPr lang="es-MX" sz="1800" kern="1200" dirty="0"/>
            <a:t>3. EL ESTADO DE ORIGEN Y APLICACIÓN DE RECURSOS ahora FLUJOS DE EFECTIVO </a:t>
          </a:r>
          <a:endParaRPr lang="en-US" sz="1800" kern="1200" dirty="0"/>
        </a:p>
      </dsp:txBody>
      <dsp:txXfrm>
        <a:off x="1158929" y="2510485"/>
        <a:ext cx="5546254" cy="1003402"/>
      </dsp:txXfrm>
    </dsp:sp>
    <dsp:sp modelId="{9758B6FC-5298-4CB8-B62D-A758933D8B73}">
      <dsp:nvSpPr>
        <dsp:cNvPr id="0" name=""/>
        <dsp:cNvSpPr/>
      </dsp:nvSpPr>
      <dsp:spPr>
        <a:xfrm>
          <a:off x="0" y="3760032"/>
          <a:ext cx="6705184" cy="10034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2E8F1-B605-4B76-B4F3-94225C883FE2}">
      <dsp:nvSpPr>
        <dsp:cNvPr id="0" name=""/>
        <dsp:cNvSpPr/>
      </dsp:nvSpPr>
      <dsp:spPr>
        <a:xfrm>
          <a:off x="303529" y="3990503"/>
          <a:ext cx="551871" cy="55187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204632-AFB9-46CE-98B0-FE5B8F25A835}">
      <dsp:nvSpPr>
        <dsp:cNvPr id="0" name=""/>
        <dsp:cNvSpPr/>
      </dsp:nvSpPr>
      <dsp:spPr>
        <a:xfrm>
          <a:off x="1158929" y="3764738"/>
          <a:ext cx="5546254" cy="100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93" tIns="106193" rIns="106193" bIns="106193" numCol="1" spcCol="1270" anchor="ctr" anchorCtr="0">
          <a:noAutofit/>
        </a:bodyPr>
        <a:lstStyle/>
        <a:p>
          <a:pPr marL="0" lvl="0" indent="0" algn="l" defTabSz="800100">
            <a:lnSpc>
              <a:spcPct val="90000"/>
            </a:lnSpc>
            <a:spcBef>
              <a:spcPct val="0"/>
            </a:spcBef>
            <a:spcAft>
              <a:spcPct val="35000"/>
            </a:spcAft>
            <a:buNone/>
          </a:pPr>
          <a:r>
            <a:rPr lang="es-MX" sz="1800" kern="1200" dirty="0"/>
            <a:t>4. ESTADO DE CAMBIOS EN EL CAPITAL CONTABLE</a:t>
          </a:r>
          <a:endParaRPr lang="en-US" sz="1800" kern="1200" dirty="0"/>
        </a:p>
      </dsp:txBody>
      <dsp:txXfrm>
        <a:off x="1158929" y="3764738"/>
        <a:ext cx="5546254" cy="10034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71E6-E27E-35E9-2753-D3BA66C51A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2DA89623-C94E-BE94-C417-7DCB7E279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0A35313A-DAFA-E79D-E2CA-9D019A4C228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9D836CB6-7581-E957-2E8E-B40D48727E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61A929-CE1B-F461-B207-B67985626570}"/>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335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C7FE8-61A6-96BE-1FD5-DF813A4DC51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8D5949-BF6A-C26D-47F5-58937BD2E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D1CB2C7-FC4A-0CBB-E1B3-509F381B86F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36D3B62D-C74F-64E1-9EE1-ABF3C2AF52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4E15C0-BBD8-C220-AB18-95AD63EDAB86}"/>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589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DCC5AC-4C98-DB04-AAB5-A4A067C36CA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7A90C67-9C8F-A0C1-28E9-BF3CBC64ABD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64895C0-F722-14FD-1F66-F949E9F2BD7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0DE95650-AA03-EA82-14E8-CD581E6E9E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7C7310-30EC-B729-02E9-9478581EE40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513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84BF7-C7D0-DBF6-1DC0-5E68C5F9733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F00CCB3-9578-182E-6BF3-C9EC9783E02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32B8EC8-054D-B67B-356D-60B2DD7350B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986579D7-1170-A5B0-1C70-C042895C34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44E370-CF1B-194F-A351-9350AC97137B}"/>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25651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E542A-C71E-8E1A-188A-7F1CCA4253C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1CEAF4DF-4DF6-6ED7-541E-699605DB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D1F5D9E-0A50-5242-40D0-38D0F1ED1FCD}"/>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1B49C356-0EC9-455D-F5C9-23C33FC73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85AE5E-3FC6-0907-6942-37AFCDAF3B0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23029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382C-1A73-B729-9FCD-5293B9590C4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1B66775-4234-322B-7072-F39A34A31C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684AA7FD-ED70-F552-E27E-B41410EBFA1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96E85EE-76AF-B67C-D1C7-1923A1915DE9}"/>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6" name="Marcador de pie de página 5">
            <a:extLst>
              <a:ext uri="{FF2B5EF4-FFF2-40B4-BE49-F238E27FC236}">
                <a16:creationId xmlns:a16="http://schemas.microsoft.com/office/drawing/2014/main" id="{046D96AB-FF82-FA0B-3ABA-8BFD0BEA2E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8A1131-003F-BFC0-7D8D-2A45F6FF6C6E}"/>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4475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49829-A881-520D-F4D3-F938F538F21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5ADEC91-19D9-4500-C9DE-C7CD52D90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F75C0B-6062-AE08-8595-FE176763FCE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19ED0B9-72FC-0316-07A0-DABC82E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FBA2BE-3915-D57A-ABCC-6AEB92C9CB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FCF7AA7-D810-06F7-A8FC-12029210767D}"/>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8" name="Marcador de pie de página 7">
            <a:extLst>
              <a:ext uri="{FF2B5EF4-FFF2-40B4-BE49-F238E27FC236}">
                <a16:creationId xmlns:a16="http://schemas.microsoft.com/office/drawing/2014/main" id="{74F9042F-478F-E1EE-1D61-BBEB1598BB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FED6A62-344E-9AD5-7B53-9B0559F3C321}"/>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0850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C4DE5-D5D9-ECE7-F285-83E42D49D6E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A1559640-9093-CFB1-7556-58320675EDA2}"/>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4" name="Marcador de pie de página 3">
            <a:extLst>
              <a:ext uri="{FF2B5EF4-FFF2-40B4-BE49-F238E27FC236}">
                <a16:creationId xmlns:a16="http://schemas.microsoft.com/office/drawing/2014/main" id="{4226ED3D-DBD4-31D5-2049-15350D78FB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AE23095-7E02-F3B6-E30B-6E5C2D8A3A9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9820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D6F013-9F98-216B-02F6-85F7BC0D9B3E}"/>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3" name="Marcador de pie de página 2">
            <a:extLst>
              <a:ext uri="{FF2B5EF4-FFF2-40B4-BE49-F238E27FC236}">
                <a16:creationId xmlns:a16="http://schemas.microsoft.com/office/drawing/2014/main" id="{DAC4D6C0-3F1B-5A4E-06D9-2A0A642068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208AFD8-A23F-4EE1-41D8-FE865DED6762}"/>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3843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A5490-263E-D209-A343-47716988575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0C6AF9-4477-0A90-D070-5208AD229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AAD5D24-3A21-E9CF-F2B1-B1A369412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2C0F528-EA2D-0630-B021-5C98A26DA23D}"/>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6" name="Marcador de pie de página 5">
            <a:extLst>
              <a:ext uri="{FF2B5EF4-FFF2-40B4-BE49-F238E27FC236}">
                <a16:creationId xmlns:a16="http://schemas.microsoft.com/office/drawing/2014/main" id="{130BF163-8212-F8C5-5291-A29B2CFDA2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982AD2-C1CB-F297-D58B-289C95A28C7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1035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529D6-A47C-0D86-9EAC-9AAA1082E0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F080C88-C241-47B9-195C-3D23C063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0A2C0C3-DB60-40B4-F3F5-74E42CD7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9FC42B-1D97-2D32-156A-8DAA50E8EAB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6" name="Marcador de pie de página 5">
            <a:extLst>
              <a:ext uri="{FF2B5EF4-FFF2-40B4-BE49-F238E27FC236}">
                <a16:creationId xmlns:a16="http://schemas.microsoft.com/office/drawing/2014/main" id="{E60B7154-9134-B8CA-6EAC-D0DFECFF3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A0684D-5793-23CA-9F17-6CC0046CA4BC}"/>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4003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629E43-DB17-ED4A-729A-5C7D289A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2F4A2E3-35E3-0E44-7EC6-7DDC840D5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99B64B0-DFB9-5E19-A637-C9C242AB8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7E93CF28-8D0B-F29C-2DB2-AFB9E62B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787B338-9FD5-2869-A3B4-77E8FA240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2A6A-81E1-3849-AB49-C5728991A216}" type="slidenum">
              <a:rPr lang="es-MX" smtClean="0"/>
              <a:t>‹Nº›</a:t>
            </a:fld>
            <a:endParaRPr lang="es-MX"/>
          </a:p>
        </p:txBody>
      </p:sp>
    </p:spTree>
    <p:extLst>
      <p:ext uri="{BB962C8B-B14F-4D97-AF65-F5344CB8AC3E}">
        <p14:creationId xmlns:p14="http://schemas.microsoft.com/office/powerpoint/2010/main" val="943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02418" y="1874728"/>
            <a:ext cx="10437091" cy="1384995"/>
          </a:xfrm>
          <a:prstGeom prst="rect">
            <a:avLst/>
          </a:prstGeom>
          <a:noFill/>
        </p:spPr>
        <p:txBody>
          <a:bodyPr wrap="square" rtlCol="0">
            <a:spAutoFit/>
          </a:bodyPr>
          <a:lstStyle/>
          <a:p>
            <a:pPr algn="just"/>
            <a:r>
              <a:rPr lang="es-MX" sz="2800" dirty="0"/>
              <a:t>La </a:t>
            </a:r>
            <a:r>
              <a:rPr lang="es-MX" sz="2800" dirty="0">
                <a:solidFill>
                  <a:srgbClr val="FF0000"/>
                </a:solidFill>
              </a:rPr>
              <a:t>planificación</a:t>
            </a:r>
            <a:r>
              <a:rPr lang="es-MX" sz="2800" dirty="0"/>
              <a:t> es el proceso de establecer objetivos, metas y estrategias para alcanzarlos. Implica definir que se quiere lograr, como se va a lograr y cuando se va a lograr.</a:t>
            </a:r>
          </a:p>
        </p:txBody>
      </p:sp>
      <p:sp>
        <p:nvSpPr>
          <p:cNvPr id="3" name="CuadroTexto 2">
            <a:extLst>
              <a:ext uri="{FF2B5EF4-FFF2-40B4-BE49-F238E27FC236}">
                <a16:creationId xmlns:a16="http://schemas.microsoft.com/office/drawing/2014/main" id="{CD166A9F-B67C-0139-5683-B644FDBE0CFC}"/>
              </a:ext>
            </a:extLst>
          </p:cNvPr>
          <p:cNvSpPr txBox="1"/>
          <p:nvPr/>
        </p:nvSpPr>
        <p:spPr>
          <a:xfrm>
            <a:off x="3819023" y="842682"/>
            <a:ext cx="4803879" cy="646331"/>
          </a:xfrm>
          <a:prstGeom prst="rect">
            <a:avLst/>
          </a:prstGeom>
          <a:noFill/>
        </p:spPr>
        <p:txBody>
          <a:bodyPr wrap="none" rtlCol="0">
            <a:spAutoFit/>
          </a:bodyPr>
          <a:lstStyle/>
          <a:p>
            <a:r>
              <a:rPr lang="es-MX" sz="3600" dirty="0">
                <a:solidFill>
                  <a:srgbClr val="FF0000"/>
                </a:solidFill>
              </a:rPr>
              <a:t>¿Que es la Planificación?</a:t>
            </a:r>
          </a:p>
        </p:txBody>
      </p:sp>
      <p:pic>
        <p:nvPicPr>
          <p:cNvPr id="3074" name="Picture 2" descr="27,284 imágenes, fotos de stock, objetos en 3D y vectores ...">
            <a:extLst>
              <a:ext uri="{FF2B5EF4-FFF2-40B4-BE49-F238E27FC236}">
                <a16:creationId xmlns:a16="http://schemas.microsoft.com/office/drawing/2014/main" id="{1BA37F23-F666-42C5-45A2-C723B81EE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536" y="3259723"/>
            <a:ext cx="2892239" cy="233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5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13012" y="1664188"/>
            <a:ext cx="10165976" cy="1384995"/>
          </a:xfrm>
          <a:prstGeom prst="rect">
            <a:avLst/>
          </a:prstGeom>
          <a:noFill/>
        </p:spPr>
        <p:txBody>
          <a:bodyPr wrap="square" rtlCol="0">
            <a:spAutoFit/>
          </a:bodyPr>
          <a:lstStyle/>
          <a:p>
            <a:pPr algn="just"/>
            <a:r>
              <a:rPr lang="es-MX" sz="2800" dirty="0"/>
              <a:t>La </a:t>
            </a:r>
            <a:r>
              <a:rPr lang="es-MX" sz="2800" dirty="0">
                <a:solidFill>
                  <a:srgbClr val="FF0000"/>
                </a:solidFill>
              </a:rPr>
              <a:t>Organización</a:t>
            </a:r>
            <a:r>
              <a:rPr lang="es-MX" sz="2800" dirty="0"/>
              <a:t> se refiere al proceso de estructurar y coordinar los recursos, tareas y personas para alcanzar objetivos específicos de manera eficiente y efectiva.</a:t>
            </a:r>
          </a:p>
        </p:txBody>
      </p:sp>
      <p:sp>
        <p:nvSpPr>
          <p:cNvPr id="3" name="CuadroTexto 2">
            <a:extLst>
              <a:ext uri="{FF2B5EF4-FFF2-40B4-BE49-F238E27FC236}">
                <a16:creationId xmlns:a16="http://schemas.microsoft.com/office/drawing/2014/main" id="{81200152-A73A-B08C-8191-B7E5F8DD47FB}"/>
              </a:ext>
            </a:extLst>
          </p:cNvPr>
          <p:cNvSpPr txBox="1"/>
          <p:nvPr/>
        </p:nvSpPr>
        <p:spPr>
          <a:xfrm>
            <a:off x="3854823" y="735105"/>
            <a:ext cx="4865306" cy="646331"/>
          </a:xfrm>
          <a:prstGeom prst="rect">
            <a:avLst/>
          </a:prstGeom>
          <a:noFill/>
        </p:spPr>
        <p:txBody>
          <a:bodyPr wrap="none" rtlCol="0">
            <a:spAutoFit/>
          </a:bodyPr>
          <a:lstStyle/>
          <a:p>
            <a:r>
              <a:rPr lang="es-MX" sz="3600" dirty="0">
                <a:solidFill>
                  <a:srgbClr val="FF0000"/>
                </a:solidFill>
              </a:rPr>
              <a:t>¿Que es la Organización?</a:t>
            </a:r>
          </a:p>
        </p:txBody>
      </p:sp>
      <p:pic>
        <p:nvPicPr>
          <p:cNvPr id="1026" name="Picture 2" descr="Administración: Organización y estructuras organizacionales">
            <a:extLst>
              <a:ext uri="{FF2B5EF4-FFF2-40B4-BE49-F238E27FC236}">
                <a16:creationId xmlns:a16="http://schemas.microsoft.com/office/drawing/2014/main" id="{AF47EB83-FEE7-01E8-983F-A0BF6F1BC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148" y="2878853"/>
            <a:ext cx="3351150" cy="260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1569660"/>
          </a:xfrm>
          <a:prstGeom prst="rect">
            <a:avLst/>
          </a:prstGeom>
          <a:noFill/>
        </p:spPr>
        <p:txBody>
          <a:bodyPr wrap="square" rtlCol="0">
            <a:spAutoFit/>
          </a:bodyPr>
          <a:lstStyle/>
          <a:p>
            <a:pPr algn="just">
              <a:spcBef>
                <a:spcPts val="450"/>
              </a:spcBef>
              <a:defRPr sz="4000"/>
            </a:pPr>
            <a:r>
              <a:rPr lang="es-ES" sz="2400" dirty="0"/>
              <a:t>La </a:t>
            </a:r>
            <a:r>
              <a:rPr lang="es-ES" sz="2400" dirty="0">
                <a:solidFill>
                  <a:srgbClr val="FF0000"/>
                </a:solidFill>
              </a:rPr>
              <a:t>dirección</a:t>
            </a:r>
            <a:r>
              <a:rPr lang="es-ES" sz="2400" dirty="0"/>
              <a:t> es el proceso de liderar y guiar a un equipo u organización hacia el logro de objetivos y metas especificas. Implica la capacidad de influir y motivar a otros para que trabajen juntos hacia un propósito común.</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4204448" y="797860"/>
            <a:ext cx="4198906" cy="646331"/>
          </a:xfrm>
          <a:prstGeom prst="rect">
            <a:avLst/>
          </a:prstGeom>
          <a:noFill/>
        </p:spPr>
        <p:txBody>
          <a:bodyPr wrap="none" rtlCol="0">
            <a:spAutoFit/>
          </a:bodyPr>
          <a:lstStyle/>
          <a:p>
            <a:r>
              <a:rPr lang="es-MX" sz="3600" dirty="0">
                <a:solidFill>
                  <a:srgbClr val="FF0000"/>
                </a:solidFill>
              </a:rPr>
              <a:t>¿Que es la Dirección?</a:t>
            </a:r>
          </a:p>
        </p:txBody>
      </p:sp>
      <p:pic>
        <p:nvPicPr>
          <p:cNvPr id="2050" name="Picture 2" descr="Resultado de imagen de imagenes de direccion">
            <a:extLst>
              <a:ext uri="{FF2B5EF4-FFF2-40B4-BE49-F238E27FC236}">
                <a16:creationId xmlns:a16="http://schemas.microsoft.com/office/drawing/2014/main" id="{C63FA722-EE6F-0ED6-D05F-0836B91E6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72" y="3175185"/>
            <a:ext cx="4858870" cy="278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85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462010"/>
            <a:ext cx="9513456" cy="1384995"/>
          </a:xfrm>
          <a:prstGeom prst="rect">
            <a:avLst/>
          </a:prstGeom>
          <a:noFill/>
        </p:spPr>
        <p:txBody>
          <a:bodyPr wrap="square" rtlCol="0">
            <a:spAutoFit/>
          </a:bodyPr>
          <a:lstStyle/>
          <a:p>
            <a:pPr algn="just"/>
            <a:r>
              <a:rPr lang="es-MX" sz="2800" dirty="0">
                <a:solidFill>
                  <a:srgbClr val="FF0000"/>
                </a:solidFill>
              </a:rPr>
              <a:t>Control</a:t>
            </a:r>
            <a:r>
              <a:rPr lang="es-MX" sz="2800" dirty="0"/>
              <a:t>, es el proceso de monitorear y regular las actividades, procesos y resultados para asegurar que se cumplan los objetivos y metas establecidas.</a:t>
            </a:r>
          </a:p>
        </p:txBody>
      </p:sp>
      <p:sp>
        <p:nvSpPr>
          <p:cNvPr id="3" name="CuadroTexto 2">
            <a:extLst>
              <a:ext uri="{FF2B5EF4-FFF2-40B4-BE49-F238E27FC236}">
                <a16:creationId xmlns:a16="http://schemas.microsoft.com/office/drawing/2014/main" id="{2C06B013-36C9-5D6D-4E58-1DD860541F24}"/>
              </a:ext>
            </a:extLst>
          </p:cNvPr>
          <p:cNvSpPr txBox="1"/>
          <p:nvPr/>
        </p:nvSpPr>
        <p:spPr>
          <a:xfrm>
            <a:off x="4285129" y="527990"/>
            <a:ext cx="3396571" cy="646331"/>
          </a:xfrm>
          <a:prstGeom prst="rect">
            <a:avLst/>
          </a:prstGeom>
          <a:noFill/>
        </p:spPr>
        <p:txBody>
          <a:bodyPr wrap="none" rtlCol="0">
            <a:spAutoFit/>
          </a:bodyPr>
          <a:lstStyle/>
          <a:p>
            <a:r>
              <a:rPr lang="es-MX" sz="3600" dirty="0">
                <a:solidFill>
                  <a:srgbClr val="FF0000"/>
                </a:solidFill>
              </a:rPr>
              <a:t>¿Que es Control?</a:t>
            </a:r>
          </a:p>
        </p:txBody>
      </p:sp>
      <p:pic>
        <p:nvPicPr>
          <p:cNvPr id="3074" name="Picture 2" descr="Resultado de imagen de imagenes de control">
            <a:extLst>
              <a:ext uri="{FF2B5EF4-FFF2-40B4-BE49-F238E27FC236}">
                <a16:creationId xmlns:a16="http://schemas.microsoft.com/office/drawing/2014/main" id="{CA513D12-F2F7-F054-218E-C93386410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936" y="3026406"/>
            <a:ext cx="3453652" cy="236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79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4899274" y="1253647"/>
            <a:ext cx="6606988" cy="4690515"/>
          </a:xfrm>
          <a:prstGeom prst="rect">
            <a:avLst/>
          </a:prstGeom>
          <a:noFill/>
        </p:spPr>
        <p:txBody>
          <a:bodyPr wrap="square" rtlCol="0">
            <a:spAutoFit/>
          </a:bodyPr>
          <a:lstStyle/>
          <a:p>
            <a:pPr>
              <a:lnSpc>
                <a:spcPct val="90000"/>
              </a:lnSpc>
            </a:pPr>
            <a:r>
              <a:rPr lang="es-MX" sz="2200" b="1" dirty="0"/>
              <a:t>Psicología</a:t>
            </a:r>
            <a:endParaRPr lang="es-MX" sz="2200" b="1" i="1" dirty="0"/>
          </a:p>
          <a:p>
            <a:pPr algn="just">
              <a:lnSpc>
                <a:spcPct val="90000"/>
              </a:lnSpc>
            </a:pPr>
            <a:r>
              <a:rPr lang="es-ES" sz="2200" dirty="0"/>
              <a:t>Estudia el comportamiento y los procesos mentales de los seres humanos.</a:t>
            </a:r>
            <a:endParaRPr lang="es-MX" sz="2200" dirty="0"/>
          </a:p>
          <a:p>
            <a:pPr hangingPunct="1">
              <a:lnSpc>
                <a:spcPct val="90000"/>
              </a:lnSpc>
            </a:pPr>
            <a:endParaRPr lang="es-MX" sz="800" b="1" dirty="0"/>
          </a:p>
          <a:p>
            <a:pPr>
              <a:lnSpc>
                <a:spcPct val="90000"/>
              </a:lnSpc>
            </a:pPr>
            <a:r>
              <a:rPr lang="es-MX" sz="2200" b="1" dirty="0"/>
              <a:t>Antropología</a:t>
            </a:r>
          </a:p>
          <a:p>
            <a:pPr algn="just" hangingPunct="1">
              <a:lnSpc>
                <a:spcPct val="90000"/>
              </a:lnSpc>
            </a:pPr>
            <a:r>
              <a:rPr lang="es-MX" sz="2200" dirty="0"/>
              <a:t>Estudia la diversidad humana y las relaciones que nos unen. (Comportamiento, cultura, lenguaje, evolución y desarrollo en diferentes contextos).</a:t>
            </a:r>
          </a:p>
          <a:p>
            <a:pPr hangingPunct="1">
              <a:lnSpc>
                <a:spcPct val="90000"/>
              </a:lnSpc>
            </a:pPr>
            <a:endParaRPr lang="es-MX" sz="800" dirty="0"/>
          </a:p>
          <a:p>
            <a:pPr>
              <a:lnSpc>
                <a:spcPct val="90000"/>
              </a:lnSpc>
            </a:pPr>
            <a:r>
              <a:rPr lang="es-MX" sz="2200" b="1" dirty="0"/>
              <a:t>Filosofía</a:t>
            </a:r>
          </a:p>
          <a:p>
            <a:pPr algn="just" hangingPunct="1">
              <a:lnSpc>
                <a:spcPct val="90000"/>
              </a:lnSpc>
            </a:pPr>
            <a:r>
              <a:rPr lang="es-MX" sz="2200" dirty="0"/>
              <a:t>Estudia los principios fundamentales de la existencia, la realidad, el conocimiento, la moral, la mente y el lenguaje. </a:t>
            </a:r>
          </a:p>
          <a:p>
            <a:pPr>
              <a:lnSpc>
                <a:spcPct val="90000"/>
              </a:lnSpc>
            </a:pPr>
            <a:endParaRPr lang="es-MX" sz="800" b="1" dirty="0"/>
          </a:p>
          <a:p>
            <a:pPr>
              <a:lnSpc>
                <a:spcPct val="90000"/>
              </a:lnSpc>
            </a:pPr>
            <a:r>
              <a:rPr lang="es-MX" sz="2200" b="1" dirty="0"/>
              <a:t>Sociología</a:t>
            </a:r>
          </a:p>
          <a:p>
            <a:pPr algn="just" hangingPunct="1">
              <a:lnSpc>
                <a:spcPct val="90000"/>
              </a:lnSpc>
            </a:pPr>
            <a:r>
              <a:rPr lang="es-ES" sz="2200" dirty="0"/>
              <a:t>Estudia la sociedad, las instituciones sociales, los grupos y las relaciones entre las personas.</a:t>
            </a:r>
          </a:p>
        </p:txBody>
      </p:sp>
      <p:sp>
        <p:nvSpPr>
          <p:cNvPr id="3" name="CuadroTexto 2">
            <a:extLst>
              <a:ext uri="{FF2B5EF4-FFF2-40B4-BE49-F238E27FC236}">
                <a16:creationId xmlns:a16="http://schemas.microsoft.com/office/drawing/2014/main" id="{F4446C36-9881-099F-FCEE-D5B37F990A4B}"/>
              </a:ext>
            </a:extLst>
          </p:cNvPr>
          <p:cNvSpPr txBox="1"/>
          <p:nvPr/>
        </p:nvSpPr>
        <p:spPr>
          <a:xfrm>
            <a:off x="3810000" y="657328"/>
            <a:ext cx="3310522" cy="646331"/>
          </a:xfrm>
          <a:prstGeom prst="rect">
            <a:avLst/>
          </a:prstGeom>
          <a:noFill/>
        </p:spPr>
        <p:txBody>
          <a:bodyPr wrap="none" rtlCol="0">
            <a:spAutoFit/>
          </a:bodyPr>
          <a:lstStyle/>
          <a:p>
            <a:r>
              <a:rPr lang="es-MX" sz="3600" dirty="0">
                <a:solidFill>
                  <a:srgbClr val="FF0000"/>
                </a:solidFill>
              </a:rPr>
              <a:t>Ciencias Sociales</a:t>
            </a:r>
          </a:p>
        </p:txBody>
      </p:sp>
      <p:pic>
        <p:nvPicPr>
          <p:cNvPr id="4" name="Imagen 3">
            <a:extLst>
              <a:ext uri="{FF2B5EF4-FFF2-40B4-BE49-F238E27FC236}">
                <a16:creationId xmlns:a16="http://schemas.microsoft.com/office/drawing/2014/main" id="{4E5BBFDB-5321-2EDA-D6CD-4FCABD5E7744}"/>
              </a:ext>
            </a:extLst>
          </p:cNvPr>
          <p:cNvPicPr>
            <a:picLocks noChangeAspect="1"/>
          </p:cNvPicPr>
          <p:nvPr/>
        </p:nvPicPr>
        <p:blipFill>
          <a:blip r:embed="rId3"/>
          <a:stretch>
            <a:fillRect/>
          </a:stretch>
        </p:blipFill>
        <p:spPr>
          <a:xfrm>
            <a:off x="973882" y="1303659"/>
            <a:ext cx="4392768" cy="4478455"/>
          </a:xfrm>
          <a:prstGeom prst="rect">
            <a:avLst/>
          </a:prstGeom>
        </p:spPr>
      </p:pic>
    </p:spTree>
    <p:extLst>
      <p:ext uri="{BB962C8B-B14F-4D97-AF65-F5344CB8AC3E}">
        <p14:creationId xmlns:p14="http://schemas.microsoft.com/office/powerpoint/2010/main" val="4238698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28166" y="1357693"/>
            <a:ext cx="9197788" cy="1200329"/>
          </a:xfrm>
          <a:prstGeom prst="rect">
            <a:avLst/>
          </a:prstGeom>
          <a:noFill/>
        </p:spPr>
        <p:txBody>
          <a:bodyPr wrap="square" rtlCol="0">
            <a:spAutoFit/>
          </a:bodyPr>
          <a:lstStyle/>
          <a:p>
            <a:pPr algn="just"/>
            <a:r>
              <a:rPr lang="es-ES" sz="2400" dirty="0"/>
              <a:t>Ciencia social que estudia la producción, distribución y consumo de bienes y servicios, así como la gestión de los recursos escasos para satisfacer las necesidades humanas.</a:t>
            </a:r>
          </a:p>
        </p:txBody>
      </p:sp>
      <p:sp>
        <p:nvSpPr>
          <p:cNvPr id="3" name="CuadroTexto 2">
            <a:extLst>
              <a:ext uri="{FF2B5EF4-FFF2-40B4-BE49-F238E27FC236}">
                <a16:creationId xmlns:a16="http://schemas.microsoft.com/office/drawing/2014/main" id="{C720C815-A5E3-1102-A678-AF00C106D2EB}"/>
              </a:ext>
            </a:extLst>
          </p:cNvPr>
          <p:cNvSpPr txBox="1"/>
          <p:nvPr/>
        </p:nvSpPr>
        <p:spPr>
          <a:xfrm>
            <a:off x="3974469" y="514326"/>
            <a:ext cx="2021194" cy="646331"/>
          </a:xfrm>
          <a:prstGeom prst="rect">
            <a:avLst/>
          </a:prstGeom>
          <a:noFill/>
        </p:spPr>
        <p:txBody>
          <a:bodyPr wrap="none" rtlCol="0">
            <a:spAutoFit/>
          </a:bodyPr>
          <a:lstStyle/>
          <a:p>
            <a:r>
              <a:rPr lang="es-MX" sz="3600" dirty="0">
                <a:solidFill>
                  <a:srgbClr val="FF0000"/>
                </a:solidFill>
              </a:rPr>
              <a:t>Economía</a:t>
            </a:r>
          </a:p>
        </p:txBody>
      </p:sp>
      <p:pic>
        <p:nvPicPr>
          <p:cNvPr id="4098" name="Picture 2" descr="Vea los detalles de la imagen relacionada. Reconstruction Finance Corp (RFC): Its History, Impact, and Legacy ...">
            <a:extLst>
              <a:ext uri="{FF2B5EF4-FFF2-40B4-BE49-F238E27FC236}">
                <a16:creationId xmlns:a16="http://schemas.microsoft.com/office/drawing/2014/main" id="{7C65CE15-0EB6-089B-4E99-C092C99C9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69" y="2869547"/>
            <a:ext cx="3609672" cy="263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50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577788" y="1579909"/>
            <a:ext cx="9413485" cy="1569660"/>
          </a:xfrm>
          <a:prstGeom prst="rect">
            <a:avLst/>
          </a:prstGeom>
          <a:noFill/>
        </p:spPr>
        <p:txBody>
          <a:bodyPr wrap="square" rtlCol="0">
            <a:spAutoFit/>
          </a:bodyPr>
          <a:lstStyle/>
          <a:p>
            <a:pPr algn="just"/>
            <a:r>
              <a:rPr lang="es-MX" sz="2400" dirty="0"/>
              <a:t>Es la ciencia que se encarga del estudio, diseño, implementación y manejo de sistemas de información y tecnologías de la información. Incluye el estudio de bases de datos, redes de computadoras, </a:t>
            </a:r>
            <a:r>
              <a:rPr lang="es-MX" sz="2400" dirty="0">
                <a:solidFill>
                  <a:srgbClr val="FF0000"/>
                </a:solidFill>
              </a:rPr>
              <a:t>I</a:t>
            </a:r>
            <a:r>
              <a:rPr lang="es-MX" sz="2400" dirty="0"/>
              <a:t>nteligencia </a:t>
            </a:r>
            <a:r>
              <a:rPr lang="es-MX" sz="2400" dirty="0">
                <a:solidFill>
                  <a:srgbClr val="FF0000"/>
                </a:solidFill>
              </a:rPr>
              <a:t>A</a:t>
            </a:r>
            <a:r>
              <a:rPr lang="es-MX" sz="2400" dirty="0"/>
              <a:t>rtificial y la interacción entre personas y computadoras.</a:t>
            </a:r>
          </a:p>
        </p:txBody>
      </p:sp>
      <p:sp>
        <p:nvSpPr>
          <p:cNvPr id="3" name="CuadroTexto 2">
            <a:extLst>
              <a:ext uri="{FF2B5EF4-FFF2-40B4-BE49-F238E27FC236}">
                <a16:creationId xmlns:a16="http://schemas.microsoft.com/office/drawing/2014/main" id="{BBA31E92-AACD-6125-4570-93DB34E2882E}"/>
              </a:ext>
            </a:extLst>
          </p:cNvPr>
          <p:cNvSpPr txBox="1"/>
          <p:nvPr/>
        </p:nvSpPr>
        <p:spPr>
          <a:xfrm>
            <a:off x="4064000" y="628073"/>
            <a:ext cx="2334613" cy="646331"/>
          </a:xfrm>
          <a:prstGeom prst="rect">
            <a:avLst/>
          </a:prstGeom>
          <a:noFill/>
        </p:spPr>
        <p:txBody>
          <a:bodyPr wrap="none" rtlCol="0">
            <a:spAutoFit/>
          </a:bodyPr>
          <a:lstStyle/>
          <a:p>
            <a:r>
              <a:rPr lang="es-MX" sz="3600" dirty="0">
                <a:solidFill>
                  <a:srgbClr val="FF0000"/>
                </a:solidFill>
              </a:rPr>
              <a:t>Informática</a:t>
            </a:r>
          </a:p>
        </p:txBody>
      </p:sp>
      <p:pic>
        <p:nvPicPr>
          <p:cNvPr id="5122" name="Picture 2" descr="Resultado de imagen de imagenes de informatica">
            <a:extLst>
              <a:ext uri="{FF2B5EF4-FFF2-40B4-BE49-F238E27FC236}">
                <a16:creationId xmlns:a16="http://schemas.microsoft.com/office/drawing/2014/main" id="{15ED176D-1DA5-5B9B-96D0-63277E1E8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671" y="3429000"/>
            <a:ext cx="3996204" cy="245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33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653988" y="1690062"/>
            <a:ext cx="9166411" cy="3477875"/>
          </a:xfrm>
          <a:prstGeom prst="rect">
            <a:avLst/>
          </a:prstGeom>
          <a:noFill/>
        </p:spPr>
        <p:txBody>
          <a:bodyPr wrap="square" rtlCol="0">
            <a:spAutoFit/>
          </a:bodyPr>
          <a:lstStyle/>
          <a:p>
            <a:pPr marL="0" indent="0" algn="just">
              <a:buNone/>
            </a:pPr>
            <a:r>
              <a:rPr lang="es-MX" sz="2800" dirty="0">
                <a:solidFill>
                  <a:srgbClr val="FF0000"/>
                </a:solidFill>
              </a:rPr>
              <a:t>¿Qué es una Entidad Económica?</a:t>
            </a:r>
          </a:p>
          <a:p>
            <a:pPr marL="0" indent="0" algn="just">
              <a:buNone/>
            </a:pPr>
            <a:endParaRPr lang="es-MX" sz="1200" dirty="0">
              <a:solidFill>
                <a:srgbClr val="FF0000"/>
              </a:solidFill>
            </a:endParaRPr>
          </a:p>
          <a:p>
            <a:pPr marL="0" indent="0" algn="just">
              <a:buNone/>
            </a:pPr>
            <a:r>
              <a:rPr lang="es-MX" sz="2800" dirty="0"/>
              <a:t>Es una unidad identificable que realiza actividades económicas y financieras, constituida por una combinación de recursos humanos, recursos naturales y capital, coordinados por una autoridad que toma decisiones encaminadas a lograr los objetivos para la cual fue creada.</a:t>
            </a:r>
          </a:p>
          <a:p>
            <a:pPr marL="0" indent="0" algn="just">
              <a:buNone/>
            </a:pPr>
            <a:endParaRPr lang="es-MX" sz="2800" dirty="0"/>
          </a:p>
          <a:p>
            <a:pPr marL="0" indent="0" algn="ctr">
              <a:buNone/>
            </a:pPr>
            <a:endParaRPr lang="es-MX" sz="1200" dirty="0">
              <a:solidFill>
                <a:srgbClr val="FF0000"/>
              </a:solidFill>
            </a:endParaRPr>
          </a:p>
        </p:txBody>
      </p:sp>
      <p:sp>
        <p:nvSpPr>
          <p:cNvPr id="4" name="CuadroTexto 3">
            <a:extLst>
              <a:ext uri="{FF2B5EF4-FFF2-40B4-BE49-F238E27FC236}">
                <a16:creationId xmlns:a16="http://schemas.microsoft.com/office/drawing/2014/main" id="{18194678-41CE-BDBE-F29F-75F71D1D8642}"/>
              </a:ext>
            </a:extLst>
          </p:cNvPr>
          <p:cNvSpPr txBox="1"/>
          <p:nvPr/>
        </p:nvSpPr>
        <p:spPr>
          <a:xfrm>
            <a:off x="3741386" y="734996"/>
            <a:ext cx="4337406" cy="646331"/>
          </a:xfrm>
          <a:prstGeom prst="rect">
            <a:avLst/>
          </a:prstGeom>
          <a:noFill/>
        </p:spPr>
        <p:txBody>
          <a:bodyPr wrap="none" rtlCol="0">
            <a:spAutoFit/>
          </a:bodyPr>
          <a:lstStyle/>
          <a:p>
            <a:r>
              <a:rPr lang="es-MX" sz="3600" dirty="0">
                <a:solidFill>
                  <a:srgbClr val="FF0000"/>
                </a:solidFill>
              </a:rPr>
              <a:t>Entidades Económicas</a:t>
            </a:r>
          </a:p>
        </p:txBody>
      </p:sp>
    </p:spTree>
    <p:extLst>
      <p:ext uri="{BB962C8B-B14F-4D97-AF65-F5344CB8AC3E}">
        <p14:creationId xmlns:p14="http://schemas.microsoft.com/office/powerpoint/2010/main" val="162284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7644" y="828232"/>
            <a:ext cx="8746836" cy="2677656"/>
          </a:xfrm>
          <a:prstGeom prst="rect">
            <a:avLst/>
          </a:prstGeom>
          <a:noFill/>
        </p:spPr>
        <p:txBody>
          <a:bodyPr wrap="square" rtlCol="0">
            <a:spAutoFit/>
          </a:bodyPr>
          <a:lstStyle/>
          <a:p>
            <a:pPr algn="just"/>
            <a:endParaRPr lang="es-MX" sz="1200" dirty="0">
              <a:solidFill>
                <a:srgbClr val="FF0000"/>
              </a:solidFill>
            </a:endParaRPr>
          </a:p>
          <a:p>
            <a:pPr algn="just" eaLnBrk="1" hangingPunct="1">
              <a:lnSpc>
                <a:spcPct val="90000"/>
              </a:lnSpc>
              <a:buFontTx/>
              <a:buNone/>
            </a:pPr>
            <a:r>
              <a:rPr lang="es-MX" altLang="es-MX" sz="2400" b="0" dirty="0">
                <a:solidFill>
                  <a:srgbClr val="0033CC"/>
                </a:solidFill>
                <a:latin typeface="Calibri" panose="020F0502020204030204" pitchFamily="34" charset="0"/>
                <a:ea typeface="Calibri" panose="020F0502020204030204" pitchFamily="34" charset="0"/>
                <a:cs typeface="Calibri" panose="020F0502020204030204" pitchFamily="34" charset="0"/>
              </a:rPr>
              <a:t>Organizaciones Lucrativas: </a:t>
            </a:r>
            <a:r>
              <a:rPr lang="es-MX" altLang="es-MX" sz="2400" b="0" dirty="0">
                <a:latin typeface="Calibri" panose="020F0502020204030204" pitchFamily="34" charset="0"/>
                <a:ea typeface="Calibri" panose="020F0502020204030204" pitchFamily="34" charset="0"/>
                <a:cs typeface="Calibri" panose="020F0502020204030204" pitchFamily="34" charset="0"/>
              </a:rPr>
              <a:t>Son organizaciones que tienen como objetivo principal expandir y multiplicar el capital invertido por el empresario o por los socios.</a:t>
            </a:r>
          </a:p>
          <a:p>
            <a:pPr algn="just"/>
            <a:endParaRPr lang="es-MX" sz="2400" dirty="0">
              <a:solidFill>
                <a:srgbClr val="FF0000"/>
              </a:solidFill>
            </a:endParaRPr>
          </a:p>
          <a:p>
            <a:pPr algn="just" eaLnBrk="1" hangingPunct="1">
              <a:lnSpc>
                <a:spcPct val="90000"/>
              </a:lnSpc>
              <a:buFontTx/>
              <a:buNone/>
            </a:pPr>
            <a:r>
              <a:rPr lang="es-MX" altLang="es-MX" sz="2400" dirty="0">
                <a:solidFill>
                  <a:srgbClr val="0033CC"/>
                </a:solidFill>
                <a:latin typeface="Calibri" panose="020F0502020204030204" pitchFamily="34" charset="0"/>
                <a:ea typeface="Calibri" panose="020F0502020204030204" pitchFamily="34" charset="0"/>
                <a:cs typeface="Calibri" panose="020F0502020204030204" pitchFamily="34" charset="0"/>
              </a:rPr>
              <a:t>Organizaciones sin fines de lucro: </a:t>
            </a:r>
            <a:r>
              <a:rPr lang="es-MX" altLang="es-MX" sz="2400" dirty="0">
                <a:latin typeface="Calibri" panose="020F0502020204030204" pitchFamily="34" charset="0"/>
                <a:ea typeface="Calibri" panose="020F0502020204030204" pitchFamily="34" charset="0"/>
                <a:cs typeface="Calibri" panose="020F0502020204030204" pitchFamily="34" charset="0"/>
              </a:rPr>
              <a:t>Son organizaciones cuyo propósito no es generar ganancias, sino que tienen un objetivo de tipo social.</a:t>
            </a:r>
          </a:p>
          <a:p>
            <a:pPr algn="just"/>
            <a:endParaRPr lang="es-MX" sz="2400" dirty="0">
              <a:solidFill>
                <a:srgbClr val="FF0000"/>
              </a:solidFill>
            </a:endParaRPr>
          </a:p>
        </p:txBody>
      </p:sp>
      <p:pic>
        <p:nvPicPr>
          <p:cNvPr id="4" name="Imagen 3">
            <a:extLst>
              <a:ext uri="{FF2B5EF4-FFF2-40B4-BE49-F238E27FC236}">
                <a16:creationId xmlns:a16="http://schemas.microsoft.com/office/drawing/2014/main" id="{D3BC5CFD-7295-71EE-D464-9D27A2443B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8164" y="3312459"/>
            <a:ext cx="1721223" cy="19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764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B8C433-37A8-1703-D2F0-95E1A08BB5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7764" y="717176"/>
            <a:ext cx="7951694" cy="554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09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AA5749-207B-3F6D-44A3-786750621B61}"/>
              </a:ext>
            </a:extLst>
          </p:cNvPr>
          <p:cNvSpPr txBox="1"/>
          <p:nvPr/>
        </p:nvSpPr>
        <p:spPr>
          <a:xfrm>
            <a:off x="1541930" y="1094457"/>
            <a:ext cx="8113058" cy="4062651"/>
          </a:xfrm>
          <a:prstGeom prst="rect">
            <a:avLst/>
          </a:prstGeom>
          <a:noFill/>
        </p:spPr>
        <p:txBody>
          <a:bodyPr wrap="square" rtlCol="0">
            <a:spAutoFit/>
          </a:bodyPr>
          <a:lstStyle/>
          <a:p>
            <a:pPr algn="ctr" defTabSz="457200"/>
            <a:r>
              <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PROCESO DE SELECCIÓN</a:t>
            </a:r>
            <a:endPar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a:r>
              <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2025</a:t>
            </a:r>
            <a:endPar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endParaRPr lang="es-MX" sz="4800" kern="1200" dirty="0">
              <a:ln w="9525">
                <a:solidFill>
                  <a:prstClr val="white"/>
                </a:solidFill>
                <a:prstDash val="solid"/>
              </a:ln>
              <a:solidFill>
                <a:srgbClr val="00B050"/>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r>
              <a:rPr lang="es-MX" sz="4800" kern="120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ea typeface="Segoe UI Black" panose="020B0A02040204020203" pitchFamily="34" charset="0"/>
                <a:cs typeface="Arial" panose="020B0604020202020204" pitchFamily="34" charset="0"/>
              </a:rPr>
              <a:t>LICENCIATURA EN ADMINISTRACIÓN FINANCIERA</a:t>
            </a:r>
          </a:p>
          <a:p>
            <a:endParaRPr lang="es-MX" dirty="0">
              <a:solidFill>
                <a:srgbClr val="FF0000"/>
              </a:solidFill>
            </a:endParaRPr>
          </a:p>
        </p:txBody>
      </p:sp>
    </p:spTree>
    <p:extLst>
      <p:ext uri="{BB962C8B-B14F-4D97-AF65-F5344CB8AC3E}">
        <p14:creationId xmlns:p14="http://schemas.microsoft.com/office/powerpoint/2010/main" val="37201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90918" y="1474234"/>
            <a:ext cx="9321665" cy="523220"/>
          </a:xfrm>
          <a:prstGeom prst="rect">
            <a:avLst/>
          </a:prstGeom>
          <a:noFill/>
        </p:spPr>
        <p:txBody>
          <a:bodyPr wrap="square" rtlCol="0">
            <a:spAutoFit/>
          </a:bodyPr>
          <a:lstStyle/>
          <a:p>
            <a:pPr algn="just"/>
            <a:r>
              <a:rPr lang="es-MX" sz="2800" dirty="0"/>
              <a:t>           Lucrativas                                       NO Lucrativas</a:t>
            </a:r>
          </a:p>
        </p:txBody>
      </p:sp>
      <p:sp>
        <p:nvSpPr>
          <p:cNvPr id="4" name="CuadroTexto 3">
            <a:extLst>
              <a:ext uri="{FF2B5EF4-FFF2-40B4-BE49-F238E27FC236}">
                <a16:creationId xmlns:a16="http://schemas.microsoft.com/office/drawing/2014/main" id="{3D631A6E-34FA-7680-C109-E6D512583CDF}"/>
              </a:ext>
            </a:extLst>
          </p:cNvPr>
          <p:cNvSpPr txBox="1"/>
          <p:nvPr/>
        </p:nvSpPr>
        <p:spPr>
          <a:xfrm>
            <a:off x="2827217" y="669342"/>
            <a:ext cx="6537566" cy="646331"/>
          </a:xfrm>
          <a:prstGeom prst="rect">
            <a:avLst/>
          </a:prstGeom>
          <a:noFill/>
        </p:spPr>
        <p:txBody>
          <a:bodyPr wrap="square" rtlCol="0">
            <a:spAutoFit/>
          </a:bodyPr>
          <a:lstStyle/>
          <a:p>
            <a:r>
              <a:rPr lang="es-MX" sz="3600" dirty="0">
                <a:solidFill>
                  <a:srgbClr val="FF0000"/>
                </a:solidFill>
              </a:rPr>
              <a:t>Tipos de Entidades Económicas</a:t>
            </a:r>
          </a:p>
        </p:txBody>
      </p:sp>
      <p:pic>
        <p:nvPicPr>
          <p:cNvPr id="7170" name="Picture 2" descr="43. Empresas con ánimo de lucro y sin ánimo de lucro. | Sin ánimo de ...">
            <a:extLst>
              <a:ext uri="{FF2B5EF4-FFF2-40B4-BE49-F238E27FC236}">
                <a16:creationId xmlns:a16="http://schemas.microsoft.com/office/drawing/2014/main" id="{F326B2EE-0C2C-D5FC-E959-ED1EC1EF3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859" y="2250141"/>
            <a:ext cx="3585882" cy="34245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de imagenes de empresas no lucrativas">
            <a:extLst>
              <a:ext uri="{FF2B5EF4-FFF2-40B4-BE49-F238E27FC236}">
                <a16:creationId xmlns:a16="http://schemas.microsoft.com/office/drawing/2014/main" id="{5FA65EE7-CDEC-0499-F0CB-143324C0F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424" y="2250141"/>
            <a:ext cx="3944470" cy="333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42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92820" y="2208797"/>
            <a:ext cx="8746836" cy="2923877"/>
          </a:xfrm>
          <a:prstGeom prst="rect">
            <a:avLst/>
          </a:prstGeom>
          <a:noFill/>
        </p:spPr>
        <p:txBody>
          <a:bodyPr wrap="square" rtlCol="0">
            <a:spAutoFit/>
          </a:bodyPr>
          <a:lstStyle/>
          <a:p>
            <a:pPr algn="just"/>
            <a:r>
              <a:rPr lang="es-MX" sz="2600" dirty="0"/>
              <a:t>A través de los Estados Financieros</a:t>
            </a:r>
          </a:p>
          <a:p>
            <a:pPr algn="just"/>
            <a:endParaRPr lang="es-MX" sz="1200" dirty="0">
              <a:solidFill>
                <a:srgbClr val="FF0000"/>
              </a:solidFill>
            </a:endParaRPr>
          </a:p>
          <a:p>
            <a:pPr algn="just"/>
            <a:r>
              <a:rPr lang="es-MX" sz="2600" dirty="0">
                <a:solidFill>
                  <a:srgbClr val="FF0000"/>
                </a:solidFill>
              </a:rPr>
              <a:t>¿Qué son los estados financieros? </a:t>
            </a:r>
          </a:p>
          <a:p>
            <a:pPr algn="just"/>
            <a:endParaRPr lang="es-MX" sz="800" dirty="0">
              <a:solidFill>
                <a:srgbClr val="FF0000"/>
              </a:solidFill>
            </a:endParaRPr>
          </a:p>
          <a:p>
            <a:pPr algn="just"/>
            <a:r>
              <a:rPr lang="es-MX" sz="2600" dirty="0"/>
              <a:t>Son documentos esencialmente numéricos que presentan la situación de una empresa, a una fecha cierta y los resultados que obtuvo por un periodo determinado.</a:t>
            </a:r>
          </a:p>
          <a:p>
            <a:pPr algn="just"/>
            <a:endParaRPr lang="es-MX" sz="800" dirty="0"/>
          </a:p>
          <a:p>
            <a:pPr algn="just"/>
            <a:r>
              <a:rPr lang="es-MX" sz="2600" dirty="0">
                <a:solidFill>
                  <a:srgbClr val="FF0000"/>
                </a:solidFill>
              </a:rPr>
              <a:t>¿Cuales son los principales estados Financieros?</a:t>
            </a:r>
          </a:p>
        </p:txBody>
      </p:sp>
      <p:sp>
        <p:nvSpPr>
          <p:cNvPr id="3" name="CuadroTexto 2">
            <a:extLst>
              <a:ext uri="{FF2B5EF4-FFF2-40B4-BE49-F238E27FC236}">
                <a16:creationId xmlns:a16="http://schemas.microsoft.com/office/drawing/2014/main" id="{C69FD4EC-AF98-A0EC-ABBA-0D37CBE72093}"/>
              </a:ext>
            </a:extLst>
          </p:cNvPr>
          <p:cNvSpPr txBox="1"/>
          <p:nvPr/>
        </p:nvSpPr>
        <p:spPr>
          <a:xfrm>
            <a:off x="2613890" y="665018"/>
            <a:ext cx="7148946" cy="1200329"/>
          </a:xfrm>
          <a:prstGeom prst="rect">
            <a:avLst/>
          </a:prstGeom>
          <a:noFill/>
        </p:spPr>
        <p:txBody>
          <a:bodyPr wrap="square" rtlCol="0">
            <a:spAutoFit/>
          </a:bodyPr>
          <a:lstStyle/>
          <a:p>
            <a:pPr algn="ctr"/>
            <a:r>
              <a:rPr lang="es-MX" sz="3600" dirty="0">
                <a:solidFill>
                  <a:srgbClr val="FF0000"/>
                </a:solidFill>
              </a:rPr>
              <a:t>¿Como conocer la realidad financiera de las Organizaciones?</a:t>
            </a:r>
          </a:p>
        </p:txBody>
      </p:sp>
    </p:spTree>
    <p:extLst>
      <p:ext uri="{BB962C8B-B14F-4D97-AF65-F5344CB8AC3E}">
        <p14:creationId xmlns:p14="http://schemas.microsoft.com/office/powerpoint/2010/main" val="3008748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C61105B-FF31-5740-42A4-EB64A8C9244F}"/>
              </a:ext>
            </a:extLst>
          </p:cNvPr>
          <p:cNvSpPr txBox="1"/>
          <p:nvPr/>
        </p:nvSpPr>
        <p:spPr>
          <a:xfrm>
            <a:off x="2867739" y="434351"/>
            <a:ext cx="6185539" cy="646331"/>
          </a:xfrm>
          <a:prstGeom prst="rect">
            <a:avLst/>
          </a:prstGeom>
          <a:noFill/>
        </p:spPr>
        <p:txBody>
          <a:bodyPr wrap="none" rtlCol="0">
            <a:spAutoFit/>
          </a:bodyPr>
          <a:lstStyle/>
          <a:p>
            <a:r>
              <a:rPr lang="es-MX" sz="3600" dirty="0">
                <a:solidFill>
                  <a:srgbClr val="FF0000"/>
                </a:solidFill>
              </a:rPr>
              <a:t>Principales Estados Financieros</a:t>
            </a:r>
          </a:p>
        </p:txBody>
      </p:sp>
      <p:graphicFrame>
        <p:nvGraphicFramePr>
          <p:cNvPr id="5" name="Marcador de contenido 2">
            <a:extLst>
              <a:ext uri="{FF2B5EF4-FFF2-40B4-BE49-F238E27FC236}">
                <a16:creationId xmlns:a16="http://schemas.microsoft.com/office/drawing/2014/main" id="{10A17469-969A-BA4E-71AE-43E231410FDC}"/>
              </a:ext>
            </a:extLst>
          </p:cNvPr>
          <p:cNvGraphicFramePr>
            <a:graphicFrameLocks/>
          </p:cNvGraphicFramePr>
          <p:nvPr>
            <p:extLst>
              <p:ext uri="{D42A27DB-BD31-4B8C-83A1-F6EECF244321}">
                <p14:modId xmlns:p14="http://schemas.microsoft.com/office/powerpoint/2010/main" val="2404748952"/>
              </p:ext>
            </p:extLst>
          </p:nvPr>
        </p:nvGraphicFramePr>
        <p:xfrm>
          <a:off x="2500494" y="1330363"/>
          <a:ext cx="6705184" cy="477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58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92306" y="1525994"/>
            <a:ext cx="9977719" cy="1815882"/>
          </a:xfrm>
          <a:prstGeom prst="rect">
            <a:avLst/>
          </a:prstGeom>
          <a:noFill/>
        </p:spPr>
        <p:txBody>
          <a:bodyPr wrap="square" rtlCol="0">
            <a:spAutoFit/>
          </a:bodyPr>
          <a:lstStyle/>
          <a:p>
            <a:pPr marL="0" lvl="3" algn="just"/>
            <a:r>
              <a:rPr lang="es-MX" sz="2800" dirty="0"/>
              <a:t>Es la presentación de un momento determinado de la gestión administrativa de una entidad económica. Es el equivalente de una fotografía del área financiera de una organización en términos monetarios.</a:t>
            </a:r>
          </a:p>
        </p:txBody>
      </p:sp>
      <p:sp>
        <p:nvSpPr>
          <p:cNvPr id="4" name="CuadroTexto 3">
            <a:extLst>
              <a:ext uri="{FF2B5EF4-FFF2-40B4-BE49-F238E27FC236}">
                <a16:creationId xmlns:a16="http://schemas.microsoft.com/office/drawing/2014/main" id="{C0786571-FAAC-236F-0186-AF7308BD6F04}"/>
              </a:ext>
            </a:extLst>
          </p:cNvPr>
          <p:cNvSpPr txBox="1"/>
          <p:nvPr/>
        </p:nvSpPr>
        <p:spPr>
          <a:xfrm>
            <a:off x="2474259" y="600635"/>
            <a:ext cx="7791428" cy="646331"/>
          </a:xfrm>
          <a:prstGeom prst="rect">
            <a:avLst/>
          </a:prstGeom>
          <a:noFill/>
        </p:spPr>
        <p:txBody>
          <a:bodyPr wrap="none" rtlCol="0">
            <a:spAutoFit/>
          </a:bodyPr>
          <a:lstStyle/>
          <a:p>
            <a:r>
              <a:rPr lang="es-MX" sz="3600" dirty="0">
                <a:solidFill>
                  <a:srgbClr val="FF0000"/>
                </a:solidFill>
              </a:rPr>
              <a:t>Balance o Estado de Situación Financiera</a:t>
            </a:r>
          </a:p>
        </p:txBody>
      </p:sp>
      <p:pic>
        <p:nvPicPr>
          <p:cNvPr id="5" name="Imagen 4">
            <a:extLst>
              <a:ext uri="{FF2B5EF4-FFF2-40B4-BE49-F238E27FC236}">
                <a16:creationId xmlns:a16="http://schemas.microsoft.com/office/drawing/2014/main" id="{5B44AFC8-0BA8-107C-6032-34D4E4B676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6901" y="2935942"/>
            <a:ext cx="3706533" cy="28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963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096000" y="1686469"/>
            <a:ext cx="5137371" cy="3108543"/>
          </a:xfrm>
          <a:prstGeom prst="rect">
            <a:avLst/>
          </a:prstGeom>
          <a:noFill/>
        </p:spPr>
        <p:txBody>
          <a:bodyPr wrap="square" rtlCol="0">
            <a:spAutoFit/>
          </a:bodyPr>
          <a:lstStyle/>
          <a:p>
            <a:pPr algn="just"/>
            <a:r>
              <a:rPr lang="es-MX" sz="2800" dirty="0"/>
              <a:t>Muestra las operaciones que ha tenido una empresa durante un periodo hasta llegar a los resultados obtenidos. Es la presentación del desempeño de la gestión administrativa en un periodo determinado.  </a:t>
            </a:r>
          </a:p>
        </p:txBody>
      </p:sp>
      <p:sp>
        <p:nvSpPr>
          <p:cNvPr id="4" name="CuadroTexto 3">
            <a:extLst>
              <a:ext uri="{FF2B5EF4-FFF2-40B4-BE49-F238E27FC236}">
                <a16:creationId xmlns:a16="http://schemas.microsoft.com/office/drawing/2014/main" id="{7B7A3CB7-06D1-A5F4-AE07-DC053770F8B9}"/>
              </a:ext>
            </a:extLst>
          </p:cNvPr>
          <p:cNvSpPr txBox="1"/>
          <p:nvPr/>
        </p:nvSpPr>
        <p:spPr>
          <a:xfrm>
            <a:off x="3872753" y="753035"/>
            <a:ext cx="4157933" cy="646331"/>
          </a:xfrm>
          <a:prstGeom prst="rect">
            <a:avLst/>
          </a:prstGeom>
          <a:noFill/>
        </p:spPr>
        <p:txBody>
          <a:bodyPr wrap="none" rtlCol="0">
            <a:spAutoFit/>
          </a:bodyPr>
          <a:lstStyle/>
          <a:p>
            <a:r>
              <a:rPr lang="es-MX" sz="3600" dirty="0">
                <a:solidFill>
                  <a:srgbClr val="FF0000"/>
                </a:solidFill>
              </a:rPr>
              <a:t>Estado de Resultados</a:t>
            </a:r>
          </a:p>
        </p:txBody>
      </p:sp>
      <p:pic>
        <p:nvPicPr>
          <p:cNvPr id="9218" name="Picture 2" descr="Estados Contables">
            <a:extLst>
              <a:ext uri="{FF2B5EF4-FFF2-40B4-BE49-F238E27FC236}">
                <a16:creationId xmlns:a16="http://schemas.microsoft.com/office/drawing/2014/main" id="{E4967633-58B9-1990-42D6-816B086DE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1686469"/>
            <a:ext cx="3772740" cy="417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98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619869" y="1630603"/>
            <a:ext cx="8786007" cy="1384995"/>
          </a:xfrm>
          <a:prstGeom prst="rect">
            <a:avLst/>
          </a:prstGeom>
          <a:noFill/>
        </p:spPr>
        <p:txBody>
          <a:bodyPr wrap="square" rtlCol="0">
            <a:spAutoFit/>
          </a:bodyPr>
          <a:lstStyle/>
          <a:p>
            <a:pPr algn="just"/>
            <a:r>
              <a:rPr lang="es-MX" sz="2800" dirty="0"/>
              <a:t>Muestra los movimientos de efectivo de una empresa durante un periodo especifico, incluyendo flujos de operación, inversión y financiamiento</a:t>
            </a:r>
          </a:p>
        </p:txBody>
      </p:sp>
      <p:sp>
        <p:nvSpPr>
          <p:cNvPr id="4" name="CuadroTexto 3">
            <a:extLst>
              <a:ext uri="{FF2B5EF4-FFF2-40B4-BE49-F238E27FC236}">
                <a16:creationId xmlns:a16="http://schemas.microsoft.com/office/drawing/2014/main" id="{7B7A3CB7-06D1-A5F4-AE07-DC053770F8B9}"/>
              </a:ext>
            </a:extLst>
          </p:cNvPr>
          <p:cNvSpPr txBox="1"/>
          <p:nvPr/>
        </p:nvSpPr>
        <p:spPr>
          <a:xfrm>
            <a:off x="2508055" y="650198"/>
            <a:ext cx="6755856" cy="954107"/>
          </a:xfrm>
          <a:prstGeom prst="rect">
            <a:avLst/>
          </a:prstGeom>
          <a:noFill/>
        </p:spPr>
        <p:txBody>
          <a:bodyPr wrap="square" rtlCol="0">
            <a:spAutoFit/>
          </a:bodyPr>
          <a:lstStyle/>
          <a:p>
            <a:pPr algn="ctr"/>
            <a:r>
              <a:rPr lang="es-MX" sz="2800" dirty="0">
                <a:solidFill>
                  <a:srgbClr val="FF0000"/>
                </a:solidFill>
              </a:rPr>
              <a:t>Estado de Origen y Aplicación de Recursos o Flujo de efectivo</a:t>
            </a:r>
          </a:p>
        </p:txBody>
      </p:sp>
      <p:pic>
        <p:nvPicPr>
          <p:cNvPr id="10242" name="Picture 2" descr="¿Qué es el Flujo de Efectivo? Ejemplo en Excel - Todo Gerencia">
            <a:extLst>
              <a:ext uri="{FF2B5EF4-FFF2-40B4-BE49-F238E27FC236}">
                <a16:creationId xmlns:a16="http://schemas.microsoft.com/office/drawing/2014/main" id="{FE7CFFEC-BD14-8C69-24F8-B347B41C6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999" y="3041895"/>
            <a:ext cx="5449454" cy="298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926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613052" y="1910516"/>
            <a:ext cx="8786007" cy="1384995"/>
          </a:xfrm>
          <a:prstGeom prst="rect">
            <a:avLst/>
          </a:prstGeom>
          <a:noFill/>
        </p:spPr>
        <p:txBody>
          <a:bodyPr wrap="square" rtlCol="0">
            <a:spAutoFit/>
          </a:bodyPr>
          <a:lstStyle/>
          <a:p>
            <a:pPr algn="just"/>
            <a:r>
              <a:rPr lang="es-MX" sz="2800" dirty="0"/>
              <a:t>Este estado muestra los cambios en el patrimonio de la empresa durante un periodo especifico, incluyendo dividendos, nuevas inversiones y retiros de patrimonio.</a:t>
            </a:r>
          </a:p>
        </p:txBody>
      </p:sp>
      <p:sp>
        <p:nvSpPr>
          <p:cNvPr id="4" name="CuadroTexto 3">
            <a:extLst>
              <a:ext uri="{FF2B5EF4-FFF2-40B4-BE49-F238E27FC236}">
                <a16:creationId xmlns:a16="http://schemas.microsoft.com/office/drawing/2014/main" id="{7B7A3CB7-06D1-A5F4-AE07-DC053770F8B9}"/>
              </a:ext>
            </a:extLst>
          </p:cNvPr>
          <p:cNvSpPr txBox="1"/>
          <p:nvPr/>
        </p:nvSpPr>
        <p:spPr>
          <a:xfrm>
            <a:off x="2039937" y="896471"/>
            <a:ext cx="7932236" cy="646331"/>
          </a:xfrm>
          <a:prstGeom prst="rect">
            <a:avLst/>
          </a:prstGeom>
          <a:noFill/>
        </p:spPr>
        <p:txBody>
          <a:bodyPr wrap="none" rtlCol="0">
            <a:spAutoFit/>
          </a:bodyPr>
          <a:lstStyle/>
          <a:p>
            <a:r>
              <a:rPr lang="es-MX" sz="3600" dirty="0">
                <a:solidFill>
                  <a:srgbClr val="FF0000"/>
                </a:solidFill>
              </a:rPr>
              <a:t>Estado de Cambio en el Capital Contable</a:t>
            </a:r>
          </a:p>
        </p:txBody>
      </p:sp>
    </p:spTree>
    <p:extLst>
      <p:ext uri="{BB962C8B-B14F-4D97-AF65-F5344CB8AC3E}">
        <p14:creationId xmlns:p14="http://schemas.microsoft.com/office/powerpoint/2010/main" val="145404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B7A3CB7-06D1-A5F4-AE07-DC053770F8B9}"/>
              </a:ext>
            </a:extLst>
          </p:cNvPr>
          <p:cNvSpPr txBox="1"/>
          <p:nvPr/>
        </p:nvSpPr>
        <p:spPr>
          <a:xfrm>
            <a:off x="2694361" y="628350"/>
            <a:ext cx="6060057" cy="523220"/>
          </a:xfrm>
          <a:prstGeom prst="rect">
            <a:avLst/>
          </a:prstGeom>
          <a:noFill/>
        </p:spPr>
        <p:txBody>
          <a:bodyPr wrap="none" rtlCol="0">
            <a:spAutoFit/>
          </a:bodyPr>
          <a:lstStyle/>
          <a:p>
            <a:r>
              <a:rPr lang="es-MX" sz="2800" dirty="0">
                <a:solidFill>
                  <a:srgbClr val="FF0000"/>
                </a:solidFill>
              </a:rPr>
              <a:t>Estado de Cambio en el Capital Contable</a:t>
            </a:r>
          </a:p>
        </p:txBody>
      </p:sp>
      <p:graphicFrame>
        <p:nvGraphicFramePr>
          <p:cNvPr id="5" name="Tabla 4">
            <a:extLst>
              <a:ext uri="{FF2B5EF4-FFF2-40B4-BE49-F238E27FC236}">
                <a16:creationId xmlns:a16="http://schemas.microsoft.com/office/drawing/2014/main" id="{366887D7-BB43-A294-C31E-E0EB5C7C3317}"/>
              </a:ext>
            </a:extLst>
          </p:cNvPr>
          <p:cNvGraphicFramePr>
            <a:graphicFrameLocks noGrp="1"/>
          </p:cNvGraphicFramePr>
          <p:nvPr>
            <p:extLst>
              <p:ext uri="{D42A27DB-BD31-4B8C-83A1-F6EECF244321}">
                <p14:modId xmlns:p14="http://schemas.microsoft.com/office/powerpoint/2010/main" val="719767900"/>
              </p:ext>
            </p:extLst>
          </p:nvPr>
        </p:nvGraphicFramePr>
        <p:xfrm>
          <a:off x="1941047" y="1376402"/>
          <a:ext cx="8040963" cy="4407102"/>
        </p:xfrm>
        <a:graphic>
          <a:graphicData uri="http://schemas.openxmlformats.org/drawingml/2006/table">
            <a:tbl>
              <a:tblPr/>
              <a:tblGrid>
                <a:gridCol w="547798">
                  <a:extLst>
                    <a:ext uri="{9D8B030D-6E8A-4147-A177-3AD203B41FA5}">
                      <a16:colId xmlns:a16="http://schemas.microsoft.com/office/drawing/2014/main" val="3250145373"/>
                    </a:ext>
                  </a:extLst>
                </a:gridCol>
                <a:gridCol w="547798">
                  <a:extLst>
                    <a:ext uri="{9D8B030D-6E8A-4147-A177-3AD203B41FA5}">
                      <a16:colId xmlns:a16="http://schemas.microsoft.com/office/drawing/2014/main" val="3472962423"/>
                    </a:ext>
                  </a:extLst>
                </a:gridCol>
                <a:gridCol w="547798">
                  <a:extLst>
                    <a:ext uri="{9D8B030D-6E8A-4147-A177-3AD203B41FA5}">
                      <a16:colId xmlns:a16="http://schemas.microsoft.com/office/drawing/2014/main" val="239202359"/>
                    </a:ext>
                  </a:extLst>
                </a:gridCol>
                <a:gridCol w="765596">
                  <a:extLst>
                    <a:ext uri="{9D8B030D-6E8A-4147-A177-3AD203B41FA5}">
                      <a16:colId xmlns:a16="http://schemas.microsoft.com/office/drawing/2014/main" val="1377027612"/>
                    </a:ext>
                  </a:extLst>
                </a:gridCol>
                <a:gridCol w="1077994">
                  <a:extLst>
                    <a:ext uri="{9D8B030D-6E8A-4147-A177-3AD203B41FA5}">
                      <a16:colId xmlns:a16="http://schemas.microsoft.com/office/drawing/2014/main" val="1712696702"/>
                    </a:ext>
                  </a:extLst>
                </a:gridCol>
                <a:gridCol w="406998">
                  <a:extLst>
                    <a:ext uri="{9D8B030D-6E8A-4147-A177-3AD203B41FA5}">
                      <a16:colId xmlns:a16="http://schemas.microsoft.com/office/drawing/2014/main" val="1785850491"/>
                    </a:ext>
                  </a:extLst>
                </a:gridCol>
                <a:gridCol w="1121995">
                  <a:extLst>
                    <a:ext uri="{9D8B030D-6E8A-4147-A177-3AD203B41FA5}">
                      <a16:colId xmlns:a16="http://schemas.microsoft.com/office/drawing/2014/main" val="2293035100"/>
                    </a:ext>
                  </a:extLst>
                </a:gridCol>
                <a:gridCol w="406998">
                  <a:extLst>
                    <a:ext uri="{9D8B030D-6E8A-4147-A177-3AD203B41FA5}">
                      <a16:colId xmlns:a16="http://schemas.microsoft.com/office/drawing/2014/main" val="3258027922"/>
                    </a:ext>
                  </a:extLst>
                </a:gridCol>
                <a:gridCol w="1088995">
                  <a:extLst>
                    <a:ext uri="{9D8B030D-6E8A-4147-A177-3AD203B41FA5}">
                      <a16:colId xmlns:a16="http://schemas.microsoft.com/office/drawing/2014/main" val="1548259584"/>
                    </a:ext>
                  </a:extLst>
                </a:gridCol>
                <a:gridCol w="406998">
                  <a:extLst>
                    <a:ext uri="{9D8B030D-6E8A-4147-A177-3AD203B41FA5}">
                      <a16:colId xmlns:a16="http://schemas.microsoft.com/office/drawing/2014/main" val="1279032714"/>
                    </a:ext>
                  </a:extLst>
                </a:gridCol>
                <a:gridCol w="1121995">
                  <a:extLst>
                    <a:ext uri="{9D8B030D-6E8A-4147-A177-3AD203B41FA5}">
                      <a16:colId xmlns:a16="http://schemas.microsoft.com/office/drawing/2014/main" val="1066220271"/>
                    </a:ext>
                  </a:extLst>
                </a:gridCol>
              </a:tblGrid>
              <a:tr h="239692">
                <a:tc gridSpan="4">
                  <a:txBody>
                    <a:bodyPr/>
                    <a:lstStyle/>
                    <a:p>
                      <a:pPr algn="l" fontAlgn="b"/>
                      <a:r>
                        <a:rPr lang="es-ES" sz="1500" b="0" i="0" u="none" strike="noStrike">
                          <a:solidFill>
                            <a:srgbClr val="000000"/>
                          </a:solidFill>
                          <a:effectLst/>
                          <a:latin typeface="Calibri" panose="020F0502020204030204" pitchFamily="34" charset="0"/>
                        </a:rPr>
                        <a:t>Compañía Ejemplo SA de CV</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3505952586"/>
                  </a:ext>
                </a:extLst>
              </a:tr>
              <a:tr h="239692">
                <a:tc gridSpan="5">
                  <a:txBody>
                    <a:bodyPr/>
                    <a:lstStyle/>
                    <a:p>
                      <a:pPr algn="l" fontAlgn="b"/>
                      <a:r>
                        <a:rPr lang="es-ES" sz="1500" b="0" i="0" u="none" strike="noStrike">
                          <a:solidFill>
                            <a:srgbClr val="000000"/>
                          </a:solidFill>
                          <a:effectLst/>
                          <a:latin typeface="Calibri" panose="020F0502020204030204" pitchFamily="34" charset="0"/>
                        </a:rPr>
                        <a:t>Estado de Variacion en el Capital Contable</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94949669"/>
                  </a:ext>
                </a:extLst>
              </a:tr>
              <a:tr h="448655">
                <a:tc gridSpan="6">
                  <a:txBody>
                    <a:bodyPr/>
                    <a:lstStyle/>
                    <a:p>
                      <a:pPr algn="l" fontAlgn="b"/>
                      <a:r>
                        <a:rPr lang="es-ES" sz="1500" b="0" i="0" u="none" strike="noStrike">
                          <a:solidFill>
                            <a:srgbClr val="000000"/>
                          </a:solidFill>
                          <a:effectLst/>
                          <a:latin typeface="Calibri" panose="020F0502020204030204" pitchFamily="34" charset="0"/>
                        </a:rPr>
                        <a:t>Por el ejercicio terminado el 31 de Diciembre del 2023</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1205521139"/>
                  </a:ext>
                </a:extLst>
              </a:tr>
              <a:tr h="239692">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Utilidad</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ctr"/>
                      <a:r>
                        <a:rPr lang="es-MX" sz="1500" b="0" i="0" u="none" strike="noStrike">
                          <a:solidFill>
                            <a:srgbClr val="000000"/>
                          </a:solidFill>
                          <a:effectLst/>
                          <a:latin typeface="Calibri" panose="020F0502020204030204" pitchFamily="34" charset="0"/>
                        </a:rPr>
                        <a:t>Total</a:t>
                      </a:r>
                    </a:p>
                  </a:txBody>
                  <a:tcPr marL="6146" marR="6146" marT="6146" marB="0" anchor="ctr">
                    <a:lnL>
                      <a:noFill/>
                    </a:lnL>
                    <a:lnR>
                      <a:noFill/>
                    </a:lnR>
                    <a:lnT>
                      <a:noFill/>
                    </a:lnT>
                    <a:lnB>
                      <a:noFill/>
                    </a:lnB>
                    <a:noFill/>
                  </a:tcPr>
                </a:tc>
                <a:extLst>
                  <a:ext uri="{0D108BD9-81ED-4DB2-BD59-A6C34878D82A}">
                    <a16:rowId xmlns:a16="http://schemas.microsoft.com/office/drawing/2014/main" val="1765018641"/>
                  </a:ext>
                </a:extLst>
              </a:tr>
              <a:tr h="239692">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Capital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Utilidades</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neta del</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ctr"/>
                      <a:r>
                        <a:rPr lang="es-MX" sz="1500" b="0" i="0" u="none" strike="noStrike">
                          <a:solidFill>
                            <a:srgbClr val="000000"/>
                          </a:solidFill>
                          <a:effectLst/>
                          <a:latin typeface="Calibri" panose="020F0502020204030204" pitchFamily="34" charset="0"/>
                        </a:rPr>
                        <a:t>Capital</a:t>
                      </a:r>
                    </a:p>
                  </a:txBody>
                  <a:tcPr marL="6146" marR="6146" marT="6146" marB="0" anchor="ctr">
                    <a:lnL>
                      <a:noFill/>
                    </a:lnL>
                    <a:lnR>
                      <a:noFill/>
                    </a:lnR>
                    <a:lnT>
                      <a:noFill/>
                    </a:lnT>
                    <a:lnB>
                      <a:noFill/>
                    </a:lnB>
                    <a:noFill/>
                  </a:tcPr>
                </a:tc>
                <a:extLst>
                  <a:ext uri="{0D108BD9-81ED-4DB2-BD59-A6C34878D82A}">
                    <a16:rowId xmlns:a16="http://schemas.microsoft.com/office/drawing/2014/main" val="3406712848"/>
                  </a:ext>
                </a:extLst>
              </a:tr>
              <a:tr h="239692">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Social</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Retenidas</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b"/>
                      <a:r>
                        <a:rPr lang="es-MX" sz="1500" b="0" i="0" u="none" strike="noStrike">
                          <a:solidFill>
                            <a:srgbClr val="000000"/>
                          </a:solidFill>
                          <a:effectLst/>
                          <a:latin typeface="Calibri" panose="020F0502020204030204" pitchFamily="34" charset="0"/>
                        </a:rPr>
                        <a:t>ejercicio</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ctr" fontAlgn="ctr"/>
                      <a:r>
                        <a:rPr lang="es-MX" sz="1500" b="0" i="0" u="none" strike="noStrike">
                          <a:solidFill>
                            <a:srgbClr val="000000"/>
                          </a:solidFill>
                          <a:effectLst/>
                          <a:latin typeface="Calibri" panose="020F0502020204030204" pitchFamily="34" charset="0"/>
                        </a:rPr>
                        <a:t>Contable</a:t>
                      </a:r>
                    </a:p>
                  </a:txBody>
                  <a:tcPr marL="6146" marR="6146" marT="6146"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5493698"/>
                  </a:ext>
                </a:extLst>
              </a:tr>
              <a:tr h="141357">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27811307"/>
                  </a:ext>
                </a:extLst>
              </a:tr>
              <a:tr h="239692">
                <a:tc gridSpan="4">
                  <a:txBody>
                    <a:bodyPr/>
                    <a:lstStyle/>
                    <a:p>
                      <a:pPr algn="l" fontAlgn="b"/>
                      <a:r>
                        <a:rPr lang="es-ES" sz="1500" b="0" i="0" u="none" strike="noStrike">
                          <a:solidFill>
                            <a:srgbClr val="000000"/>
                          </a:solidFill>
                          <a:effectLst/>
                          <a:latin typeface="Calibri" panose="020F0502020204030204" pitchFamily="34" charset="0"/>
                        </a:rPr>
                        <a:t>Saldos al 1 de enero del 2023</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1500" b="0" i="0" u="none" strike="noStrike">
                          <a:solidFill>
                            <a:srgbClr val="000000"/>
                          </a:solidFill>
                          <a:effectLst/>
                          <a:latin typeface="Calibri" panose="020F0502020204030204" pitchFamily="34" charset="0"/>
                        </a:rPr>
                        <a:t> $ 1,500,000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$ 1,551,567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$ 1,040,328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$ 4,091,895 </a:t>
                      </a:r>
                    </a:p>
                  </a:txBody>
                  <a:tcPr marL="6146" marR="6146" marT="6146" marB="0" anchor="b">
                    <a:lnL>
                      <a:noFill/>
                    </a:lnL>
                    <a:lnR>
                      <a:noFill/>
                    </a:lnR>
                    <a:lnT>
                      <a:noFill/>
                    </a:lnT>
                    <a:lnB>
                      <a:noFill/>
                    </a:lnB>
                    <a:noFill/>
                  </a:tcPr>
                </a:tc>
                <a:extLst>
                  <a:ext uri="{0D108BD9-81ED-4DB2-BD59-A6C34878D82A}">
                    <a16:rowId xmlns:a16="http://schemas.microsoft.com/office/drawing/2014/main" val="3317751164"/>
                  </a:ext>
                </a:extLst>
              </a:tr>
              <a:tr h="141357">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389363043"/>
                  </a:ext>
                </a:extLst>
              </a:tr>
              <a:tr h="239692">
                <a:tc gridSpan="4">
                  <a:txBody>
                    <a:bodyPr/>
                    <a:lstStyle/>
                    <a:p>
                      <a:pPr algn="l" fontAlgn="b"/>
                      <a:r>
                        <a:rPr lang="es-MX" sz="1500" b="0" i="0" u="none" strike="noStrike">
                          <a:solidFill>
                            <a:srgbClr val="000000"/>
                          </a:solidFill>
                          <a:effectLst/>
                          <a:latin typeface="Calibri" panose="020F0502020204030204" pitchFamily="34" charset="0"/>
                        </a:rPr>
                        <a:t>Traspaso a utilidades retenidas</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$ 1,040,328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-$1,040,328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   </a:t>
                      </a:r>
                    </a:p>
                  </a:txBody>
                  <a:tcPr marL="6146" marR="6146" marT="6146" marB="0" anchor="b">
                    <a:lnL>
                      <a:noFill/>
                    </a:lnL>
                    <a:lnR>
                      <a:noFill/>
                    </a:lnR>
                    <a:lnT>
                      <a:noFill/>
                    </a:lnT>
                    <a:lnB>
                      <a:noFill/>
                    </a:lnB>
                    <a:noFill/>
                  </a:tcPr>
                </a:tc>
                <a:extLst>
                  <a:ext uri="{0D108BD9-81ED-4DB2-BD59-A6C34878D82A}">
                    <a16:rowId xmlns:a16="http://schemas.microsoft.com/office/drawing/2014/main" val="4199696853"/>
                  </a:ext>
                </a:extLst>
              </a:tr>
              <a:tr h="141357">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2062529937"/>
                  </a:ext>
                </a:extLst>
              </a:tr>
              <a:tr h="239692">
                <a:tc gridSpan="4">
                  <a:txBody>
                    <a:bodyPr/>
                    <a:lstStyle/>
                    <a:p>
                      <a:pPr algn="l" fontAlgn="b"/>
                      <a:r>
                        <a:rPr lang="es-MX" sz="1500" b="0" i="0" u="none" strike="noStrike">
                          <a:solidFill>
                            <a:srgbClr val="000000"/>
                          </a:solidFill>
                          <a:effectLst/>
                          <a:latin typeface="Calibri" panose="020F0502020204030204" pitchFamily="34" charset="0"/>
                        </a:rPr>
                        <a:t>Aumento de Capital Social</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1500" b="0" i="0" u="none" strike="noStrike">
                          <a:solidFill>
                            <a:srgbClr val="000000"/>
                          </a:solidFill>
                          <a:effectLst/>
                          <a:latin typeface="Calibri" panose="020F0502020204030204" pitchFamily="34" charset="0"/>
                        </a:rPr>
                        <a:t> $    500,000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500,000 </a:t>
                      </a:r>
                    </a:p>
                  </a:txBody>
                  <a:tcPr marL="6146" marR="6146" marT="6146" marB="0" anchor="b">
                    <a:lnL>
                      <a:noFill/>
                    </a:lnL>
                    <a:lnR>
                      <a:noFill/>
                    </a:lnR>
                    <a:lnT>
                      <a:noFill/>
                    </a:lnT>
                    <a:lnB>
                      <a:noFill/>
                    </a:lnB>
                    <a:noFill/>
                  </a:tcPr>
                </a:tc>
                <a:extLst>
                  <a:ext uri="{0D108BD9-81ED-4DB2-BD59-A6C34878D82A}">
                    <a16:rowId xmlns:a16="http://schemas.microsoft.com/office/drawing/2014/main" val="3243836485"/>
                  </a:ext>
                </a:extLst>
              </a:tr>
              <a:tr h="141357">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199370961"/>
                  </a:ext>
                </a:extLst>
              </a:tr>
              <a:tr h="448655">
                <a:tc gridSpan="3">
                  <a:txBody>
                    <a:bodyPr/>
                    <a:lstStyle/>
                    <a:p>
                      <a:pPr algn="l" fontAlgn="b"/>
                      <a:r>
                        <a:rPr lang="es-MX" sz="1500" b="0" i="0" u="none" strike="noStrike">
                          <a:solidFill>
                            <a:srgbClr val="000000"/>
                          </a:solidFill>
                          <a:effectLst/>
                          <a:latin typeface="Calibri" panose="020F0502020204030204" pitchFamily="34" charset="0"/>
                        </a:rPr>
                        <a:t>Dividendos Decretados</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400,677 </a:t>
                      </a: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400,677 </a:t>
                      </a:r>
                    </a:p>
                  </a:txBody>
                  <a:tcPr marL="6146" marR="6146" marT="6146" marB="0" anchor="b">
                    <a:lnL>
                      <a:noFill/>
                    </a:lnL>
                    <a:lnR>
                      <a:noFill/>
                    </a:lnR>
                    <a:lnT>
                      <a:noFill/>
                    </a:lnT>
                    <a:lnB>
                      <a:noFill/>
                    </a:lnB>
                    <a:noFill/>
                  </a:tcPr>
                </a:tc>
                <a:extLst>
                  <a:ext uri="{0D108BD9-81ED-4DB2-BD59-A6C34878D82A}">
                    <a16:rowId xmlns:a16="http://schemas.microsoft.com/office/drawing/2014/main" val="4202945907"/>
                  </a:ext>
                </a:extLst>
              </a:tr>
              <a:tr h="141357">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extLst>
                  <a:ext uri="{0D108BD9-81ED-4DB2-BD59-A6C34878D82A}">
                    <a16:rowId xmlns:a16="http://schemas.microsoft.com/office/drawing/2014/main" val="96770102"/>
                  </a:ext>
                </a:extLst>
              </a:tr>
              <a:tr h="239692">
                <a:tc gridSpan="4">
                  <a:txBody>
                    <a:bodyPr/>
                    <a:lstStyle/>
                    <a:p>
                      <a:pPr algn="l" fontAlgn="b"/>
                      <a:r>
                        <a:rPr lang="es-MX" sz="1500" b="0" i="0" u="none" strike="noStrike">
                          <a:solidFill>
                            <a:srgbClr val="000000"/>
                          </a:solidFill>
                          <a:effectLst/>
                          <a:latin typeface="Calibri" panose="020F0502020204030204" pitchFamily="34" charset="0"/>
                        </a:rPr>
                        <a:t>Utilidad Neta del ejercicio</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 </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900" b="0" i="0" u="none" strike="noStrike">
                          <a:solidFill>
                            <a:srgbClr val="000000"/>
                          </a:solidFill>
                          <a:effectLst/>
                          <a:latin typeface="Calibri" panose="020F0502020204030204" pitchFamily="34" charset="0"/>
                        </a:rPr>
                        <a:t> </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419,740 </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419,740 </a:t>
                      </a:r>
                    </a:p>
                  </a:txBody>
                  <a:tcPr marL="6146" marR="6146" marT="6146"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7572328"/>
                  </a:ext>
                </a:extLst>
              </a:tr>
              <a:tr h="141357">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51908801"/>
                  </a:ext>
                </a:extLst>
              </a:tr>
              <a:tr h="448655">
                <a:tc gridSpan="4">
                  <a:txBody>
                    <a:bodyPr/>
                    <a:lstStyle/>
                    <a:p>
                      <a:pPr algn="l" fontAlgn="b"/>
                      <a:r>
                        <a:rPr lang="es-ES" sz="1500" b="0" i="0" u="none" strike="noStrike">
                          <a:solidFill>
                            <a:srgbClr val="000000"/>
                          </a:solidFill>
                          <a:effectLst/>
                          <a:latin typeface="Calibri" panose="020F0502020204030204" pitchFamily="34" charset="0"/>
                        </a:rPr>
                        <a:t>Saldos al 31 de diciembre del 2023</a:t>
                      </a:r>
                    </a:p>
                  </a:txBody>
                  <a:tcPr marL="6146" marR="6146" marT="6146"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1500" b="0" i="0" u="none" strike="noStrike">
                          <a:solidFill>
                            <a:srgbClr val="000000"/>
                          </a:solidFill>
                          <a:effectLst/>
                          <a:latin typeface="Calibri" panose="020F0502020204030204" pitchFamily="34" charset="0"/>
                        </a:rPr>
                        <a:t> $ 2,000,000 </a:t>
                      </a:r>
                    </a:p>
                  </a:txBody>
                  <a:tcPr marL="6146" marR="6146" marT="6146"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$ 2,191,218 </a:t>
                      </a:r>
                    </a:p>
                  </a:txBody>
                  <a:tcPr marL="6146" marR="6146" marT="6146"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a:solidFill>
                            <a:srgbClr val="000000"/>
                          </a:solidFill>
                          <a:effectLst/>
                          <a:latin typeface="Calibri" panose="020F0502020204030204" pitchFamily="34" charset="0"/>
                        </a:rPr>
                        <a:t> $    419,740 </a:t>
                      </a:r>
                    </a:p>
                  </a:txBody>
                  <a:tcPr marL="6146" marR="6146" marT="6146"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6146" marR="6146" marT="6146" marB="0" anchor="b">
                    <a:lnL>
                      <a:noFill/>
                    </a:lnL>
                    <a:lnR>
                      <a:noFill/>
                    </a:lnR>
                    <a:lnT>
                      <a:noFill/>
                    </a:lnT>
                    <a:lnB>
                      <a:noFill/>
                    </a:lnB>
                    <a:noFill/>
                  </a:tcPr>
                </a:tc>
                <a:tc>
                  <a:txBody>
                    <a:bodyPr/>
                    <a:lstStyle/>
                    <a:p>
                      <a:pPr algn="l" fontAlgn="b"/>
                      <a:r>
                        <a:rPr lang="es-MX" sz="1500" b="0" i="0" u="none" strike="noStrike" dirty="0">
                          <a:solidFill>
                            <a:srgbClr val="000000"/>
                          </a:solidFill>
                          <a:effectLst/>
                          <a:latin typeface="Calibri" panose="020F0502020204030204" pitchFamily="34" charset="0"/>
                        </a:rPr>
                        <a:t> $ 4,610,958 </a:t>
                      </a:r>
                    </a:p>
                  </a:txBody>
                  <a:tcPr marL="6146" marR="6146" marT="6146" marB="0" anchor="b">
                    <a:lnL>
                      <a:noFill/>
                    </a:lnL>
                    <a:lnR>
                      <a:noFill/>
                    </a:lnR>
                    <a:lnT>
                      <a:noFill/>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180785867"/>
                  </a:ext>
                </a:extLst>
              </a:tr>
            </a:tbl>
          </a:graphicData>
        </a:graphic>
      </p:graphicFrame>
    </p:spTree>
    <p:extLst>
      <p:ext uri="{BB962C8B-B14F-4D97-AF65-F5344CB8AC3E}">
        <p14:creationId xmlns:p14="http://schemas.microsoft.com/office/powerpoint/2010/main" val="1782836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B7A3CB7-06D1-A5F4-AE07-DC053770F8B9}"/>
              </a:ext>
            </a:extLst>
          </p:cNvPr>
          <p:cNvSpPr txBox="1"/>
          <p:nvPr/>
        </p:nvSpPr>
        <p:spPr>
          <a:xfrm>
            <a:off x="3406589" y="645460"/>
            <a:ext cx="4567148" cy="646331"/>
          </a:xfrm>
          <a:prstGeom prst="rect">
            <a:avLst/>
          </a:prstGeom>
          <a:noFill/>
        </p:spPr>
        <p:txBody>
          <a:bodyPr wrap="none" rtlCol="0">
            <a:spAutoFit/>
          </a:bodyPr>
          <a:lstStyle/>
          <a:p>
            <a:r>
              <a:rPr lang="es-MX" sz="3600" dirty="0">
                <a:solidFill>
                  <a:srgbClr val="FF0000"/>
                </a:solidFill>
              </a:rPr>
              <a:t>Normatividad Aplicable</a:t>
            </a:r>
          </a:p>
        </p:txBody>
      </p:sp>
      <p:sp>
        <p:nvSpPr>
          <p:cNvPr id="3" name="CuadroTexto 2">
            <a:extLst>
              <a:ext uri="{FF2B5EF4-FFF2-40B4-BE49-F238E27FC236}">
                <a16:creationId xmlns:a16="http://schemas.microsoft.com/office/drawing/2014/main" id="{489CBEF3-B3CB-9143-3C54-F7F2E140FDDB}"/>
              </a:ext>
            </a:extLst>
          </p:cNvPr>
          <p:cNvSpPr txBox="1"/>
          <p:nvPr/>
        </p:nvSpPr>
        <p:spPr>
          <a:xfrm>
            <a:off x="815787" y="1479175"/>
            <a:ext cx="10560425" cy="4678204"/>
          </a:xfrm>
          <a:prstGeom prst="rect">
            <a:avLst/>
          </a:prstGeom>
          <a:noFill/>
        </p:spPr>
        <p:txBody>
          <a:bodyPr wrap="square" rtlCol="0">
            <a:spAutoFit/>
          </a:bodyPr>
          <a:lstStyle/>
          <a:p>
            <a:pPr algn="just"/>
            <a:r>
              <a:rPr lang="es-MX" sz="2800" dirty="0"/>
              <a:t>En México la normatividad que se aplica se le conoce como </a:t>
            </a:r>
            <a:r>
              <a:rPr lang="es-MX" sz="2800" dirty="0" err="1"/>
              <a:t>NIFs</a:t>
            </a:r>
            <a:r>
              <a:rPr lang="es-MX" sz="2800" dirty="0"/>
              <a:t> (Normas de Información Financiera)</a:t>
            </a:r>
          </a:p>
          <a:p>
            <a:endParaRPr lang="es-MX" dirty="0"/>
          </a:p>
          <a:p>
            <a:endParaRPr lang="es-MX" sz="1000" dirty="0"/>
          </a:p>
          <a:p>
            <a:r>
              <a:rPr lang="es-MX" sz="2800" dirty="0"/>
              <a:t>Que son las </a:t>
            </a:r>
            <a:r>
              <a:rPr lang="es-MX" sz="2800" dirty="0" err="1"/>
              <a:t>NIFs</a:t>
            </a:r>
            <a:r>
              <a:rPr lang="es-MX" sz="2800" dirty="0"/>
              <a:t>?</a:t>
            </a:r>
          </a:p>
          <a:p>
            <a:endParaRPr lang="es-MX" sz="2000" dirty="0"/>
          </a:p>
          <a:p>
            <a:pPr algn="just"/>
            <a:r>
              <a:rPr lang="es-MX" sz="2800" dirty="0"/>
              <a:t>“Son un conjunto de pronunciamientos normativos, conceptuales y particulares, emitidos por el CINIF que regulan la información contenida en los estados financieros y sus  notas, en un lugar y  fecha determinados, que son aceptados de manera amplia y generalizada por todos los usuarios de la información financiera”</a:t>
            </a:r>
          </a:p>
          <a:p>
            <a:endParaRPr lang="es-MX" sz="2200" dirty="0"/>
          </a:p>
        </p:txBody>
      </p:sp>
    </p:spTree>
    <p:extLst>
      <p:ext uri="{BB962C8B-B14F-4D97-AF65-F5344CB8AC3E}">
        <p14:creationId xmlns:p14="http://schemas.microsoft.com/office/powerpoint/2010/main" val="610941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788894" y="1489175"/>
            <a:ext cx="10694894" cy="3754874"/>
          </a:xfrm>
          <a:prstGeom prst="rect">
            <a:avLst/>
          </a:prstGeom>
          <a:noFill/>
        </p:spPr>
        <p:txBody>
          <a:bodyPr wrap="square" rtlCol="0">
            <a:spAutoFit/>
          </a:bodyPr>
          <a:lstStyle/>
          <a:p>
            <a:pPr algn="just"/>
            <a:r>
              <a:rPr lang="es-ES" sz="2400" b="0" i="0" dirty="0">
                <a:solidFill>
                  <a:srgbClr val="181818"/>
                </a:solidFill>
                <a:effectLst/>
              </a:rPr>
              <a:t>Las NIF surgieron en México en 2004, como resultado de la convergencia de las normas contables mexicanas con las Normas Internacionales de Información Financiera (NIIF) emitidas por el Consejo de Normas Internacionales de Contabilidad (IASB, por sus siglas en inglés).</a:t>
            </a:r>
          </a:p>
          <a:p>
            <a:pPr algn="just"/>
            <a:endParaRPr lang="es-ES" b="0" i="0" dirty="0">
              <a:solidFill>
                <a:srgbClr val="181818"/>
              </a:solidFill>
              <a:effectLst/>
            </a:endParaRPr>
          </a:p>
          <a:p>
            <a:pPr algn="just"/>
            <a:r>
              <a:rPr lang="es-ES" sz="2400" b="0" i="0" dirty="0">
                <a:solidFill>
                  <a:srgbClr val="181818"/>
                </a:solidFill>
                <a:effectLst/>
              </a:rPr>
              <a:t>Desde su creación, las NIF han sido obligatorias para todas las empresas mexicanas, sin importar su tamaño o giro empresarial. La adopción de estas normas ha permitido una mayor comparabilidad y calidad en la información financiera presentada por las empresas en el país.</a:t>
            </a:r>
          </a:p>
          <a:p>
            <a:pPr algn="just"/>
            <a:endParaRPr lang="es-MX" sz="2800" dirty="0">
              <a:latin typeface="Narkisim"/>
            </a:endParaRPr>
          </a:p>
        </p:txBody>
      </p:sp>
      <p:sp>
        <p:nvSpPr>
          <p:cNvPr id="5" name="CuadroTexto 4">
            <a:extLst>
              <a:ext uri="{FF2B5EF4-FFF2-40B4-BE49-F238E27FC236}">
                <a16:creationId xmlns:a16="http://schemas.microsoft.com/office/drawing/2014/main" id="{93F4A49D-18AA-8F50-C49B-93671273344E}"/>
              </a:ext>
            </a:extLst>
          </p:cNvPr>
          <p:cNvSpPr txBox="1"/>
          <p:nvPr/>
        </p:nvSpPr>
        <p:spPr>
          <a:xfrm>
            <a:off x="4069976" y="689847"/>
            <a:ext cx="37024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srgbClr val="FF0000"/>
                </a:solidFill>
                <a:effectLst/>
                <a:uLnTx/>
                <a:uFillTx/>
                <a:latin typeface="Calibri" panose="020F0502020204030204"/>
                <a:ea typeface="+mn-ea"/>
                <a:cs typeface="+mn-cs"/>
              </a:rPr>
              <a:t>Normatividad Aplicable</a:t>
            </a:r>
          </a:p>
        </p:txBody>
      </p:sp>
    </p:spTree>
    <p:extLst>
      <p:ext uri="{BB962C8B-B14F-4D97-AF65-F5344CB8AC3E}">
        <p14:creationId xmlns:p14="http://schemas.microsoft.com/office/powerpoint/2010/main" val="360424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0565" y="1886072"/>
            <a:ext cx="9126069" cy="2185214"/>
          </a:xfrm>
          <a:prstGeom prst="rect">
            <a:avLst/>
          </a:prstGeom>
          <a:noFill/>
        </p:spPr>
        <p:txBody>
          <a:bodyPr wrap="square" rtlCol="0">
            <a:spAutoFit/>
          </a:bodyPr>
          <a:lstStyle/>
          <a:p>
            <a:pPr algn="just"/>
            <a:r>
              <a:rPr lang="es-MX" sz="3600" dirty="0">
                <a:solidFill>
                  <a:srgbClr val="7030A0"/>
                </a:solidFill>
                <a:cs typeface="Arial" panose="020B0604020202020204" pitchFamily="34" charset="0"/>
              </a:rPr>
              <a:t>“Ten siempre presente que los bienes materiales no son los que te dan valor, tu eres el que le da valor a ellos”</a:t>
            </a:r>
          </a:p>
          <a:p>
            <a:pPr algn="just"/>
            <a:r>
              <a:rPr lang="es-MX" sz="2800" dirty="0">
                <a:solidFill>
                  <a:srgbClr val="7030A0"/>
                </a:solidFill>
                <a:cs typeface="Arial" panose="020B0604020202020204" pitchFamily="34" charset="0"/>
              </a:rPr>
              <a:t>					  			Mario Rizo</a:t>
            </a:r>
          </a:p>
        </p:txBody>
      </p:sp>
    </p:spTree>
    <p:extLst>
      <p:ext uri="{BB962C8B-B14F-4D97-AF65-F5344CB8AC3E}">
        <p14:creationId xmlns:p14="http://schemas.microsoft.com/office/powerpoint/2010/main" val="2309519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896472" y="1423167"/>
            <a:ext cx="10219764" cy="3877985"/>
          </a:xfrm>
          <a:prstGeom prst="rect">
            <a:avLst/>
          </a:prstGeom>
          <a:noFill/>
        </p:spPr>
        <p:txBody>
          <a:bodyPr wrap="square" rtlCol="0">
            <a:spAutoFit/>
          </a:bodyPr>
          <a:lstStyle/>
          <a:p>
            <a:pPr algn="just"/>
            <a:r>
              <a:rPr lang="es-ES" sz="2400" b="0" i="0" dirty="0">
                <a:solidFill>
                  <a:srgbClr val="181818"/>
                </a:solidFill>
                <a:effectLst/>
              </a:rPr>
              <a:t>En cuanto al número de NIF en México, podemos decir que existen actualmente 34 normas, las cuales están agrupadas en seis grandes categorías:</a:t>
            </a:r>
          </a:p>
          <a:p>
            <a:pPr algn="just"/>
            <a:endParaRPr lang="es-ES" b="0" i="0" dirty="0">
              <a:solidFill>
                <a:srgbClr val="181818"/>
              </a:solidFill>
              <a:effectLst/>
            </a:endParaRPr>
          </a:p>
          <a:p>
            <a:pPr algn="just"/>
            <a:r>
              <a:rPr lang="es-ES" sz="2400" b="1" i="0" dirty="0">
                <a:solidFill>
                  <a:srgbClr val="181818"/>
                </a:solidFill>
                <a:effectLst/>
              </a:rPr>
              <a:t>Marco conceptual</a:t>
            </a:r>
            <a:r>
              <a:rPr lang="es-ES" sz="2400" b="0" i="0" dirty="0">
                <a:solidFill>
                  <a:srgbClr val="181818"/>
                </a:solidFill>
                <a:effectLst/>
              </a:rPr>
              <a:t>: establece los conceptos y principios fundamentales que rigen la elaboración y presentación de la información financiera.</a:t>
            </a:r>
          </a:p>
          <a:p>
            <a:pPr algn="just">
              <a:buFont typeface="Arial" panose="020B0604020202020204" pitchFamily="34" charset="0"/>
              <a:buChar char="•"/>
            </a:pPr>
            <a:endParaRPr lang="es-ES" b="0" i="0" dirty="0">
              <a:solidFill>
                <a:srgbClr val="181818"/>
              </a:solidFill>
              <a:effectLst/>
            </a:endParaRPr>
          </a:p>
          <a:p>
            <a:pPr algn="just"/>
            <a:r>
              <a:rPr lang="es-ES" sz="2400" b="1" i="0" dirty="0">
                <a:solidFill>
                  <a:srgbClr val="181818"/>
                </a:solidFill>
                <a:effectLst/>
              </a:rPr>
              <a:t>Activos</a:t>
            </a:r>
            <a:r>
              <a:rPr lang="es-ES" sz="2400" b="0" i="0" dirty="0">
                <a:solidFill>
                  <a:srgbClr val="181818"/>
                </a:solidFill>
                <a:effectLst/>
              </a:rPr>
              <a:t>: establece los criterios para el reconocimiento, medición y presentación de los activos en los estados financieros.</a:t>
            </a:r>
          </a:p>
          <a:p>
            <a:pPr algn="just">
              <a:buFont typeface="Arial" panose="020B0604020202020204" pitchFamily="34" charset="0"/>
              <a:buChar char="•"/>
            </a:pPr>
            <a:endParaRPr lang="es-ES" b="0" i="0" dirty="0">
              <a:solidFill>
                <a:srgbClr val="181818"/>
              </a:solidFill>
              <a:effectLst/>
            </a:endParaRPr>
          </a:p>
          <a:p>
            <a:pPr algn="just"/>
            <a:r>
              <a:rPr lang="es-ES" sz="2400" b="1" i="0" dirty="0">
                <a:solidFill>
                  <a:srgbClr val="181818"/>
                </a:solidFill>
                <a:effectLst/>
              </a:rPr>
              <a:t>Pasivos</a:t>
            </a:r>
            <a:r>
              <a:rPr lang="es-ES" sz="2400" b="0" i="0" dirty="0">
                <a:solidFill>
                  <a:srgbClr val="181818"/>
                </a:solidFill>
                <a:effectLst/>
              </a:rPr>
              <a:t>: establece los criterios para el reconocimiento, medición y presentación de los pasivos en los estados financieros.</a:t>
            </a:r>
            <a:endParaRPr lang="es-ES" sz="1000" b="0" i="0" dirty="0">
              <a:solidFill>
                <a:srgbClr val="181818"/>
              </a:solidFill>
              <a:effectLst/>
            </a:endParaRPr>
          </a:p>
        </p:txBody>
      </p:sp>
      <p:sp>
        <p:nvSpPr>
          <p:cNvPr id="4" name="CuadroTexto 3">
            <a:extLst>
              <a:ext uri="{FF2B5EF4-FFF2-40B4-BE49-F238E27FC236}">
                <a16:creationId xmlns:a16="http://schemas.microsoft.com/office/drawing/2014/main" id="{7B7A3CB7-06D1-A5F4-AE07-DC053770F8B9}"/>
              </a:ext>
            </a:extLst>
          </p:cNvPr>
          <p:cNvSpPr txBox="1"/>
          <p:nvPr/>
        </p:nvSpPr>
        <p:spPr>
          <a:xfrm>
            <a:off x="3702424" y="762000"/>
            <a:ext cx="3594382" cy="523220"/>
          </a:xfrm>
          <a:prstGeom prst="rect">
            <a:avLst/>
          </a:prstGeom>
          <a:noFill/>
        </p:spPr>
        <p:txBody>
          <a:bodyPr wrap="none" rtlCol="0">
            <a:spAutoFit/>
          </a:bodyPr>
          <a:lstStyle/>
          <a:p>
            <a:r>
              <a:rPr kumimoji="0" lang="es-MX" sz="2800" b="0" i="0" u="none" strike="noStrike" kern="1200" cap="none" spc="0" normalizeH="0" baseline="0" noProof="0" dirty="0">
                <a:ln>
                  <a:noFill/>
                </a:ln>
                <a:solidFill>
                  <a:srgbClr val="FF0000"/>
                </a:solidFill>
                <a:effectLst/>
                <a:uLnTx/>
                <a:uFillTx/>
                <a:latin typeface="Calibri" panose="020F0502020204030204"/>
                <a:ea typeface="+mn-ea"/>
                <a:cs typeface="+mn-cs"/>
              </a:rPr>
              <a:t>Normatividad Aplicable</a:t>
            </a:r>
            <a:endParaRPr lang="es-MX" sz="2800" dirty="0">
              <a:solidFill>
                <a:srgbClr val="FF0000"/>
              </a:solidFill>
            </a:endParaRPr>
          </a:p>
        </p:txBody>
      </p:sp>
    </p:spTree>
    <p:extLst>
      <p:ext uri="{BB962C8B-B14F-4D97-AF65-F5344CB8AC3E}">
        <p14:creationId xmlns:p14="http://schemas.microsoft.com/office/powerpoint/2010/main" val="1570900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878542" y="1503850"/>
            <a:ext cx="10219764" cy="3016210"/>
          </a:xfrm>
          <a:prstGeom prst="rect">
            <a:avLst/>
          </a:prstGeom>
          <a:noFill/>
        </p:spPr>
        <p:txBody>
          <a:bodyPr wrap="square" rtlCol="0">
            <a:spAutoFit/>
          </a:bodyPr>
          <a:lstStyle/>
          <a:p>
            <a:pPr algn="just">
              <a:buFont typeface="Arial" panose="020B0604020202020204" pitchFamily="34" charset="0"/>
              <a:buChar char="•"/>
            </a:pPr>
            <a:endParaRPr lang="es-ES" sz="1000" b="0" i="0" dirty="0">
              <a:solidFill>
                <a:srgbClr val="181818"/>
              </a:solidFill>
              <a:effectLst/>
            </a:endParaRPr>
          </a:p>
          <a:p>
            <a:pPr algn="just"/>
            <a:r>
              <a:rPr lang="es-ES" sz="2400" b="1" i="0" dirty="0">
                <a:solidFill>
                  <a:srgbClr val="181818"/>
                </a:solidFill>
                <a:effectLst/>
              </a:rPr>
              <a:t>Capital contable</a:t>
            </a:r>
            <a:r>
              <a:rPr lang="es-ES" sz="2400" b="0" i="0" dirty="0">
                <a:solidFill>
                  <a:srgbClr val="181818"/>
                </a:solidFill>
                <a:effectLst/>
              </a:rPr>
              <a:t>: establece los criterios para el reconocimiento, medición y presentación del capital contable en los estados financieros.</a:t>
            </a:r>
          </a:p>
          <a:p>
            <a:pPr algn="just">
              <a:buFont typeface="Arial" panose="020B0604020202020204" pitchFamily="34" charset="0"/>
              <a:buChar char="•"/>
            </a:pPr>
            <a:endParaRPr lang="es-ES" b="0" i="0" dirty="0">
              <a:solidFill>
                <a:srgbClr val="181818"/>
              </a:solidFill>
              <a:effectLst/>
            </a:endParaRPr>
          </a:p>
          <a:p>
            <a:pPr algn="just"/>
            <a:r>
              <a:rPr lang="es-ES" sz="2400" b="1" i="0" dirty="0">
                <a:solidFill>
                  <a:srgbClr val="181818"/>
                </a:solidFill>
                <a:effectLst/>
              </a:rPr>
              <a:t>Ingresos</a:t>
            </a:r>
            <a:r>
              <a:rPr lang="es-ES" sz="2400" b="0" i="0" dirty="0">
                <a:solidFill>
                  <a:srgbClr val="181818"/>
                </a:solidFill>
                <a:effectLst/>
              </a:rPr>
              <a:t>: establece los criterios para el reconocimiento, medición y presentación de los ingresos en los estados financieros.</a:t>
            </a:r>
          </a:p>
          <a:p>
            <a:pPr algn="just"/>
            <a:endParaRPr lang="es-ES" b="0" i="0" dirty="0">
              <a:solidFill>
                <a:srgbClr val="181818"/>
              </a:solidFill>
              <a:effectLst/>
            </a:endParaRPr>
          </a:p>
          <a:p>
            <a:pPr algn="just"/>
            <a:r>
              <a:rPr lang="es-ES" sz="2400" b="1" i="0" dirty="0">
                <a:solidFill>
                  <a:srgbClr val="181818"/>
                </a:solidFill>
                <a:effectLst/>
              </a:rPr>
              <a:t>Gastos</a:t>
            </a:r>
            <a:r>
              <a:rPr lang="es-ES" sz="2400" b="0" i="0" dirty="0">
                <a:solidFill>
                  <a:srgbClr val="181818"/>
                </a:solidFill>
                <a:effectLst/>
              </a:rPr>
              <a:t>: establece los criterios para el reconocimiento, medición y presentación de los gastos en los estados financieros.</a:t>
            </a:r>
          </a:p>
        </p:txBody>
      </p:sp>
      <p:sp>
        <p:nvSpPr>
          <p:cNvPr id="4" name="CuadroTexto 3">
            <a:extLst>
              <a:ext uri="{FF2B5EF4-FFF2-40B4-BE49-F238E27FC236}">
                <a16:creationId xmlns:a16="http://schemas.microsoft.com/office/drawing/2014/main" id="{7B7A3CB7-06D1-A5F4-AE07-DC053770F8B9}"/>
              </a:ext>
            </a:extLst>
          </p:cNvPr>
          <p:cNvSpPr txBox="1"/>
          <p:nvPr/>
        </p:nvSpPr>
        <p:spPr>
          <a:xfrm>
            <a:off x="3684495" y="815789"/>
            <a:ext cx="3594382" cy="523220"/>
          </a:xfrm>
          <a:prstGeom prst="rect">
            <a:avLst/>
          </a:prstGeom>
          <a:noFill/>
        </p:spPr>
        <p:txBody>
          <a:bodyPr wrap="none" rtlCol="0">
            <a:spAutoFit/>
          </a:bodyPr>
          <a:lstStyle/>
          <a:p>
            <a:r>
              <a:rPr kumimoji="0" lang="es-MX" sz="2800" b="0" i="0" u="none" strike="noStrike" kern="1200" cap="none" spc="0" normalizeH="0" baseline="0" noProof="0" dirty="0">
                <a:ln>
                  <a:noFill/>
                </a:ln>
                <a:solidFill>
                  <a:srgbClr val="FF0000"/>
                </a:solidFill>
                <a:effectLst/>
                <a:uLnTx/>
                <a:uFillTx/>
                <a:latin typeface="Calibri" panose="020F0502020204030204"/>
                <a:ea typeface="+mn-ea"/>
                <a:cs typeface="+mn-cs"/>
              </a:rPr>
              <a:t>Normatividad Aplicable</a:t>
            </a:r>
            <a:endParaRPr lang="es-MX" sz="2800" dirty="0">
              <a:solidFill>
                <a:srgbClr val="FF0000"/>
              </a:solidFill>
            </a:endParaRPr>
          </a:p>
        </p:txBody>
      </p:sp>
    </p:spTree>
    <p:extLst>
      <p:ext uri="{BB962C8B-B14F-4D97-AF65-F5344CB8AC3E}">
        <p14:creationId xmlns:p14="http://schemas.microsoft.com/office/powerpoint/2010/main" val="3311140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89211" y="977915"/>
            <a:ext cx="10013577" cy="4093428"/>
          </a:xfrm>
          <a:prstGeom prst="rect">
            <a:avLst/>
          </a:prstGeom>
          <a:noFill/>
        </p:spPr>
        <p:txBody>
          <a:bodyPr wrap="square" rtlCol="0">
            <a:spAutoFit/>
          </a:bodyPr>
          <a:lstStyle/>
          <a:p>
            <a:pPr algn="ctr"/>
            <a:endParaRPr lang="es-MX" sz="3600" dirty="0">
              <a:solidFill>
                <a:srgbClr val="7030A0"/>
              </a:solidFill>
            </a:endParaRPr>
          </a:p>
          <a:p>
            <a:pPr algn="just"/>
            <a:r>
              <a:rPr lang="es-MX" sz="3600" dirty="0">
                <a:solidFill>
                  <a:srgbClr val="7030A0"/>
                </a:solidFill>
              </a:rPr>
              <a:t>“Usa tu mente para generar ideas y lograr resultados, no para fundamentar tus excusas, pretextos y justificaciones.”</a:t>
            </a:r>
          </a:p>
          <a:p>
            <a:pPr algn="ctr"/>
            <a:r>
              <a:rPr lang="es-MX" sz="3600" dirty="0">
                <a:solidFill>
                  <a:srgbClr val="7030A0"/>
                </a:solidFill>
              </a:rPr>
              <a:t>							</a:t>
            </a:r>
            <a:r>
              <a:rPr lang="es-MX" sz="3200" dirty="0">
                <a:solidFill>
                  <a:srgbClr val="7030A0"/>
                </a:solidFill>
              </a:rPr>
              <a:t>Mario Rizo</a:t>
            </a:r>
          </a:p>
          <a:p>
            <a:pPr algn="ctr"/>
            <a:endParaRPr lang="es-MX" sz="3200" dirty="0">
              <a:solidFill>
                <a:srgbClr val="7030A0"/>
              </a:solidFill>
            </a:endParaRPr>
          </a:p>
          <a:p>
            <a:pPr algn="ctr"/>
            <a:r>
              <a:rPr lang="es-MX" sz="4800" dirty="0"/>
              <a:t>MUCHO EXITO</a:t>
            </a:r>
          </a:p>
        </p:txBody>
      </p:sp>
    </p:spTree>
    <p:extLst>
      <p:ext uri="{BB962C8B-B14F-4D97-AF65-F5344CB8AC3E}">
        <p14:creationId xmlns:p14="http://schemas.microsoft.com/office/powerpoint/2010/main" val="2013692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1DE5E8-F7BC-F66B-7162-B2ED33F3B6BB}"/>
              </a:ext>
            </a:extLst>
          </p:cNvPr>
          <p:cNvSpPr txBox="1"/>
          <p:nvPr/>
        </p:nvSpPr>
        <p:spPr>
          <a:xfrm>
            <a:off x="4065215" y="4384504"/>
            <a:ext cx="5410327" cy="1200329"/>
          </a:xfrm>
          <a:prstGeom prst="rect">
            <a:avLst/>
          </a:prstGeom>
          <a:noFill/>
        </p:spPr>
        <p:txBody>
          <a:bodyPr wrap="none" rtlCol="0">
            <a:spAutoFit/>
          </a:bodyPr>
          <a:lstStyle/>
          <a:p>
            <a:pPr algn="ctr"/>
            <a:r>
              <a:rPr lang="es-MX" sz="3600" dirty="0">
                <a:solidFill>
                  <a:srgbClr val="FFFF00"/>
                </a:solidFill>
              </a:rPr>
              <a:t>¡BIENVENIDO </a:t>
            </a:r>
          </a:p>
          <a:p>
            <a:pPr algn="ctr"/>
            <a:r>
              <a:rPr lang="es-MX" sz="3600" dirty="0">
                <a:solidFill>
                  <a:srgbClr val="FFFF00"/>
                </a:solidFill>
              </a:rPr>
              <a:t>TE DESAMO MUCHO ÉXITO!</a:t>
            </a:r>
          </a:p>
        </p:txBody>
      </p:sp>
    </p:spTree>
    <p:extLst>
      <p:ext uri="{BB962C8B-B14F-4D97-AF65-F5344CB8AC3E}">
        <p14:creationId xmlns:p14="http://schemas.microsoft.com/office/powerpoint/2010/main" val="248371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2516839" y="1635060"/>
            <a:ext cx="6438902" cy="830997"/>
          </a:xfrm>
          <a:prstGeom prst="rect">
            <a:avLst/>
          </a:prstGeom>
          <a:noFill/>
        </p:spPr>
        <p:txBody>
          <a:bodyPr wrap="square" rtlCol="0">
            <a:spAutoFit/>
          </a:bodyPr>
          <a:lstStyle/>
          <a:p>
            <a:r>
              <a:rPr lang="es-MX" sz="4800" b="1" dirty="0">
                <a:cs typeface="Arial" panose="020B0604020202020204" pitchFamily="34" charset="0"/>
              </a:rPr>
              <a:t>Contabilidad Financiera</a:t>
            </a:r>
          </a:p>
        </p:txBody>
      </p:sp>
      <p:pic>
        <p:nvPicPr>
          <p:cNvPr id="3" name="Imagen 2">
            <a:extLst>
              <a:ext uri="{FF2B5EF4-FFF2-40B4-BE49-F238E27FC236}">
                <a16:creationId xmlns:a16="http://schemas.microsoft.com/office/drawing/2014/main" id="{9E378130-0357-047C-0A65-589847836B24}"/>
              </a:ext>
            </a:extLst>
          </p:cNvPr>
          <p:cNvPicPr>
            <a:picLocks noChangeAspect="1"/>
          </p:cNvPicPr>
          <p:nvPr/>
        </p:nvPicPr>
        <p:blipFill>
          <a:blip r:embed="rId3"/>
          <a:stretch>
            <a:fillRect/>
          </a:stretch>
        </p:blipFill>
        <p:spPr>
          <a:xfrm>
            <a:off x="1156122" y="2466057"/>
            <a:ext cx="3371380" cy="3584759"/>
          </a:xfrm>
          <a:prstGeom prst="rect">
            <a:avLst/>
          </a:prstGeom>
        </p:spPr>
      </p:pic>
    </p:spTree>
    <p:extLst>
      <p:ext uri="{BB962C8B-B14F-4D97-AF65-F5344CB8AC3E}">
        <p14:creationId xmlns:p14="http://schemas.microsoft.com/office/powerpoint/2010/main" val="289080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3230388" y="624562"/>
            <a:ext cx="6001130" cy="923330"/>
          </a:xfrm>
          <a:prstGeom prst="rect">
            <a:avLst/>
          </a:prstGeom>
          <a:noFill/>
        </p:spPr>
        <p:txBody>
          <a:bodyPr wrap="none" rtlCol="0">
            <a:spAutoFit/>
          </a:bodyPr>
          <a:lstStyle/>
          <a:p>
            <a:r>
              <a:rPr lang="es-MX" sz="3600" dirty="0">
                <a:solidFill>
                  <a:srgbClr val="FF0000"/>
                </a:solidFill>
                <a:cs typeface="Arial" panose="020B0604020202020204" pitchFamily="34" charset="0"/>
              </a:rPr>
              <a:t>Introducción a la Contabilidad</a:t>
            </a:r>
          </a:p>
          <a:p>
            <a:endParaRPr lang="es-MX" dirty="0">
              <a:solidFill>
                <a:srgbClr val="FF00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951849DF-1C28-E8B0-8F72-BDCA344484E0}"/>
              </a:ext>
            </a:extLst>
          </p:cNvPr>
          <p:cNvSpPr txBox="1"/>
          <p:nvPr/>
        </p:nvSpPr>
        <p:spPr>
          <a:xfrm>
            <a:off x="1431636" y="1432124"/>
            <a:ext cx="9180946" cy="4401205"/>
          </a:xfrm>
          <a:prstGeom prst="rect">
            <a:avLst/>
          </a:prstGeom>
          <a:noFill/>
        </p:spPr>
        <p:txBody>
          <a:bodyPr wrap="square" rtlCol="0">
            <a:spAutoFit/>
          </a:bodyPr>
          <a:lstStyle/>
          <a:p>
            <a:pPr marL="0" indent="0" algn="just">
              <a:buNone/>
            </a:pPr>
            <a:r>
              <a:rPr lang="es-ES" sz="2600" dirty="0"/>
              <a:t>Aspectos Generales</a:t>
            </a:r>
          </a:p>
          <a:p>
            <a:pPr marL="0" indent="0" algn="just">
              <a:buNone/>
            </a:pPr>
            <a:endParaRPr lang="es-ES" sz="1400" dirty="0"/>
          </a:p>
          <a:p>
            <a:pPr algn="just">
              <a:buFont typeface="Wingdings" panose="05000000000000000000" pitchFamily="2" charset="2"/>
              <a:buChar char="ü"/>
            </a:pPr>
            <a:r>
              <a:rPr lang="es-ES" sz="2600" dirty="0"/>
              <a:t>Definición de contabilidad</a:t>
            </a:r>
          </a:p>
          <a:p>
            <a:pPr algn="just">
              <a:buFont typeface="Wingdings" panose="05000000000000000000" pitchFamily="2" charset="2"/>
              <a:buChar char="ü"/>
            </a:pPr>
            <a:endParaRPr lang="es-ES" sz="800" dirty="0"/>
          </a:p>
          <a:p>
            <a:pPr algn="just">
              <a:buFont typeface="Wingdings" panose="05000000000000000000" pitchFamily="2" charset="2"/>
              <a:buChar char="ü"/>
            </a:pPr>
            <a:r>
              <a:rPr lang="es-ES" sz="2600" dirty="0"/>
              <a:t>Finalidad de la contabilidad</a:t>
            </a:r>
          </a:p>
          <a:p>
            <a:pPr algn="just">
              <a:buFont typeface="Wingdings" panose="05000000000000000000" pitchFamily="2" charset="2"/>
              <a:buChar char="ü"/>
            </a:pPr>
            <a:endParaRPr lang="es-ES" sz="800" dirty="0"/>
          </a:p>
          <a:p>
            <a:pPr algn="just">
              <a:buFont typeface="Wingdings" panose="05000000000000000000" pitchFamily="2" charset="2"/>
              <a:buChar char="ü"/>
            </a:pPr>
            <a:r>
              <a:rPr lang="es-ES" sz="2600" dirty="0"/>
              <a:t>Interacción con otras disciplinas</a:t>
            </a:r>
          </a:p>
          <a:p>
            <a:pPr algn="just">
              <a:buFont typeface="Wingdings" panose="05000000000000000000" pitchFamily="2" charset="2"/>
              <a:buChar char="ü"/>
            </a:pPr>
            <a:endParaRPr lang="es-ES" sz="800" dirty="0"/>
          </a:p>
          <a:p>
            <a:pPr algn="just">
              <a:buFont typeface="Wingdings" panose="05000000000000000000" pitchFamily="2" charset="2"/>
              <a:buChar char="ü"/>
            </a:pPr>
            <a:r>
              <a:rPr lang="es-ES" sz="2600" dirty="0"/>
              <a:t>Tipos de entes económicos</a:t>
            </a:r>
          </a:p>
          <a:p>
            <a:pPr algn="just">
              <a:buFont typeface="Wingdings" panose="05000000000000000000" pitchFamily="2" charset="2"/>
              <a:buChar char="ü"/>
            </a:pPr>
            <a:endParaRPr lang="es-ES" sz="800" dirty="0"/>
          </a:p>
          <a:p>
            <a:pPr algn="just">
              <a:buFont typeface="Wingdings" panose="05000000000000000000" pitchFamily="2" charset="2"/>
              <a:buChar char="ü"/>
            </a:pPr>
            <a:r>
              <a:rPr lang="es-ES" sz="2600" dirty="0"/>
              <a:t>¿Qué son los estados financieros y qué nos muestran?</a:t>
            </a:r>
          </a:p>
          <a:p>
            <a:pPr algn="just">
              <a:buFont typeface="Wingdings" panose="05000000000000000000" pitchFamily="2" charset="2"/>
              <a:buChar char="ü"/>
            </a:pPr>
            <a:endParaRPr lang="es-ES" sz="800" dirty="0"/>
          </a:p>
          <a:p>
            <a:pPr algn="just">
              <a:buFont typeface="Wingdings" panose="05000000000000000000" pitchFamily="2" charset="2"/>
              <a:buChar char="ü"/>
            </a:pPr>
            <a:r>
              <a:rPr lang="es-ES" sz="2600" dirty="0"/>
              <a:t>Normatividad aplicable</a:t>
            </a:r>
          </a:p>
          <a:p>
            <a:pPr algn="ctr"/>
            <a:endParaRPr lang="es-MX" sz="3600" dirty="0"/>
          </a:p>
        </p:txBody>
      </p:sp>
    </p:spTree>
    <p:extLst>
      <p:ext uri="{BB962C8B-B14F-4D97-AF65-F5344CB8AC3E}">
        <p14:creationId xmlns:p14="http://schemas.microsoft.com/office/powerpoint/2010/main" val="25131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936719"/>
            <a:ext cx="9771227" cy="1661993"/>
          </a:xfrm>
          <a:prstGeom prst="rect">
            <a:avLst/>
          </a:prstGeom>
          <a:noFill/>
        </p:spPr>
        <p:txBody>
          <a:bodyPr wrap="square" rtlCol="0">
            <a:spAutoFit/>
          </a:bodyPr>
          <a:lstStyle/>
          <a:p>
            <a:pPr algn="just"/>
            <a:r>
              <a:rPr lang="es-ES" sz="2800" dirty="0"/>
              <a:t>Es el proceso de registrar, clasificar y resumir de manera sistemática todas las transacciones financieras de una empresa o persona.</a:t>
            </a: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316941" y="1057835"/>
            <a:ext cx="5117555" cy="646331"/>
          </a:xfrm>
          <a:prstGeom prst="rect">
            <a:avLst/>
          </a:prstGeom>
          <a:noFill/>
        </p:spPr>
        <p:txBody>
          <a:bodyPr wrap="none" rtlCol="0">
            <a:spAutoFit/>
          </a:bodyPr>
          <a:lstStyle/>
          <a:p>
            <a:r>
              <a:rPr lang="es-MX" sz="3600" dirty="0">
                <a:solidFill>
                  <a:srgbClr val="FF0000"/>
                </a:solidFill>
              </a:rPr>
              <a:t>Definición de Contabilidad</a:t>
            </a:r>
          </a:p>
        </p:txBody>
      </p:sp>
      <p:pic>
        <p:nvPicPr>
          <p:cNvPr id="6146" name="Picture 2" descr="Resultado de imagen de imagenes de contabilidad">
            <a:extLst>
              <a:ext uri="{FF2B5EF4-FFF2-40B4-BE49-F238E27FC236}">
                <a16:creationId xmlns:a16="http://schemas.microsoft.com/office/drawing/2014/main" id="{4C0004B9-FBC5-6B00-A211-0ED0907D1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629" y="3429000"/>
            <a:ext cx="2572029" cy="247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4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00363" y="1536174"/>
            <a:ext cx="10991273" cy="4393510"/>
          </a:xfrm>
          <a:prstGeom prst="rect">
            <a:avLst/>
          </a:prstGeom>
          <a:noFill/>
        </p:spPr>
        <p:txBody>
          <a:bodyPr wrap="square" rtlCol="0">
            <a:spAutoFit/>
          </a:bodyPr>
          <a:lstStyle/>
          <a:p>
            <a:pPr algn="ctr">
              <a:spcBef>
                <a:spcPts val="650"/>
              </a:spcBef>
              <a:defRPr sz="5600"/>
            </a:pPr>
            <a:r>
              <a:rPr lang="es-ES" sz="2800" dirty="0">
                <a:solidFill>
                  <a:srgbClr val="0070C0"/>
                </a:solidFill>
              </a:rPr>
              <a:t>Proporcionar información financiera y económica útil para la oportuna toma de decisiones en un negocio.</a:t>
            </a:r>
          </a:p>
          <a:p>
            <a:pPr algn="just">
              <a:spcBef>
                <a:spcPts val="650"/>
              </a:spcBef>
              <a:buNone/>
              <a:defRPr sz="5600"/>
            </a:pPr>
            <a:endParaRPr lang="es-ES" sz="1400" dirty="0"/>
          </a:p>
          <a:p>
            <a:pPr algn="just">
              <a:spcBef>
                <a:spcPts val="650"/>
              </a:spcBef>
              <a:buNone/>
              <a:defRPr sz="5600"/>
            </a:pPr>
            <a:r>
              <a:rPr lang="es-ES" sz="2800" dirty="0"/>
              <a:t>Podemos ver que tenemos dos tipos de usuarios de la información:</a:t>
            </a:r>
          </a:p>
          <a:p>
            <a:pPr algn="just">
              <a:spcBef>
                <a:spcPts val="650"/>
              </a:spcBef>
              <a:buNone/>
              <a:defRPr sz="5600"/>
            </a:pPr>
            <a:endParaRPr lang="es-ES" sz="1400" dirty="0"/>
          </a:p>
          <a:p>
            <a:pPr marL="228600" lvl="1" algn="just">
              <a:spcBef>
                <a:spcPts val="0"/>
              </a:spcBef>
              <a:defRPr sz="5600"/>
            </a:pPr>
            <a:r>
              <a:rPr lang="es-ES" sz="2800" u="sng" dirty="0"/>
              <a:t>Internos:</a:t>
            </a:r>
            <a:r>
              <a:rPr lang="es-ES" sz="2800" dirty="0"/>
              <a:t> para monitorear el desempeño de la entidad y el resultado de su propio trabajo. </a:t>
            </a:r>
          </a:p>
          <a:p>
            <a:pPr marL="554990" lvl="1" indent="-326390" algn="just">
              <a:spcBef>
                <a:spcPts val="0"/>
              </a:spcBef>
              <a:buFont typeface="Wingdings"/>
              <a:buChar char="ü"/>
              <a:defRPr sz="5600"/>
            </a:pPr>
            <a:endParaRPr lang="es-ES" sz="1400" dirty="0"/>
          </a:p>
          <a:p>
            <a:pPr marL="228600" lvl="1" algn="just">
              <a:spcBef>
                <a:spcPts val="0"/>
              </a:spcBef>
              <a:defRPr sz="5600"/>
            </a:pPr>
            <a:r>
              <a:rPr lang="es-ES" sz="2800" u="sng" dirty="0"/>
              <a:t>Externos:</a:t>
            </a:r>
            <a:r>
              <a:rPr lang="es-ES" sz="2800" dirty="0"/>
              <a:t> para satisfacer las necesidades de inversión de un grupo diverso de usuarios. </a:t>
            </a:r>
          </a:p>
          <a:p>
            <a:pPr algn="just"/>
            <a:endParaRPr lang="es-MX" sz="2400" dirty="0"/>
          </a:p>
        </p:txBody>
      </p:sp>
      <p:sp>
        <p:nvSpPr>
          <p:cNvPr id="3" name="CuadroTexto 2">
            <a:extLst>
              <a:ext uri="{FF2B5EF4-FFF2-40B4-BE49-F238E27FC236}">
                <a16:creationId xmlns:a16="http://schemas.microsoft.com/office/drawing/2014/main" id="{9F65313F-C028-A6C4-FDCC-E382A2ECFDAD}"/>
              </a:ext>
            </a:extLst>
          </p:cNvPr>
          <p:cNvSpPr txBox="1"/>
          <p:nvPr/>
        </p:nvSpPr>
        <p:spPr>
          <a:xfrm>
            <a:off x="3227294" y="708212"/>
            <a:ext cx="5355633" cy="646331"/>
          </a:xfrm>
          <a:prstGeom prst="rect">
            <a:avLst/>
          </a:prstGeom>
          <a:noFill/>
        </p:spPr>
        <p:txBody>
          <a:bodyPr wrap="none" rtlCol="0">
            <a:spAutoFit/>
          </a:bodyPr>
          <a:lstStyle/>
          <a:p>
            <a:r>
              <a:rPr lang="es-MX" sz="3600" dirty="0">
                <a:solidFill>
                  <a:srgbClr val="FF0000"/>
                </a:solidFill>
              </a:rPr>
              <a:t>Finalidad de la Contabilidad</a:t>
            </a:r>
          </a:p>
        </p:txBody>
      </p:sp>
    </p:spTree>
    <p:extLst>
      <p:ext uri="{BB962C8B-B14F-4D97-AF65-F5344CB8AC3E}">
        <p14:creationId xmlns:p14="http://schemas.microsoft.com/office/powerpoint/2010/main" val="81144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rot="10800000" flipV="1">
            <a:off x="1744062" y="1905075"/>
            <a:ext cx="8173910" cy="2589812"/>
          </a:xfrm>
          <a:prstGeom prst="rect">
            <a:avLst/>
          </a:prstGeom>
          <a:noFill/>
        </p:spPr>
        <p:txBody>
          <a:bodyPr wrap="square" rtlCol="0">
            <a:spAutoFit/>
          </a:bodyPr>
          <a:lstStyle/>
          <a:p>
            <a:pPr marL="657225" lvl="1" indent="-428625">
              <a:lnSpc>
                <a:spcPct val="150000"/>
              </a:lnSpc>
              <a:buSzPct val="100000"/>
              <a:buFont typeface="Arial" panose="020B0604020202020204" pitchFamily="34" charset="0"/>
              <a:buChar char="•"/>
              <a:defRPr sz="7200">
                <a:latin typeface="Tahoma"/>
                <a:ea typeface="Tahoma"/>
                <a:cs typeface="Tahoma"/>
                <a:sym typeface="Tahoma"/>
              </a:defRPr>
            </a:pPr>
            <a:r>
              <a:rPr lang="es-MX" sz="2800" dirty="0"/>
              <a:t>Administraci</a:t>
            </a:r>
            <a:r>
              <a:rPr lang="es-MX" sz="2800" dirty="0">
                <a:sym typeface="Arial"/>
              </a:rPr>
              <a:t>ó</a:t>
            </a:r>
            <a:r>
              <a:rPr lang="es-MX" sz="2800" dirty="0"/>
              <a:t>n</a:t>
            </a:r>
          </a:p>
          <a:p>
            <a:pPr marL="657225" lvl="1" indent="-428625">
              <a:lnSpc>
                <a:spcPct val="150000"/>
              </a:lnSpc>
              <a:buSzPct val="100000"/>
              <a:buFont typeface="Arial" panose="020B0604020202020204" pitchFamily="34" charset="0"/>
              <a:buChar char="•"/>
              <a:defRPr sz="7200">
                <a:latin typeface="Tahoma"/>
                <a:ea typeface="Tahoma"/>
                <a:cs typeface="Tahoma"/>
                <a:sym typeface="Tahoma"/>
              </a:defRPr>
            </a:pPr>
            <a:r>
              <a:rPr lang="es-MX" sz="2800" dirty="0"/>
              <a:t>Ciencias sociales</a:t>
            </a:r>
          </a:p>
          <a:p>
            <a:pPr marL="657225" lvl="1" indent="-428625">
              <a:lnSpc>
                <a:spcPct val="150000"/>
              </a:lnSpc>
              <a:buSzPct val="100000"/>
              <a:buFont typeface="Arial" panose="020B0604020202020204" pitchFamily="34" charset="0"/>
              <a:buChar char="•"/>
              <a:defRPr sz="7200">
                <a:latin typeface="Tahoma"/>
                <a:ea typeface="Tahoma"/>
                <a:cs typeface="Tahoma"/>
                <a:sym typeface="Tahoma"/>
              </a:defRPr>
            </a:pPr>
            <a:r>
              <a:rPr lang="es-MX" sz="2800" dirty="0"/>
              <a:t>Econom</a:t>
            </a:r>
            <a:r>
              <a:rPr lang="es-MX" sz="2800" dirty="0">
                <a:sym typeface="Arial"/>
              </a:rPr>
              <a:t>í</a:t>
            </a:r>
            <a:r>
              <a:rPr lang="es-MX" sz="2800" dirty="0"/>
              <a:t>a</a:t>
            </a:r>
          </a:p>
          <a:p>
            <a:pPr marL="657225" lvl="1" indent="-428625">
              <a:lnSpc>
                <a:spcPct val="150000"/>
              </a:lnSpc>
              <a:buSzPct val="100000"/>
              <a:buFont typeface="Arial" panose="020B0604020202020204" pitchFamily="34" charset="0"/>
              <a:buChar char="•"/>
              <a:defRPr sz="7200">
                <a:latin typeface="Tahoma"/>
                <a:ea typeface="Tahoma"/>
                <a:cs typeface="Tahoma"/>
                <a:sym typeface="Tahoma"/>
              </a:defRPr>
            </a:pPr>
            <a:r>
              <a:rPr lang="es-MX" sz="2800" dirty="0"/>
              <a:t>Inform</a:t>
            </a:r>
            <a:r>
              <a:rPr lang="es-MX" sz="2800" dirty="0">
                <a:sym typeface="Arial"/>
              </a:rPr>
              <a:t>á</a:t>
            </a:r>
            <a:r>
              <a:rPr lang="es-MX" sz="2800" dirty="0"/>
              <a:t>tica</a:t>
            </a:r>
          </a:p>
        </p:txBody>
      </p:sp>
      <p:sp>
        <p:nvSpPr>
          <p:cNvPr id="3" name="CuadroTexto 2">
            <a:extLst>
              <a:ext uri="{FF2B5EF4-FFF2-40B4-BE49-F238E27FC236}">
                <a16:creationId xmlns:a16="http://schemas.microsoft.com/office/drawing/2014/main" id="{C7BEDDAA-5925-394B-73C3-1148E3BE9F3C}"/>
              </a:ext>
            </a:extLst>
          </p:cNvPr>
          <p:cNvSpPr txBox="1"/>
          <p:nvPr/>
        </p:nvSpPr>
        <p:spPr>
          <a:xfrm>
            <a:off x="3254188" y="843676"/>
            <a:ext cx="6141425" cy="646331"/>
          </a:xfrm>
          <a:prstGeom prst="rect">
            <a:avLst/>
          </a:prstGeom>
          <a:noFill/>
        </p:spPr>
        <p:txBody>
          <a:bodyPr wrap="none" rtlCol="0">
            <a:spAutoFit/>
          </a:bodyPr>
          <a:lstStyle/>
          <a:p>
            <a:r>
              <a:rPr lang="es-MX" sz="3600" dirty="0">
                <a:solidFill>
                  <a:srgbClr val="FF0000"/>
                </a:solidFill>
              </a:rPr>
              <a:t>Interacción con otras disciplinas</a:t>
            </a:r>
          </a:p>
        </p:txBody>
      </p:sp>
      <p:pic>
        <p:nvPicPr>
          <p:cNvPr id="1026" name="Picture 2" descr="7 ideas de Economía y administración | caratulas de ...">
            <a:extLst>
              <a:ext uri="{FF2B5EF4-FFF2-40B4-BE49-F238E27FC236}">
                <a16:creationId xmlns:a16="http://schemas.microsoft.com/office/drawing/2014/main" id="{04DF549A-00E9-F9DB-042D-F1EC54125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376" y="2456328"/>
            <a:ext cx="3299012" cy="258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1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81589" y="1819239"/>
            <a:ext cx="10400146" cy="1384995"/>
          </a:xfrm>
          <a:prstGeom prst="rect">
            <a:avLst/>
          </a:prstGeom>
          <a:noFill/>
        </p:spPr>
        <p:txBody>
          <a:bodyPr wrap="square" rtlCol="0">
            <a:spAutoFit/>
          </a:bodyPr>
          <a:lstStyle/>
          <a:p>
            <a:pPr algn="just"/>
            <a:r>
              <a:rPr lang="es-ES" sz="2800" dirty="0"/>
              <a:t>La </a:t>
            </a:r>
            <a:r>
              <a:rPr lang="es-ES" sz="2800" dirty="0">
                <a:solidFill>
                  <a:srgbClr val="FF0000"/>
                </a:solidFill>
              </a:rPr>
              <a:t>administración</a:t>
            </a:r>
            <a:r>
              <a:rPr lang="es-ES" sz="2800" dirty="0"/>
              <a:t> es el proceso de </a:t>
            </a:r>
            <a:r>
              <a:rPr lang="es-ES" sz="2800" dirty="0">
                <a:solidFill>
                  <a:srgbClr val="FF0000"/>
                </a:solidFill>
              </a:rPr>
              <a:t>planificar</a:t>
            </a:r>
            <a:r>
              <a:rPr lang="es-ES" sz="2800" dirty="0"/>
              <a:t>, </a:t>
            </a:r>
            <a:r>
              <a:rPr lang="es-ES" sz="2800" dirty="0">
                <a:solidFill>
                  <a:srgbClr val="FF0000"/>
                </a:solidFill>
              </a:rPr>
              <a:t>organizar</a:t>
            </a:r>
            <a:r>
              <a:rPr lang="es-ES" sz="2800" dirty="0"/>
              <a:t>, </a:t>
            </a:r>
            <a:r>
              <a:rPr lang="es-ES" sz="2800" dirty="0">
                <a:solidFill>
                  <a:srgbClr val="FF0000"/>
                </a:solidFill>
              </a:rPr>
              <a:t>dirigir</a:t>
            </a:r>
            <a:r>
              <a:rPr lang="es-ES" sz="2800" dirty="0"/>
              <a:t> y </a:t>
            </a:r>
            <a:r>
              <a:rPr lang="es-ES" sz="2800" dirty="0">
                <a:solidFill>
                  <a:srgbClr val="FF0000"/>
                </a:solidFill>
              </a:rPr>
              <a:t>controlar</a:t>
            </a:r>
            <a:r>
              <a:rPr lang="es-ES" sz="2800" dirty="0"/>
              <a:t> recursos para alcanzar objetivos específicos dentro de una organización.</a:t>
            </a:r>
          </a:p>
        </p:txBody>
      </p:sp>
      <p:sp>
        <p:nvSpPr>
          <p:cNvPr id="3" name="CuadroTexto 2">
            <a:extLst>
              <a:ext uri="{FF2B5EF4-FFF2-40B4-BE49-F238E27FC236}">
                <a16:creationId xmlns:a16="http://schemas.microsoft.com/office/drawing/2014/main" id="{60C6D248-57E5-E3D4-6FDE-7FA4154C6D20}"/>
              </a:ext>
            </a:extLst>
          </p:cNvPr>
          <p:cNvSpPr txBox="1"/>
          <p:nvPr/>
        </p:nvSpPr>
        <p:spPr>
          <a:xfrm>
            <a:off x="4491318" y="797858"/>
            <a:ext cx="3005695" cy="646331"/>
          </a:xfrm>
          <a:prstGeom prst="rect">
            <a:avLst/>
          </a:prstGeom>
          <a:noFill/>
        </p:spPr>
        <p:txBody>
          <a:bodyPr wrap="none" rtlCol="0">
            <a:spAutoFit/>
          </a:bodyPr>
          <a:lstStyle/>
          <a:p>
            <a:r>
              <a:rPr lang="es-MX" sz="3600" dirty="0">
                <a:solidFill>
                  <a:srgbClr val="FF0000"/>
                </a:solidFill>
              </a:rPr>
              <a:t>Administración</a:t>
            </a:r>
          </a:p>
        </p:txBody>
      </p:sp>
      <p:pic>
        <p:nvPicPr>
          <p:cNvPr id="2050" name="Picture 2" descr="Qué se hace en la carrera de Administración de Empresas?">
            <a:extLst>
              <a:ext uri="{FF2B5EF4-FFF2-40B4-BE49-F238E27FC236}">
                <a16:creationId xmlns:a16="http://schemas.microsoft.com/office/drawing/2014/main" id="{1B31FCEA-616F-7E64-E943-87F04F5BA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928" y="3092824"/>
            <a:ext cx="3478307" cy="249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687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1337</Words>
  <Application>Microsoft Office PowerPoint</Application>
  <PresentationFormat>Panorámica</PresentationFormat>
  <Paragraphs>165</Paragraphs>
  <Slides>33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Calibri</vt:lpstr>
      <vt:lpstr>Calibri Light</vt:lpstr>
      <vt:lpstr>Narkisim</vt:lpstr>
      <vt:lpstr>Segoe UI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Luis Lozano</cp:lastModifiedBy>
  <cp:revision>45</cp:revision>
  <dcterms:created xsi:type="dcterms:W3CDTF">2024-08-05T23:03:50Z</dcterms:created>
  <dcterms:modified xsi:type="dcterms:W3CDTF">2025-01-31T14:53:37Z</dcterms:modified>
</cp:coreProperties>
</file>