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8" r:id="rId4"/>
    <p:sldId id="277" r:id="rId5"/>
    <p:sldId id="278" r:id="rId6"/>
    <p:sldId id="290" r:id="rId7"/>
    <p:sldId id="280" r:id="rId8"/>
    <p:sldId id="275" r:id="rId9"/>
    <p:sldId id="274" r:id="rId10"/>
    <p:sldId id="273" r:id="rId11"/>
    <p:sldId id="270" r:id="rId12"/>
    <p:sldId id="269" r:id="rId13"/>
    <p:sldId id="296" r:id="rId14"/>
    <p:sldId id="305" r:id="rId15"/>
    <p:sldId id="303" r:id="rId16"/>
    <p:sldId id="301" r:id="rId17"/>
    <p:sldId id="302" r:id="rId18"/>
    <p:sldId id="299" r:id="rId19"/>
    <p:sldId id="300" r:id="rId20"/>
    <p:sldId id="297" r:id="rId21"/>
    <p:sldId id="298" r:id="rId22"/>
    <p:sldId id="291" r:id="rId23"/>
    <p:sldId id="295" r:id="rId24"/>
    <p:sldId id="268" r:id="rId25"/>
    <p:sldId id="267" r:id="rId26"/>
    <p:sldId id="308" r:id="rId27"/>
    <p:sldId id="310" r:id="rId28"/>
    <p:sldId id="306" r:id="rId29"/>
    <p:sldId id="257" r:id="rId3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4" autoAdjust="0"/>
    <p:restoredTop sz="96405"/>
  </p:normalViewPr>
  <p:slideViewPr>
    <p:cSldViewPr snapToGrid="0">
      <p:cViewPr varScale="1">
        <p:scale>
          <a:sx n="85" d="100"/>
          <a:sy n="85" d="100"/>
        </p:scale>
        <p:origin x="4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EF0A2-5DA3-4B76-B2E0-192FB90F403C}"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s-ES"/>
        </a:p>
      </dgm:t>
    </dgm:pt>
    <dgm:pt modelId="{3D143D5F-64D3-4235-80AA-9004549A35B8}">
      <dgm:prSet phldrT="[Texto]"/>
      <dgm:spPr/>
      <dgm:t>
        <a:bodyPr/>
        <a:lstStyle/>
        <a:p>
          <a:r>
            <a:rPr lang="es-ES" dirty="0"/>
            <a:t>Liquidez</a:t>
          </a:r>
        </a:p>
      </dgm:t>
    </dgm:pt>
    <dgm:pt modelId="{8CA21B8F-1397-442A-A365-F873F9B12AFD}" type="parTrans" cxnId="{5D72D83C-A028-40D3-88DD-BF889119D514}">
      <dgm:prSet/>
      <dgm:spPr/>
      <dgm:t>
        <a:bodyPr/>
        <a:lstStyle/>
        <a:p>
          <a:endParaRPr lang="es-ES"/>
        </a:p>
      </dgm:t>
    </dgm:pt>
    <dgm:pt modelId="{49B886CC-293F-44DB-BEF2-0B0145275573}" type="sibTrans" cxnId="{5D72D83C-A028-40D3-88DD-BF889119D514}">
      <dgm:prSet/>
      <dgm:spPr/>
      <dgm:t>
        <a:bodyPr/>
        <a:lstStyle/>
        <a:p>
          <a:endParaRPr lang="es-ES"/>
        </a:p>
      </dgm:t>
    </dgm:pt>
    <dgm:pt modelId="{F2491652-81C3-4516-86A7-56ACDA9C6754}">
      <dgm:prSet phldrT="[Texto]" custT="1"/>
      <dgm:spPr/>
      <dgm:t>
        <a:bodyPr/>
        <a:lstStyle/>
        <a:p>
          <a:r>
            <a:rPr lang="es-MX" sz="1050" dirty="0">
              <a:latin typeface="Narkisim"/>
            </a:rPr>
            <a:t>La liquidez corriente muestra una mejora saludable. Sin embargo, si seguimos trabajando igual que siempre, ¿en realidad mejoró nuestra posición de liquidez por pagar una vez a nuestros proveedores?</a:t>
          </a:r>
          <a:endParaRPr lang="es-ES" sz="1050" dirty="0"/>
        </a:p>
      </dgm:t>
    </dgm:pt>
    <dgm:pt modelId="{AE8DC95A-A0D4-4488-A270-8230757C2B7D}" type="parTrans" cxnId="{04562CA1-8D93-4634-9E9B-74F09E94DF16}">
      <dgm:prSet/>
      <dgm:spPr/>
      <dgm:t>
        <a:bodyPr/>
        <a:lstStyle/>
        <a:p>
          <a:endParaRPr lang="es-ES"/>
        </a:p>
      </dgm:t>
    </dgm:pt>
    <dgm:pt modelId="{15009727-2987-48EC-A23E-7DFE60E87F63}" type="sibTrans" cxnId="{04562CA1-8D93-4634-9E9B-74F09E94DF16}">
      <dgm:prSet/>
      <dgm:spPr/>
      <dgm:t>
        <a:bodyPr/>
        <a:lstStyle/>
        <a:p>
          <a:endParaRPr lang="es-ES"/>
        </a:p>
      </dgm:t>
    </dgm:pt>
    <dgm:pt modelId="{F3A9E70E-15C8-4CF1-8C02-B6EC8E3C2F9A}">
      <dgm:prSet phldrT="[Texto]"/>
      <dgm:spPr/>
      <dgm:t>
        <a:bodyPr/>
        <a:lstStyle/>
        <a:p>
          <a:r>
            <a:rPr lang="es-ES" dirty="0"/>
            <a:t>Posición financiera</a:t>
          </a:r>
        </a:p>
      </dgm:t>
    </dgm:pt>
    <dgm:pt modelId="{5B210F8C-5E7C-4394-BB3B-359D3BC4D4AF}" type="parTrans" cxnId="{1174C767-6A96-4376-91D7-CE4B5F62AABD}">
      <dgm:prSet/>
      <dgm:spPr/>
      <dgm:t>
        <a:bodyPr/>
        <a:lstStyle/>
        <a:p>
          <a:endParaRPr lang="es-ES"/>
        </a:p>
      </dgm:t>
    </dgm:pt>
    <dgm:pt modelId="{7EBEC00E-E44E-468E-8ABE-57C16C099112}" type="sibTrans" cxnId="{1174C767-6A96-4376-91D7-CE4B5F62AABD}">
      <dgm:prSet/>
      <dgm:spPr/>
      <dgm:t>
        <a:bodyPr/>
        <a:lstStyle/>
        <a:p>
          <a:endParaRPr lang="es-ES"/>
        </a:p>
      </dgm:t>
    </dgm:pt>
    <dgm:pt modelId="{50000E7D-98C5-4748-AA4D-C78266CA1DE6}">
      <dgm:prSet phldrT="[Texto]"/>
      <dgm:spPr/>
      <dgm:t>
        <a:bodyPr/>
        <a:lstStyle/>
        <a:p>
          <a:r>
            <a:rPr lang="es-ES" dirty="0"/>
            <a:t>Resultado</a:t>
          </a:r>
        </a:p>
      </dgm:t>
    </dgm:pt>
    <dgm:pt modelId="{08E72515-84BA-4721-B898-AD06DDF9DE21}" type="parTrans" cxnId="{F58064A8-AE06-4579-91CF-5C140B48B1C8}">
      <dgm:prSet/>
      <dgm:spPr/>
      <dgm:t>
        <a:bodyPr/>
        <a:lstStyle/>
        <a:p>
          <a:endParaRPr lang="es-ES"/>
        </a:p>
      </dgm:t>
    </dgm:pt>
    <dgm:pt modelId="{D5C306A8-2CFC-44FB-A267-2B227FDD6D23}" type="sibTrans" cxnId="{F58064A8-AE06-4579-91CF-5C140B48B1C8}">
      <dgm:prSet/>
      <dgm:spPr/>
      <dgm:t>
        <a:bodyPr/>
        <a:lstStyle/>
        <a:p>
          <a:endParaRPr lang="es-ES"/>
        </a:p>
      </dgm:t>
    </dgm:pt>
    <dgm:pt modelId="{61134F2A-EA32-4195-A990-8B191955E12B}">
      <dgm:prSet phldrT="[Texto]" custT="1"/>
      <dgm:spPr/>
      <dgm:t>
        <a:bodyPr/>
        <a:lstStyle/>
        <a:p>
          <a:r>
            <a:rPr lang="es-MX" sz="1000" dirty="0">
              <a:latin typeface="Narkisim"/>
            </a:rPr>
            <a:t>Por tanto, el administrador tal vez quiera ver un promedio de Razones de liquidez mensuales o trimestrales. Esto le dará una imagen de la posición de liquidez promedio de la empresa. Principalmente para </a:t>
          </a:r>
          <a:r>
            <a:rPr lang="es-ES" sz="1000" dirty="0">
              <a:latin typeface="Narkisim"/>
            </a:rPr>
            <a:t>no engañarse uno mismo.</a:t>
          </a:r>
          <a:endParaRPr lang="es-ES" sz="1000" dirty="0"/>
        </a:p>
      </dgm:t>
    </dgm:pt>
    <dgm:pt modelId="{909AAD03-CF62-4D25-B7AE-EB6F03A0B4B6}" type="parTrans" cxnId="{70626D6A-3B22-4868-9D70-FF869E2A8190}">
      <dgm:prSet/>
      <dgm:spPr/>
      <dgm:t>
        <a:bodyPr/>
        <a:lstStyle/>
        <a:p>
          <a:endParaRPr lang="es-ES"/>
        </a:p>
      </dgm:t>
    </dgm:pt>
    <dgm:pt modelId="{C2122D39-7B96-429C-ADAE-D04F5F3963B5}" type="sibTrans" cxnId="{70626D6A-3B22-4868-9D70-FF869E2A8190}">
      <dgm:prSet/>
      <dgm:spPr/>
      <dgm:t>
        <a:bodyPr/>
        <a:lstStyle/>
        <a:p>
          <a:endParaRPr lang="es-ES"/>
        </a:p>
      </dgm:t>
    </dgm:pt>
    <dgm:pt modelId="{B8C6118E-33AA-40D4-8BEA-8F2C44C7B840}">
      <dgm:prSet phldrT="[Texto]" custT="1"/>
      <dgm:spPr/>
      <dgm:t>
        <a:bodyPr/>
        <a:lstStyle/>
        <a:p>
          <a:r>
            <a:rPr lang="es-MX" sz="1000" dirty="0">
              <a:latin typeface="Narkisim"/>
            </a:rPr>
            <a:t>Observa que los estados financieros al final del año pueden presentar una mejor condición que los de cualquier otra época del año, aún cuando no se proceda deliberadamente para mejorar de manera artificial la Posición Financiera. </a:t>
          </a:r>
          <a:endParaRPr lang="es-ES" sz="1000" dirty="0"/>
        </a:p>
      </dgm:t>
    </dgm:pt>
    <dgm:pt modelId="{507106ED-E452-4D21-9060-284B689D5981}" type="parTrans" cxnId="{6567006C-15E6-45F5-8FB3-78673B32272F}">
      <dgm:prSet/>
      <dgm:spPr/>
      <dgm:t>
        <a:bodyPr/>
        <a:lstStyle/>
        <a:p>
          <a:endParaRPr lang="es-ES"/>
        </a:p>
      </dgm:t>
    </dgm:pt>
    <dgm:pt modelId="{C2E5F15A-5765-46DB-9B7C-32119D27A040}" type="sibTrans" cxnId="{6567006C-15E6-45F5-8FB3-78673B32272F}">
      <dgm:prSet/>
      <dgm:spPr/>
      <dgm:t>
        <a:bodyPr/>
        <a:lstStyle/>
        <a:p>
          <a:endParaRPr lang="es-ES"/>
        </a:p>
      </dgm:t>
    </dgm:pt>
    <dgm:pt modelId="{6372BEA9-B027-4EB5-964D-DE419C124DF2}">
      <dgm:prSet/>
      <dgm:spPr/>
      <dgm:t>
        <a:bodyPr/>
        <a:lstStyle/>
        <a:p>
          <a:r>
            <a:rPr lang="es-ES">
              <a:latin typeface="Narkisim"/>
            </a:rPr>
            <a:t>Ejemplo</a:t>
          </a:r>
          <a:endParaRPr lang="es-ES" dirty="0">
            <a:latin typeface="Narkisim"/>
          </a:endParaRPr>
        </a:p>
      </dgm:t>
    </dgm:pt>
    <dgm:pt modelId="{73FA5A01-8D8D-4599-B3FA-7C82A9B65E5D}" type="parTrans" cxnId="{926A0527-A570-46F6-8E54-045659260987}">
      <dgm:prSet/>
      <dgm:spPr/>
      <dgm:t>
        <a:bodyPr/>
        <a:lstStyle/>
        <a:p>
          <a:endParaRPr lang="es-ES"/>
        </a:p>
      </dgm:t>
    </dgm:pt>
    <dgm:pt modelId="{B1C09DDA-B1FE-4833-86ED-7908F279A9B4}" type="sibTrans" cxnId="{926A0527-A570-46F6-8E54-045659260987}">
      <dgm:prSet/>
      <dgm:spPr/>
      <dgm:t>
        <a:bodyPr/>
        <a:lstStyle/>
        <a:p>
          <a:endParaRPr lang="es-ES"/>
        </a:p>
      </dgm:t>
    </dgm:pt>
    <dgm:pt modelId="{735C0D24-6EA0-4EE7-BAB8-C26FB8D5C06A}">
      <dgm:prSet custT="1"/>
      <dgm:spPr/>
      <dgm:t>
        <a:bodyPr/>
        <a:lstStyle/>
        <a:p>
          <a:r>
            <a:rPr lang="es-MX" sz="1050" dirty="0">
              <a:latin typeface="Narkisim"/>
            </a:rPr>
            <a:t>Por ejemplo, una empresa que ha adoptado un año fiscal que termina en un punto estacional bajo, solo para facilitar la labor de levantamiento de inventario, no para engañar. </a:t>
          </a:r>
          <a:endParaRPr lang="es-ES" sz="1050" dirty="0">
            <a:latin typeface="Narkisim"/>
          </a:endParaRPr>
        </a:p>
      </dgm:t>
    </dgm:pt>
    <dgm:pt modelId="{4B4A8F1A-AD9C-4B1E-829C-DCA05D059E63}" type="parTrans" cxnId="{BE5C039E-EE6A-4E21-A4F6-2C92930AF512}">
      <dgm:prSet/>
      <dgm:spPr/>
      <dgm:t>
        <a:bodyPr/>
        <a:lstStyle/>
        <a:p>
          <a:endParaRPr lang="es-ES"/>
        </a:p>
      </dgm:t>
    </dgm:pt>
    <dgm:pt modelId="{DB991A09-C43C-4D67-95F9-20EF04FBEAC9}" type="sibTrans" cxnId="{BE5C039E-EE6A-4E21-A4F6-2C92930AF512}">
      <dgm:prSet/>
      <dgm:spPr/>
      <dgm:t>
        <a:bodyPr/>
        <a:lstStyle/>
        <a:p>
          <a:endParaRPr lang="es-ES"/>
        </a:p>
      </dgm:t>
    </dgm:pt>
    <dgm:pt modelId="{7B6FCE13-CD15-4866-A1AE-63D14961BAC1}" type="pres">
      <dgm:prSet presAssocID="{871EF0A2-5DA3-4B76-B2E0-192FB90F403C}" presName="linearFlow" presStyleCnt="0">
        <dgm:presLayoutVars>
          <dgm:dir/>
          <dgm:animLvl val="lvl"/>
          <dgm:resizeHandles/>
        </dgm:presLayoutVars>
      </dgm:prSet>
      <dgm:spPr/>
    </dgm:pt>
    <dgm:pt modelId="{DCFBEEED-5C34-48C9-A7D6-E8E6DF9E0241}" type="pres">
      <dgm:prSet presAssocID="{3D143D5F-64D3-4235-80AA-9004549A35B8}" presName="compositeNode" presStyleCnt="0">
        <dgm:presLayoutVars>
          <dgm:bulletEnabled val="1"/>
        </dgm:presLayoutVars>
      </dgm:prSet>
      <dgm:spPr/>
    </dgm:pt>
    <dgm:pt modelId="{A0D665A4-B66A-4052-9380-8A4B31427B6D}" type="pres">
      <dgm:prSet presAssocID="{3D143D5F-64D3-4235-80AA-9004549A35B8}" presName="imag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6000" r="-46000"/>
          </a:stretch>
        </a:blipFill>
      </dgm:spPr>
    </dgm:pt>
    <dgm:pt modelId="{6F0BFF33-2AF6-4A93-BBE7-968CDD0226E2}" type="pres">
      <dgm:prSet presAssocID="{3D143D5F-64D3-4235-80AA-9004549A35B8}" presName="childNode" presStyleLbl="node1" presStyleIdx="0" presStyleCnt="4">
        <dgm:presLayoutVars>
          <dgm:bulletEnabled val="1"/>
        </dgm:presLayoutVars>
      </dgm:prSet>
      <dgm:spPr/>
    </dgm:pt>
    <dgm:pt modelId="{027037A4-6398-4EE7-988A-71B8A6303906}" type="pres">
      <dgm:prSet presAssocID="{3D143D5F-64D3-4235-80AA-9004549A35B8}" presName="parentNode" presStyleLbl="revTx" presStyleIdx="0" presStyleCnt="4">
        <dgm:presLayoutVars>
          <dgm:chMax val="0"/>
          <dgm:bulletEnabled val="1"/>
        </dgm:presLayoutVars>
      </dgm:prSet>
      <dgm:spPr/>
    </dgm:pt>
    <dgm:pt modelId="{979ED7E9-FA16-40B5-BC51-278BC90ECEDC}" type="pres">
      <dgm:prSet presAssocID="{49B886CC-293F-44DB-BEF2-0B0145275573}" presName="sibTrans" presStyleCnt="0"/>
      <dgm:spPr/>
    </dgm:pt>
    <dgm:pt modelId="{7AB4F2D4-4B67-4FE1-862C-BEEA34C1828F}" type="pres">
      <dgm:prSet presAssocID="{F3A9E70E-15C8-4CF1-8C02-B6EC8E3C2F9A}" presName="compositeNode" presStyleCnt="0">
        <dgm:presLayoutVars>
          <dgm:bulletEnabled val="1"/>
        </dgm:presLayoutVars>
      </dgm:prSet>
      <dgm:spPr/>
    </dgm:pt>
    <dgm:pt modelId="{6BF2CE07-A64C-4B82-8246-07BBC9A41A2A}" type="pres">
      <dgm:prSet presAssocID="{F3A9E70E-15C8-4CF1-8C02-B6EC8E3C2F9A}" presName="imag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9000" r="-29000"/>
          </a:stretch>
        </a:blipFill>
      </dgm:spPr>
    </dgm:pt>
    <dgm:pt modelId="{ACB84DED-D0AE-449B-8C71-413C88C19EAB}" type="pres">
      <dgm:prSet presAssocID="{F3A9E70E-15C8-4CF1-8C02-B6EC8E3C2F9A}" presName="childNode" presStyleLbl="node1" presStyleIdx="1" presStyleCnt="4">
        <dgm:presLayoutVars>
          <dgm:bulletEnabled val="1"/>
        </dgm:presLayoutVars>
      </dgm:prSet>
      <dgm:spPr/>
    </dgm:pt>
    <dgm:pt modelId="{53C43132-65DB-437D-9698-F091A3F3C37C}" type="pres">
      <dgm:prSet presAssocID="{F3A9E70E-15C8-4CF1-8C02-B6EC8E3C2F9A}" presName="parentNode" presStyleLbl="revTx" presStyleIdx="1" presStyleCnt="4">
        <dgm:presLayoutVars>
          <dgm:chMax val="0"/>
          <dgm:bulletEnabled val="1"/>
        </dgm:presLayoutVars>
      </dgm:prSet>
      <dgm:spPr/>
    </dgm:pt>
    <dgm:pt modelId="{A07C00FE-11E7-4EAC-9C14-BD91D0DB2CC0}" type="pres">
      <dgm:prSet presAssocID="{7EBEC00E-E44E-468E-8ABE-57C16C099112}" presName="sibTrans" presStyleCnt="0"/>
      <dgm:spPr/>
    </dgm:pt>
    <dgm:pt modelId="{128AA611-4F72-4A35-A8F2-E4D9E369163A}" type="pres">
      <dgm:prSet presAssocID="{6372BEA9-B027-4EB5-964D-DE419C124DF2}" presName="compositeNode" presStyleCnt="0">
        <dgm:presLayoutVars>
          <dgm:bulletEnabled val="1"/>
        </dgm:presLayoutVars>
      </dgm:prSet>
      <dgm:spPr/>
    </dgm:pt>
    <dgm:pt modelId="{89D0AE7A-4797-495B-B129-34599FDAAFD3}" type="pres">
      <dgm:prSet presAssocID="{6372BEA9-B027-4EB5-964D-DE419C124DF2}" presName="imag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8000" r="-28000"/>
          </a:stretch>
        </a:blipFill>
      </dgm:spPr>
    </dgm:pt>
    <dgm:pt modelId="{BA284186-51A5-45EF-AB33-B7F07C932FDD}" type="pres">
      <dgm:prSet presAssocID="{6372BEA9-B027-4EB5-964D-DE419C124DF2}" presName="childNode" presStyleLbl="node1" presStyleIdx="2" presStyleCnt="4">
        <dgm:presLayoutVars>
          <dgm:bulletEnabled val="1"/>
        </dgm:presLayoutVars>
      </dgm:prSet>
      <dgm:spPr/>
    </dgm:pt>
    <dgm:pt modelId="{4789ADF5-651D-4A40-AB3F-8AF17C751E3C}" type="pres">
      <dgm:prSet presAssocID="{6372BEA9-B027-4EB5-964D-DE419C124DF2}" presName="parentNode" presStyleLbl="revTx" presStyleIdx="2" presStyleCnt="4">
        <dgm:presLayoutVars>
          <dgm:chMax val="0"/>
          <dgm:bulletEnabled val="1"/>
        </dgm:presLayoutVars>
      </dgm:prSet>
      <dgm:spPr/>
    </dgm:pt>
    <dgm:pt modelId="{F312BEE9-4D61-40C6-9A90-3FC0E06A3483}" type="pres">
      <dgm:prSet presAssocID="{B1C09DDA-B1FE-4833-86ED-7908F279A9B4}" presName="sibTrans" presStyleCnt="0"/>
      <dgm:spPr/>
    </dgm:pt>
    <dgm:pt modelId="{F2DB41D3-BA70-4E2D-A9CB-6B22EB66EC3B}" type="pres">
      <dgm:prSet presAssocID="{50000E7D-98C5-4748-AA4D-C78266CA1DE6}" presName="compositeNode" presStyleCnt="0">
        <dgm:presLayoutVars>
          <dgm:bulletEnabled val="1"/>
        </dgm:presLayoutVars>
      </dgm:prSet>
      <dgm:spPr/>
    </dgm:pt>
    <dgm:pt modelId="{3809EDA4-A7D2-47A9-8F87-6C9789E44CF5}" type="pres">
      <dgm:prSet presAssocID="{50000E7D-98C5-4748-AA4D-C78266CA1DE6}" presName="imag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0" r="-40000"/>
          </a:stretch>
        </a:blipFill>
      </dgm:spPr>
    </dgm:pt>
    <dgm:pt modelId="{8DAC0ACA-8F23-4F0A-A400-2223699F2631}" type="pres">
      <dgm:prSet presAssocID="{50000E7D-98C5-4748-AA4D-C78266CA1DE6}" presName="childNode" presStyleLbl="node1" presStyleIdx="3" presStyleCnt="4">
        <dgm:presLayoutVars>
          <dgm:bulletEnabled val="1"/>
        </dgm:presLayoutVars>
      </dgm:prSet>
      <dgm:spPr/>
    </dgm:pt>
    <dgm:pt modelId="{0A3112DB-1DA7-4AC9-B2DF-C1C0B611D16A}" type="pres">
      <dgm:prSet presAssocID="{50000E7D-98C5-4748-AA4D-C78266CA1DE6}" presName="parentNode" presStyleLbl="revTx" presStyleIdx="3" presStyleCnt="4">
        <dgm:presLayoutVars>
          <dgm:chMax val="0"/>
          <dgm:bulletEnabled val="1"/>
        </dgm:presLayoutVars>
      </dgm:prSet>
      <dgm:spPr/>
    </dgm:pt>
  </dgm:ptLst>
  <dgm:cxnLst>
    <dgm:cxn modelId="{926A0527-A570-46F6-8E54-045659260987}" srcId="{871EF0A2-5DA3-4B76-B2E0-192FB90F403C}" destId="{6372BEA9-B027-4EB5-964D-DE419C124DF2}" srcOrd="2" destOrd="0" parTransId="{73FA5A01-8D8D-4599-B3FA-7C82A9B65E5D}" sibTransId="{B1C09DDA-B1FE-4833-86ED-7908F279A9B4}"/>
    <dgm:cxn modelId="{7A97B630-3BFD-4A5F-85ED-CC8023096292}" type="presOf" srcId="{F3A9E70E-15C8-4CF1-8C02-B6EC8E3C2F9A}" destId="{53C43132-65DB-437D-9698-F091A3F3C37C}" srcOrd="0" destOrd="0" presId="urn:microsoft.com/office/officeart/2005/8/layout/hList2"/>
    <dgm:cxn modelId="{F9D9A834-1873-4749-A7A0-C755BA412A5E}" type="presOf" srcId="{871EF0A2-5DA3-4B76-B2E0-192FB90F403C}" destId="{7B6FCE13-CD15-4866-A1AE-63D14961BAC1}" srcOrd="0" destOrd="0" presId="urn:microsoft.com/office/officeart/2005/8/layout/hList2"/>
    <dgm:cxn modelId="{5D72D83C-A028-40D3-88DD-BF889119D514}" srcId="{871EF0A2-5DA3-4B76-B2E0-192FB90F403C}" destId="{3D143D5F-64D3-4235-80AA-9004549A35B8}" srcOrd="0" destOrd="0" parTransId="{8CA21B8F-1397-442A-A365-F873F9B12AFD}" sibTransId="{49B886CC-293F-44DB-BEF2-0B0145275573}"/>
    <dgm:cxn modelId="{7841F242-6933-469E-985E-589CE2424C24}" type="presOf" srcId="{50000E7D-98C5-4748-AA4D-C78266CA1DE6}" destId="{0A3112DB-1DA7-4AC9-B2DF-C1C0B611D16A}" srcOrd="0" destOrd="0" presId="urn:microsoft.com/office/officeart/2005/8/layout/hList2"/>
    <dgm:cxn modelId="{1174C767-6A96-4376-91D7-CE4B5F62AABD}" srcId="{871EF0A2-5DA3-4B76-B2E0-192FB90F403C}" destId="{F3A9E70E-15C8-4CF1-8C02-B6EC8E3C2F9A}" srcOrd="1" destOrd="0" parTransId="{5B210F8C-5E7C-4394-BB3B-359D3BC4D4AF}" sibTransId="{7EBEC00E-E44E-468E-8ABE-57C16C099112}"/>
    <dgm:cxn modelId="{70626D6A-3B22-4868-9D70-FF869E2A8190}" srcId="{50000E7D-98C5-4748-AA4D-C78266CA1DE6}" destId="{61134F2A-EA32-4195-A990-8B191955E12B}" srcOrd="0" destOrd="0" parTransId="{909AAD03-CF62-4D25-B7AE-EB6F03A0B4B6}" sibTransId="{C2122D39-7B96-429C-ADAE-D04F5F3963B5}"/>
    <dgm:cxn modelId="{6567006C-15E6-45F5-8FB3-78673B32272F}" srcId="{F3A9E70E-15C8-4CF1-8C02-B6EC8E3C2F9A}" destId="{B8C6118E-33AA-40D4-8BEA-8F2C44C7B840}" srcOrd="0" destOrd="0" parTransId="{507106ED-E452-4D21-9060-284B689D5981}" sibTransId="{C2E5F15A-5765-46DB-9B7C-32119D27A040}"/>
    <dgm:cxn modelId="{71161F74-CD94-4583-8A3D-8E886CDE489F}" type="presOf" srcId="{735C0D24-6EA0-4EE7-BAB8-C26FB8D5C06A}" destId="{BA284186-51A5-45EF-AB33-B7F07C932FDD}" srcOrd="0" destOrd="0" presId="urn:microsoft.com/office/officeart/2005/8/layout/hList2"/>
    <dgm:cxn modelId="{3DC90A89-33D5-4A7E-9763-2D7FA4286529}" type="presOf" srcId="{B8C6118E-33AA-40D4-8BEA-8F2C44C7B840}" destId="{ACB84DED-D0AE-449B-8C71-413C88C19EAB}" srcOrd="0" destOrd="0" presId="urn:microsoft.com/office/officeart/2005/8/layout/hList2"/>
    <dgm:cxn modelId="{DB029F8D-9D79-48D5-AF15-CA88B6F2C025}" type="presOf" srcId="{61134F2A-EA32-4195-A990-8B191955E12B}" destId="{8DAC0ACA-8F23-4F0A-A400-2223699F2631}" srcOrd="0" destOrd="0" presId="urn:microsoft.com/office/officeart/2005/8/layout/hList2"/>
    <dgm:cxn modelId="{BE5C039E-EE6A-4E21-A4F6-2C92930AF512}" srcId="{6372BEA9-B027-4EB5-964D-DE419C124DF2}" destId="{735C0D24-6EA0-4EE7-BAB8-C26FB8D5C06A}" srcOrd="0" destOrd="0" parTransId="{4B4A8F1A-AD9C-4B1E-829C-DCA05D059E63}" sibTransId="{DB991A09-C43C-4D67-95F9-20EF04FBEAC9}"/>
    <dgm:cxn modelId="{762A2F9F-34F8-4A2C-8452-14B47CC6181E}" type="presOf" srcId="{6372BEA9-B027-4EB5-964D-DE419C124DF2}" destId="{4789ADF5-651D-4A40-AB3F-8AF17C751E3C}" srcOrd="0" destOrd="0" presId="urn:microsoft.com/office/officeart/2005/8/layout/hList2"/>
    <dgm:cxn modelId="{04562CA1-8D93-4634-9E9B-74F09E94DF16}" srcId="{3D143D5F-64D3-4235-80AA-9004549A35B8}" destId="{F2491652-81C3-4516-86A7-56ACDA9C6754}" srcOrd="0" destOrd="0" parTransId="{AE8DC95A-A0D4-4488-A270-8230757C2B7D}" sibTransId="{15009727-2987-48EC-A23E-7DFE60E87F63}"/>
    <dgm:cxn modelId="{F58064A8-AE06-4579-91CF-5C140B48B1C8}" srcId="{871EF0A2-5DA3-4B76-B2E0-192FB90F403C}" destId="{50000E7D-98C5-4748-AA4D-C78266CA1DE6}" srcOrd="3" destOrd="0" parTransId="{08E72515-84BA-4721-B898-AD06DDF9DE21}" sibTransId="{D5C306A8-2CFC-44FB-A267-2B227FDD6D23}"/>
    <dgm:cxn modelId="{D6100EBF-63B0-48E0-9F71-3094945ED447}" type="presOf" srcId="{3D143D5F-64D3-4235-80AA-9004549A35B8}" destId="{027037A4-6398-4EE7-988A-71B8A6303906}" srcOrd="0" destOrd="0" presId="urn:microsoft.com/office/officeart/2005/8/layout/hList2"/>
    <dgm:cxn modelId="{0631E7D7-6E50-496F-8482-C758565CB9D1}" type="presOf" srcId="{F2491652-81C3-4516-86A7-56ACDA9C6754}" destId="{6F0BFF33-2AF6-4A93-BBE7-968CDD0226E2}" srcOrd="0" destOrd="0" presId="urn:microsoft.com/office/officeart/2005/8/layout/hList2"/>
    <dgm:cxn modelId="{26CEC69E-82F2-407D-B2F4-A3E23E5662F9}" type="presParOf" srcId="{7B6FCE13-CD15-4866-A1AE-63D14961BAC1}" destId="{DCFBEEED-5C34-48C9-A7D6-E8E6DF9E0241}" srcOrd="0" destOrd="0" presId="urn:microsoft.com/office/officeart/2005/8/layout/hList2"/>
    <dgm:cxn modelId="{BB15F1F8-6DA5-4A31-A913-08B409DFE586}" type="presParOf" srcId="{DCFBEEED-5C34-48C9-A7D6-E8E6DF9E0241}" destId="{A0D665A4-B66A-4052-9380-8A4B31427B6D}" srcOrd="0" destOrd="0" presId="urn:microsoft.com/office/officeart/2005/8/layout/hList2"/>
    <dgm:cxn modelId="{4477CE0D-360E-4C07-AAE1-54D96B7E0539}" type="presParOf" srcId="{DCFBEEED-5C34-48C9-A7D6-E8E6DF9E0241}" destId="{6F0BFF33-2AF6-4A93-BBE7-968CDD0226E2}" srcOrd="1" destOrd="0" presId="urn:microsoft.com/office/officeart/2005/8/layout/hList2"/>
    <dgm:cxn modelId="{720DF38E-1A85-4F0A-A8F8-103530107842}" type="presParOf" srcId="{DCFBEEED-5C34-48C9-A7D6-E8E6DF9E0241}" destId="{027037A4-6398-4EE7-988A-71B8A6303906}" srcOrd="2" destOrd="0" presId="urn:microsoft.com/office/officeart/2005/8/layout/hList2"/>
    <dgm:cxn modelId="{41220041-CF9A-4132-8204-1901DFA06CA9}" type="presParOf" srcId="{7B6FCE13-CD15-4866-A1AE-63D14961BAC1}" destId="{979ED7E9-FA16-40B5-BC51-278BC90ECEDC}" srcOrd="1" destOrd="0" presId="urn:microsoft.com/office/officeart/2005/8/layout/hList2"/>
    <dgm:cxn modelId="{52A43C71-4FE7-4A04-BF87-13A2197B1C9C}" type="presParOf" srcId="{7B6FCE13-CD15-4866-A1AE-63D14961BAC1}" destId="{7AB4F2D4-4B67-4FE1-862C-BEEA34C1828F}" srcOrd="2" destOrd="0" presId="urn:microsoft.com/office/officeart/2005/8/layout/hList2"/>
    <dgm:cxn modelId="{7052EEC1-AC1F-4DE7-9E98-BB79EB6F09C1}" type="presParOf" srcId="{7AB4F2D4-4B67-4FE1-862C-BEEA34C1828F}" destId="{6BF2CE07-A64C-4B82-8246-07BBC9A41A2A}" srcOrd="0" destOrd="0" presId="urn:microsoft.com/office/officeart/2005/8/layout/hList2"/>
    <dgm:cxn modelId="{B52972B5-9238-4D38-BBD7-56E2C5223613}" type="presParOf" srcId="{7AB4F2D4-4B67-4FE1-862C-BEEA34C1828F}" destId="{ACB84DED-D0AE-449B-8C71-413C88C19EAB}" srcOrd="1" destOrd="0" presId="urn:microsoft.com/office/officeart/2005/8/layout/hList2"/>
    <dgm:cxn modelId="{CD12ADF1-9B17-4E94-85A7-911C7E3DB122}" type="presParOf" srcId="{7AB4F2D4-4B67-4FE1-862C-BEEA34C1828F}" destId="{53C43132-65DB-437D-9698-F091A3F3C37C}" srcOrd="2" destOrd="0" presId="urn:microsoft.com/office/officeart/2005/8/layout/hList2"/>
    <dgm:cxn modelId="{E59B8EC4-BE24-462F-9773-149200F2D52C}" type="presParOf" srcId="{7B6FCE13-CD15-4866-A1AE-63D14961BAC1}" destId="{A07C00FE-11E7-4EAC-9C14-BD91D0DB2CC0}" srcOrd="3" destOrd="0" presId="urn:microsoft.com/office/officeart/2005/8/layout/hList2"/>
    <dgm:cxn modelId="{6EF7EBF3-F041-41EB-8C15-E21223B328A1}" type="presParOf" srcId="{7B6FCE13-CD15-4866-A1AE-63D14961BAC1}" destId="{128AA611-4F72-4A35-A8F2-E4D9E369163A}" srcOrd="4" destOrd="0" presId="urn:microsoft.com/office/officeart/2005/8/layout/hList2"/>
    <dgm:cxn modelId="{2C82BFEF-7616-4E17-B7D6-61D99261E0F8}" type="presParOf" srcId="{128AA611-4F72-4A35-A8F2-E4D9E369163A}" destId="{89D0AE7A-4797-495B-B129-34599FDAAFD3}" srcOrd="0" destOrd="0" presId="urn:microsoft.com/office/officeart/2005/8/layout/hList2"/>
    <dgm:cxn modelId="{048D00BF-9776-4A4F-95E7-AC9A54994260}" type="presParOf" srcId="{128AA611-4F72-4A35-A8F2-E4D9E369163A}" destId="{BA284186-51A5-45EF-AB33-B7F07C932FDD}" srcOrd="1" destOrd="0" presId="urn:microsoft.com/office/officeart/2005/8/layout/hList2"/>
    <dgm:cxn modelId="{1547052E-1250-4841-89B5-EA3A2DB4C442}" type="presParOf" srcId="{128AA611-4F72-4A35-A8F2-E4D9E369163A}" destId="{4789ADF5-651D-4A40-AB3F-8AF17C751E3C}" srcOrd="2" destOrd="0" presId="urn:microsoft.com/office/officeart/2005/8/layout/hList2"/>
    <dgm:cxn modelId="{4DEA6738-50C4-4BEC-9DAA-12ECA60C0BDF}" type="presParOf" srcId="{7B6FCE13-CD15-4866-A1AE-63D14961BAC1}" destId="{F312BEE9-4D61-40C6-9A90-3FC0E06A3483}" srcOrd="5" destOrd="0" presId="urn:microsoft.com/office/officeart/2005/8/layout/hList2"/>
    <dgm:cxn modelId="{5B346C19-B623-4F20-BB9C-C1EA49858843}" type="presParOf" srcId="{7B6FCE13-CD15-4866-A1AE-63D14961BAC1}" destId="{F2DB41D3-BA70-4E2D-A9CB-6B22EB66EC3B}" srcOrd="6" destOrd="0" presId="urn:microsoft.com/office/officeart/2005/8/layout/hList2"/>
    <dgm:cxn modelId="{798EAEA4-3C92-4294-9DBA-2FB39D824A66}" type="presParOf" srcId="{F2DB41D3-BA70-4E2D-A9CB-6B22EB66EC3B}" destId="{3809EDA4-A7D2-47A9-8F87-6C9789E44CF5}" srcOrd="0" destOrd="0" presId="urn:microsoft.com/office/officeart/2005/8/layout/hList2"/>
    <dgm:cxn modelId="{E457FF4D-48D6-4CB1-B951-B7147C733CC6}" type="presParOf" srcId="{F2DB41D3-BA70-4E2D-A9CB-6B22EB66EC3B}" destId="{8DAC0ACA-8F23-4F0A-A400-2223699F2631}" srcOrd="1" destOrd="0" presId="urn:microsoft.com/office/officeart/2005/8/layout/hList2"/>
    <dgm:cxn modelId="{34A1AA2E-EA5E-4A16-9AA9-D7C9EA37B8B1}" type="presParOf" srcId="{F2DB41D3-BA70-4E2D-A9CB-6B22EB66EC3B}" destId="{0A3112DB-1DA7-4AC9-B2DF-C1C0B611D16A}"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037A4-6398-4EE7-988A-71B8A6303906}">
      <dsp:nvSpPr>
        <dsp:cNvPr id="0" name=""/>
        <dsp:cNvSpPr/>
      </dsp:nvSpPr>
      <dsp:spPr>
        <a:xfrm rot="16200000">
          <a:off x="-1631761" y="2300450"/>
          <a:ext cx="3537596" cy="20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80579" bIns="0" numCol="1" spcCol="1270" anchor="t" anchorCtr="0">
          <a:noAutofit/>
        </a:bodyPr>
        <a:lstStyle/>
        <a:p>
          <a:pPr marL="0" lvl="0" indent="0" algn="r" defTabSz="622300">
            <a:lnSpc>
              <a:spcPct val="90000"/>
            </a:lnSpc>
            <a:spcBef>
              <a:spcPct val="0"/>
            </a:spcBef>
            <a:spcAft>
              <a:spcPct val="35000"/>
            </a:spcAft>
            <a:buNone/>
          </a:pPr>
          <a:r>
            <a:rPr lang="es-ES" sz="1400" kern="1200" dirty="0"/>
            <a:t>Liquidez</a:t>
          </a:r>
        </a:p>
      </dsp:txBody>
      <dsp:txXfrm>
        <a:off x="-1631761" y="2300450"/>
        <a:ext cx="3537596" cy="204750"/>
      </dsp:txXfrm>
    </dsp:sp>
    <dsp:sp modelId="{6F0BFF33-2AF6-4A93-BBE7-968CDD0226E2}">
      <dsp:nvSpPr>
        <dsp:cNvPr id="0" name=""/>
        <dsp:cNvSpPr/>
      </dsp:nvSpPr>
      <dsp:spPr>
        <a:xfrm>
          <a:off x="239412" y="634027"/>
          <a:ext cx="1019877" cy="35375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80579" rIns="78232" bIns="78232" numCol="1" spcCol="1270" anchor="t" anchorCtr="0">
          <a:noAutofit/>
        </a:bodyPr>
        <a:lstStyle/>
        <a:p>
          <a:pPr marL="57150" lvl="1" indent="-57150" algn="l" defTabSz="466725">
            <a:lnSpc>
              <a:spcPct val="90000"/>
            </a:lnSpc>
            <a:spcBef>
              <a:spcPct val="0"/>
            </a:spcBef>
            <a:spcAft>
              <a:spcPct val="15000"/>
            </a:spcAft>
            <a:buChar char="•"/>
          </a:pPr>
          <a:r>
            <a:rPr lang="es-MX" sz="1050" kern="1200" dirty="0">
              <a:latin typeface="Narkisim"/>
            </a:rPr>
            <a:t>La liquidez corriente muestra una mejora saludable. Sin embargo, si seguimos trabajando igual que siempre, ¿en realidad mejoró nuestra posición de liquidez por pagar una vez a nuestros proveedores?</a:t>
          </a:r>
          <a:endParaRPr lang="es-ES" sz="1050" kern="1200" dirty="0"/>
        </a:p>
      </dsp:txBody>
      <dsp:txXfrm>
        <a:off x="239412" y="634027"/>
        <a:ext cx="1019877" cy="3537596"/>
      </dsp:txXfrm>
    </dsp:sp>
    <dsp:sp modelId="{A0D665A4-B66A-4052-9380-8A4B31427B6D}">
      <dsp:nvSpPr>
        <dsp:cNvPr id="0" name=""/>
        <dsp:cNvSpPr/>
      </dsp:nvSpPr>
      <dsp:spPr>
        <a:xfrm>
          <a:off x="34661" y="363756"/>
          <a:ext cx="409501" cy="40950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6000" r="-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C43132-65DB-437D-9698-F091A3F3C37C}">
      <dsp:nvSpPr>
        <dsp:cNvPr id="0" name=""/>
        <dsp:cNvSpPr/>
      </dsp:nvSpPr>
      <dsp:spPr>
        <a:xfrm rot="16200000">
          <a:off x="-154057" y="2300450"/>
          <a:ext cx="3537596" cy="20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80579" bIns="0" numCol="1" spcCol="1270" anchor="t" anchorCtr="0">
          <a:noAutofit/>
        </a:bodyPr>
        <a:lstStyle/>
        <a:p>
          <a:pPr marL="0" lvl="0" indent="0" algn="r" defTabSz="622300">
            <a:lnSpc>
              <a:spcPct val="90000"/>
            </a:lnSpc>
            <a:spcBef>
              <a:spcPct val="0"/>
            </a:spcBef>
            <a:spcAft>
              <a:spcPct val="35000"/>
            </a:spcAft>
            <a:buNone/>
          </a:pPr>
          <a:r>
            <a:rPr lang="es-ES" sz="1400" kern="1200" dirty="0"/>
            <a:t>Posición financiera</a:t>
          </a:r>
        </a:p>
      </dsp:txBody>
      <dsp:txXfrm>
        <a:off x="-154057" y="2300450"/>
        <a:ext cx="3537596" cy="204750"/>
      </dsp:txXfrm>
    </dsp:sp>
    <dsp:sp modelId="{ACB84DED-D0AE-449B-8C71-413C88C19EAB}">
      <dsp:nvSpPr>
        <dsp:cNvPr id="0" name=""/>
        <dsp:cNvSpPr/>
      </dsp:nvSpPr>
      <dsp:spPr>
        <a:xfrm>
          <a:off x="1717116" y="634027"/>
          <a:ext cx="1019877" cy="353759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180579" rIns="71120" bIns="71120" numCol="1" spcCol="1270" anchor="t" anchorCtr="0">
          <a:noAutofit/>
        </a:bodyPr>
        <a:lstStyle/>
        <a:p>
          <a:pPr marL="57150" lvl="1" indent="-57150" algn="l" defTabSz="444500">
            <a:lnSpc>
              <a:spcPct val="90000"/>
            </a:lnSpc>
            <a:spcBef>
              <a:spcPct val="0"/>
            </a:spcBef>
            <a:spcAft>
              <a:spcPct val="15000"/>
            </a:spcAft>
            <a:buChar char="•"/>
          </a:pPr>
          <a:r>
            <a:rPr lang="es-MX" sz="1000" kern="1200" dirty="0">
              <a:latin typeface="Narkisim"/>
            </a:rPr>
            <a:t>Observa que los estados financieros al final del año pueden presentar una mejor condición que los de cualquier otra época del año, aún cuando no se proceda deliberadamente para mejorar de manera artificial la Posición Financiera. </a:t>
          </a:r>
          <a:endParaRPr lang="es-ES" sz="1000" kern="1200" dirty="0"/>
        </a:p>
      </dsp:txBody>
      <dsp:txXfrm>
        <a:off x="1717116" y="634027"/>
        <a:ext cx="1019877" cy="3537596"/>
      </dsp:txXfrm>
    </dsp:sp>
    <dsp:sp modelId="{6BF2CE07-A64C-4B82-8246-07BBC9A41A2A}">
      <dsp:nvSpPr>
        <dsp:cNvPr id="0" name=""/>
        <dsp:cNvSpPr/>
      </dsp:nvSpPr>
      <dsp:spPr>
        <a:xfrm>
          <a:off x="1512365" y="363756"/>
          <a:ext cx="409501" cy="40950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89ADF5-651D-4A40-AB3F-8AF17C751E3C}">
      <dsp:nvSpPr>
        <dsp:cNvPr id="0" name=""/>
        <dsp:cNvSpPr/>
      </dsp:nvSpPr>
      <dsp:spPr>
        <a:xfrm rot="16200000">
          <a:off x="1323646" y="2300450"/>
          <a:ext cx="3537596" cy="20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80579" bIns="0" numCol="1" spcCol="1270" anchor="t" anchorCtr="0">
          <a:noAutofit/>
        </a:bodyPr>
        <a:lstStyle/>
        <a:p>
          <a:pPr marL="0" lvl="0" indent="0" algn="r" defTabSz="622300">
            <a:lnSpc>
              <a:spcPct val="90000"/>
            </a:lnSpc>
            <a:spcBef>
              <a:spcPct val="0"/>
            </a:spcBef>
            <a:spcAft>
              <a:spcPct val="35000"/>
            </a:spcAft>
            <a:buNone/>
          </a:pPr>
          <a:r>
            <a:rPr lang="es-ES" sz="1400" kern="1200">
              <a:latin typeface="Narkisim"/>
            </a:rPr>
            <a:t>Ejemplo</a:t>
          </a:r>
          <a:endParaRPr lang="es-ES" sz="1400" kern="1200" dirty="0">
            <a:latin typeface="Narkisim"/>
          </a:endParaRPr>
        </a:p>
      </dsp:txBody>
      <dsp:txXfrm>
        <a:off x="1323646" y="2300450"/>
        <a:ext cx="3537596" cy="204750"/>
      </dsp:txXfrm>
    </dsp:sp>
    <dsp:sp modelId="{BA284186-51A5-45EF-AB33-B7F07C932FDD}">
      <dsp:nvSpPr>
        <dsp:cNvPr id="0" name=""/>
        <dsp:cNvSpPr/>
      </dsp:nvSpPr>
      <dsp:spPr>
        <a:xfrm>
          <a:off x="3194819" y="634027"/>
          <a:ext cx="1019877" cy="353759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80579" rIns="78232" bIns="78232" numCol="1" spcCol="1270" anchor="t" anchorCtr="0">
          <a:noAutofit/>
        </a:bodyPr>
        <a:lstStyle/>
        <a:p>
          <a:pPr marL="57150" lvl="1" indent="-57150" algn="l" defTabSz="466725">
            <a:lnSpc>
              <a:spcPct val="90000"/>
            </a:lnSpc>
            <a:spcBef>
              <a:spcPct val="0"/>
            </a:spcBef>
            <a:spcAft>
              <a:spcPct val="15000"/>
            </a:spcAft>
            <a:buChar char="•"/>
          </a:pPr>
          <a:r>
            <a:rPr lang="es-MX" sz="1050" kern="1200" dirty="0">
              <a:latin typeface="Narkisim"/>
            </a:rPr>
            <a:t>Por ejemplo, una empresa que ha adoptado un año fiscal que termina en un punto estacional bajo, solo para facilitar la labor de levantamiento de inventario, no para engañar. </a:t>
          </a:r>
          <a:endParaRPr lang="es-ES" sz="1050" kern="1200" dirty="0">
            <a:latin typeface="Narkisim"/>
          </a:endParaRPr>
        </a:p>
      </dsp:txBody>
      <dsp:txXfrm>
        <a:off x="3194819" y="634027"/>
        <a:ext cx="1019877" cy="3537596"/>
      </dsp:txXfrm>
    </dsp:sp>
    <dsp:sp modelId="{89D0AE7A-4797-495B-B129-34599FDAAFD3}">
      <dsp:nvSpPr>
        <dsp:cNvPr id="0" name=""/>
        <dsp:cNvSpPr/>
      </dsp:nvSpPr>
      <dsp:spPr>
        <a:xfrm>
          <a:off x="2990068" y="363756"/>
          <a:ext cx="409501" cy="40950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3112DB-1DA7-4AC9-B2DF-C1C0B611D16A}">
      <dsp:nvSpPr>
        <dsp:cNvPr id="0" name=""/>
        <dsp:cNvSpPr/>
      </dsp:nvSpPr>
      <dsp:spPr>
        <a:xfrm rot="16200000">
          <a:off x="2801349" y="2300450"/>
          <a:ext cx="3537596" cy="20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80579" bIns="0" numCol="1" spcCol="1270" anchor="t" anchorCtr="0">
          <a:noAutofit/>
        </a:bodyPr>
        <a:lstStyle/>
        <a:p>
          <a:pPr marL="0" lvl="0" indent="0" algn="r" defTabSz="622300">
            <a:lnSpc>
              <a:spcPct val="90000"/>
            </a:lnSpc>
            <a:spcBef>
              <a:spcPct val="0"/>
            </a:spcBef>
            <a:spcAft>
              <a:spcPct val="35000"/>
            </a:spcAft>
            <a:buNone/>
          </a:pPr>
          <a:r>
            <a:rPr lang="es-ES" sz="1400" kern="1200" dirty="0"/>
            <a:t>Resultado</a:t>
          </a:r>
        </a:p>
      </dsp:txBody>
      <dsp:txXfrm>
        <a:off x="2801349" y="2300450"/>
        <a:ext cx="3537596" cy="204750"/>
      </dsp:txXfrm>
    </dsp:sp>
    <dsp:sp modelId="{8DAC0ACA-8F23-4F0A-A400-2223699F2631}">
      <dsp:nvSpPr>
        <dsp:cNvPr id="0" name=""/>
        <dsp:cNvSpPr/>
      </dsp:nvSpPr>
      <dsp:spPr>
        <a:xfrm>
          <a:off x="4672523" y="634027"/>
          <a:ext cx="1019877" cy="35375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180579" rIns="71120" bIns="71120" numCol="1" spcCol="1270" anchor="t" anchorCtr="0">
          <a:noAutofit/>
        </a:bodyPr>
        <a:lstStyle/>
        <a:p>
          <a:pPr marL="57150" lvl="1" indent="-57150" algn="l" defTabSz="444500">
            <a:lnSpc>
              <a:spcPct val="90000"/>
            </a:lnSpc>
            <a:spcBef>
              <a:spcPct val="0"/>
            </a:spcBef>
            <a:spcAft>
              <a:spcPct val="15000"/>
            </a:spcAft>
            <a:buChar char="•"/>
          </a:pPr>
          <a:r>
            <a:rPr lang="es-MX" sz="1000" kern="1200" dirty="0">
              <a:latin typeface="Narkisim"/>
            </a:rPr>
            <a:t>Por tanto, el administrador tal vez quiera ver un promedio de Razones de liquidez mensuales o trimestrales. Esto le dará una imagen de la posición de liquidez promedio de la empresa. Principalmente para </a:t>
          </a:r>
          <a:r>
            <a:rPr lang="es-ES" sz="1000" kern="1200" dirty="0">
              <a:latin typeface="Narkisim"/>
            </a:rPr>
            <a:t>no engañarse uno mismo.</a:t>
          </a:r>
          <a:endParaRPr lang="es-ES" sz="1000" kern="1200" dirty="0"/>
        </a:p>
      </dsp:txBody>
      <dsp:txXfrm>
        <a:off x="4672523" y="634027"/>
        <a:ext cx="1019877" cy="3537596"/>
      </dsp:txXfrm>
    </dsp:sp>
    <dsp:sp modelId="{3809EDA4-A7D2-47A9-8F87-6C9789E44CF5}">
      <dsp:nvSpPr>
        <dsp:cNvPr id="0" name=""/>
        <dsp:cNvSpPr/>
      </dsp:nvSpPr>
      <dsp:spPr>
        <a:xfrm>
          <a:off x="4467772" y="363756"/>
          <a:ext cx="409501" cy="409501"/>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D71E6-E27E-35E9-2753-D3BA66C51A1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2DA89623-C94E-BE94-C417-7DCB7E279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0A35313A-DAFA-E79D-E2CA-9D019A4C228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9D836CB6-7581-E957-2E8E-B40D48727E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61A929-CE1B-F461-B207-B67985626570}"/>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33520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C7FE8-61A6-96BE-1FD5-DF813A4DC518}"/>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528D5949-BF6A-C26D-47F5-58937BD2E7B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D1CB2C7-FC4A-0CBB-E1B3-509F381B86F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36D3B62D-C74F-64E1-9EE1-ABF3C2AF52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54E15C0-BBD8-C220-AB18-95AD63EDAB86}"/>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5897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DCC5AC-4C98-DB04-AAB5-A4A067C36CA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7A90C67-9C8F-A0C1-28E9-BF3CBC64ABD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64895C0-F722-14FD-1F66-F949E9F2BD7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0DE95650-AA03-EA82-14E8-CD581E6E9E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7C7310-30EC-B729-02E9-9478581EE40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5131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84BF7-C7D0-DBF6-1DC0-5E68C5F9733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F00CCB3-9578-182E-6BF3-C9EC9783E02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32B8EC8-054D-B67B-356D-60B2DD7350B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986579D7-1170-A5B0-1C70-C042895C34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44E370-CF1B-194F-A351-9350AC97137B}"/>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25651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E542A-C71E-8E1A-188A-7F1CCA4253C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1CEAF4DF-4DF6-6ED7-541E-699605DB9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D1F5D9E-0A50-5242-40D0-38D0F1ED1FCD}"/>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1B49C356-0EC9-455D-F5C9-23C33FC735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485AE5E-3FC6-0907-6942-37AFCDAF3B0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23029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D382C-1A73-B729-9FCD-5293B9590C4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1B66775-4234-322B-7072-F39A34A31C2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684AA7FD-ED70-F552-E27E-B41410EBFA1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696E85EE-76AF-B67C-D1C7-1923A1915DE9}"/>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6" name="Marcador de pie de página 5">
            <a:extLst>
              <a:ext uri="{FF2B5EF4-FFF2-40B4-BE49-F238E27FC236}">
                <a16:creationId xmlns:a16="http://schemas.microsoft.com/office/drawing/2014/main" id="{046D96AB-FF82-FA0B-3ABA-8BFD0BEA2E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8A1131-003F-BFC0-7D8D-2A45F6FF6C6E}"/>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44753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49829-A881-520D-F4D3-F938F538F21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15ADEC91-19D9-4500-C9DE-C7CD52D90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6F75C0B-6062-AE08-8595-FE176763FCE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319ED0B9-72FC-0316-07A0-DABC82EA1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DFBA2BE-3915-D57A-ABCC-6AEB92C9CBE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BFCF7AA7-D810-06F7-A8FC-12029210767D}"/>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8" name="Marcador de pie de página 7">
            <a:extLst>
              <a:ext uri="{FF2B5EF4-FFF2-40B4-BE49-F238E27FC236}">
                <a16:creationId xmlns:a16="http://schemas.microsoft.com/office/drawing/2014/main" id="{74F9042F-478F-E1EE-1D61-BBEB1598BB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FED6A62-344E-9AD5-7B53-9B0559F3C321}"/>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0850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C4DE5-D5D9-ECE7-F285-83E42D49D6E3}"/>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A1559640-9093-CFB1-7556-58320675EDA2}"/>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4" name="Marcador de pie de página 3">
            <a:extLst>
              <a:ext uri="{FF2B5EF4-FFF2-40B4-BE49-F238E27FC236}">
                <a16:creationId xmlns:a16="http://schemas.microsoft.com/office/drawing/2014/main" id="{4226ED3D-DBD4-31D5-2049-15350D78FBD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AE23095-7E02-F3B6-E30B-6E5C2D8A3A9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98207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D6F013-9F98-216B-02F6-85F7BC0D9B3E}"/>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3" name="Marcador de pie de página 2">
            <a:extLst>
              <a:ext uri="{FF2B5EF4-FFF2-40B4-BE49-F238E27FC236}">
                <a16:creationId xmlns:a16="http://schemas.microsoft.com/office/drawing/2014/main" id="{DAC4D6C0-3F1B-5A4E-06D9-2A0A6420680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208AFD8-A23F-4EE1-41D8-FE865DED6762}"/>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38430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A5490-263E-D209-A343-47716988575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10C6AF9-4477-0A90-D070-5208AD229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DAAD5D24-3A21-E9CF-F2B1-B1A369412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2C0F528-EA2D-0630-B021-5C98A26DA23D}"/>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6" name="Marcador de pie de página 5">
            <a:extLst>
              <a:ext uri="{FF2B5EF4-FFF2-40B4-BE49-F238E27FC236}">
                <a16:creationId xmlns:a16="http://schemas.microsoft.com/office/drawing/2014/main" id="{130BF163-8212-F8C5-5291-A29B2CFDA2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982AD2-C1CB-F297-D58B-289C95A28C7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103535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529D6-A47C-0D86-9EAC-9AAA1082E02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4F080C88-C241-47B9-195C-3D23C0630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0A2C0C3-DB60-40B4-F3F5-74E42CD77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89FC42B-1D97-2D32-156A-8DAA50E8EAB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6" name="Marcador de pie de página 5">
            <a:extLst>
              <a:ext uri="{FF2B5EF4-FFF2-40B4-BE49-F238E27FC236}">
                <a16:creationId xmlns:a16="http://schemas.microsoft.com/office/drawing/2014/main" id="{E60B7154-9134-B8CA-6EAC-D0DFECFF3D8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A0684D-5793-23CA-9F17-6CC0046CA4BC}"/>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400352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629E43-DB17-ED4A-729A-5C7D289A9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2F4A2E3-35E3-0E44-7EC6-7DDC840D5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99B64B0-DFB9-5E19-A637-C9C242AB8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7E93CF28-8D0B-F29C-2DB2-AFB9E62B6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787B338-9FD5-2869-A3B4-77E8FA240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22A6A-81E1-3849-AB49-C5728991A216}" type="slidenum">
              <a:rPr lang="es-MX" smtClean="0"/>
              <a:t>‹Nº›</a:t>
            </a:fld>
            <a:endParaRPr lang="es-MX"/>
          </a:p>
        </p:txBody>
      </p:sp>
    </p:spTree>
    <p:extLst>
      <p:ext uri="{BB962C8B-B14F-4D97-AF65-F5344CB8AC3E}">
        <p14:creationId xmlns:p14="http://schemas.microsoft.com/office/powerpoint/2010/main" val="94340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D631A6E-34FA-7680-C109-E6D512583CDF}"/>
              </a:ext>
            </a:extLst>
          </p:cNvPr>
          <p:cNvSpPr txBox="1"/>
          <p:nvPr/>
        </p:nvSpPr>
        <p:spPr>
          <a:xfrm>
            <a:off x="1579961" y="514193"/>
            <a:ext cx="8735468" cy="615553"/>
          </a:xfrm>
          <a:prstGeom prst="rect">
            <a:avLst/>
          </a:prstGeom>
          <a:noFill/>
        </p:spPr>
        <p:txBody>
          <a:bodyPr wrap="none" rtlCol="0">
            <a:spAutoFit/>
          </a:bodyPr>
          <a:lstStyle/>
          <a:p>
            <a:r>
              <a:rPr lang="es-MX" sz="3400" dirty="0">
                <a:solidFill>
                  <a:srgbClr val="FF0000"/>
                </a:solidFill>
              </a:rPr>
              <a:t>Razones de Apalancamiento Financiero (deudas)</a:t>
            </a:r>
          </a:p>
        </p:txBody>
      </p:sp>
      <p:sp>
        <p:nvSpPr>
          <p:cNvPr id="3" name="CuadroTexto 2">
            <a:extLst>
              <a:ext uri="{FF2B5EF4-FFF2-40B4-BE49-F238E27FC236}">
                <a16:creationId xmlns:a16="http://schemas.microsoft.com/office/drawing/2014/main" id="{0F964F65-232B-B38A-3614-55F423E3BBFF}"/>
              </a:ext>
            </a:extLst>
          </p:cNvPr>
          <p:cNvSpPr txBox="1"/>
          <p:nvPr/>
        </p:nvSpPr>
        <p:spPr>
          <a:xfrm>
            <a:off x="1075765" y="1228165"/>
            <a:ext cx="10112187" cy="4401205"/>
          </a:xfrm>
          <a:prstGeom prst="rect">
            <a:avLst/>
          </a:prstGeom>
          <a:noFill/>
        </p:spPr>
        <p:txBody>
          <a:bodyPr wrap="square" rtlCol="0">
            <a:spAutoFit/>
          </a:bodyPr>
          <a:lstStyle/>
          <a:p>
            <a:r>
              <a:rPr lang="es-MX" sz="2400" dirty="0"/>
              <a:t>Mide el grado en el que la empresa esta usando dinero ajeno</a:t>
            </a:r>
          </a:p>
          <a:p>
            <a:endParaRPr lang="es-MX" sz="1400" dirty="0"/>
          </a:p>
          <a:p>
            <a:r>
              <a:rPr lang="es-MX" sz="2400" dirty="0"/>
              <a:t>La formula de esta Razón es:</a:t>
            </a:r>
          </a:p>
          <a:p>
            <a:endParaRPr lang="es-MX" sz="1400" dirty="0"/>
          </a:p>
          <a:p>
            <a:r>
              <a:rPr lang="es-MX" sz="2400" dirty="0"/>
              <a:t>		Apalancamiento  =   Pasivo Total / Capital Contable</a:t>
            </a:r>
          </a:p>
          <a:p>
            <a:r>
              <a:rPr lang="es-MX" sz="2400" dirty="0"/>
              <a:t>			              =   $1’454,000 / $1’796,000</a:t>
            </a:r>
          </a:p>
          <a:p>
            <a:r>
              <a:rPr lang="es-MX" sz="2400" dirty="0"/>
              <a:t>			              =     0.81</a:t>
            </a:r>
          </a:p>
          <a:p>
            <a:endParaRPr lang="es-MX" sz="2400" dirty="0"/>
          </a:p>
          <a:p>
            <a:pPr algn="just"/>
            <a:r>
              <a:rPr lang="es-MX" sz="2400" dirty="0"/>
              <a:t>Este resultado quiere decir que los acreedores proporcionan el 80% de financiamiento en relación al Capital de la empresa.</a:t>
            </a:r>
          </a:p>
          <a:p>
            <a:pPr algn="just"/>
            <a:endParaRPr lang="es-MX" sz="1200" dirty="0"/>
          </a:p>
          <a:p>
            <a:pPr algn="just"/>
            <a:r>
              <a:rPr lang="es-MX" sz="2400" dirty="0"/>
              <a:t>Los acreedores prefieren que esta razón sea baja, la media de esta razón en la Industria es de 0.80, por lo que Aldine esta en el promedio de la Industria.</a:t>
            </a:r>
          </a:p>
        </p:txBody>
      </p:sp>
    </p:spTree>
    <p:extLst>
      <p:ext uri="{BB962C8B-B14F-4D97-AF65-F5344CB8AC3E}">
        <p14:creationId xmlns:p14="http://schemas.microsoft.com/office/powerpoint/2010/main" val="1705142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B7A3CB7-06D1-A5F4-AE07-DC053770F8B9}"/>
              </a:ext>
            </a:extLst>
          </p:cNvPr>
          <p:cNvSpPr txBox="1"/>
          <p:nvPr/>
        </p:nvSpPr>
        <p:spPr>
          <a:xfrm>
            <a:off x="2268071" y="869577"/>
            <a:ext cx="6989734" cy="646331"/>
          </a:xfrm>
          <a:prstGeom prst="rect">
            <a:avLst/>
          </a:prstGeom>
          <a:noFill/>
        </p:spPr>
        <p:txBody>
          <a:bodyPr wrap="none" rtlCol="0">
            <a:spAutoFit/>
          </a:bodyPr>
          <a:lstStyle/>
          <a:p>
            <a:r>
              <a:rPr lang="es-MX" sz="3600" dirty="0">
                <a:solidFill>
                  <a:srgbClr val="FF0000"/>
                </a:solidFill>
              </a:rPr>
              <a:t>Razón entre deudas y activos totales</a:t>
            </a:r>
          </a:p>
        </p:txBody>
      </p:sp>
      <p:sp>
        <p:nvSpPr>
          <p:cNvPr id="3" name="CuadroTexto 2">
            <a:extLst>
              <a:ext uri="{FF2B5EF4-FFF2-40B4-BE49-F238E27FC236}">
                <a16:creationId xmlns:a16="http://schemas.microsoft.com/office/drawing/2014/main" id="{C9BFD0F5-EE9F-9F21-7C84-6F06A3787DFB}"/>
              </a:ext>
            </a:extLst>
          </p:cNvPr>
          <p:cNvSpPr txBox="1"/>
          <p:nvPr/>
        </p:nvSpPr>
        <p:spPr>
          <a:xfrm>
            <a:off x="1129553" y="1604682"/>
            <a:ext cx="9932894" cy="2492990"/>
          </a:xfrm>
          <a:prstGeom prst="rect">
            <a:avLst/>
          </a:prstGeom>
          <a:noFill/>
        </p:spPr>
        <p:txBody>
          <a:bodyPr wrap="square" rtlCol="0">
            <a:spAutoFit/>
          </a:bodyPr>
          <a:lstStyle/>
          <a:p>
            <a:r>
              <a:rPr lang="es-MX" sz="2400" dirty="0"/>
              <a:t>Razón      =    Pasivo Total / Activo Total</a:t>
            </a:r>
          </a:p>
          <a:p>
            <a:r>
              <a:rPr lang="es-MX" sz="2400" dirty="0"/>
              <a:t>	=    $1’454,000/$3’250,000</a:t>
            </a:r>
          </a:p>
          <a:p>
            <a:r>
              <a:rPr lang="es-MX" sz="2400" dirty="0"/>
              <a:t>	=    0.45</a:t>
            </a:r>
          </a:p>
          <a:p>
            <a:endParaRPr lang="es-MX" sz="1200" dirty="0"/>
          </a:p>
          <a:p>
            <a:r>
              <a:rPr lang="es-MX" sz="2400" dirty="0"/>
              <a:t>Esta razón muestra el porcentaje de los activos que esta solventado por el financiamiento de terceros. ES decir el 45% del valor de los Activos de la empresa esta financiado con deuda.</a:t>
            </a:r>
            <a:endParaRPr lang="es-MX" dirty="0"/>
          </a:p>
        </p:txBody>
      </p:sp>
    </p:spTree>
    <p:extLst>
      <p:ext uri="{BB962C8B-B14F-4D97-AF65-F5344CB8AC3E}">
        <p14:creationId xmlns:p14="http://schemas.microsoft.com/office/powerpoint/2010/main" val="231169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A91319-1A86-74DB-139F-0EBECA30A424}"/>
              </a:ext>
            </a:extLst>
          </p:cNvPr>
          <p:cNvSpPr txBox="1"/>
          <p:nvPr/>
        </p:nvSpPr>
        <p:spPr>
          <a:xfrm>
            <a:off x="4025152" y="645458"/>
            <a:ext cx="4239237" cy="646331"/>
          </a:xfrm>
          <a:prstGeom prst="rect">
            <a:avLst/>
          </a:prstGeom>
          <a:noFill/>
        </p:spPr>
        <p:txBody>
          <a:bodyPr wrap="none" rtlCol="0">
            <a:spAutoFit/>
          </a:bodyPr>
          <a:lstStyle/>
          <a:p>
            <a:r>
              <a:rPr lang="es-MX" sz="3600" dirty="0">
                <a:solidFill>
                  <a:srgbClr val="FF0000"/>
                </a:solidFill>
              </a:rPr>
              <a:t>Razones de cobertura</a:t>
            </a:r>
          </a:p>
        </p:txBody>
      </p:sp>
      <p:sp>
        <p:nvSpPr>
          <p:cNvPr id="4" name="CuadroTexto 3">
            <a:extLst>
              <a:ext uri="{FF2B5EF4-FFF2-40B4-BE49-F238E27FC236}">
                <a16:creationId xmlns:a16="http://schemas.microsoft.com/office/drawing/2014/main" id="{BB84BD99-1883-2BC4-FD9B-1807F113A964}"/>
              </a:ext>
            </a:extLst>
          </p:cNvPr>
          <p:cNvSpPr txBox="1"/>
          <p:nvPr/>
        </p:nvSpPr>
        <p:spPr>
          <a:xfrm>
            <a:off x="1205803" y="1291789"/>
            <a:ext cx="9793356" cy="4862870"/>
          </a:xfrm>
          <a:prstGeom prst="rect">
            <a:avLst/>
          </a:prstGeom>
          <a:noFill/>
        </p:spPr>
        <p:txBody>
          <a:bodyPr wrap="square" rtlCol="0">
            <a:spAutoFit/>
          </a:bodyPr>
          <a:lstStyle/>
          <a:p>
            <a:r>
              <a:rPr lang="es-MX" sz="2400" dirty="0"/>
              <a:t>Están diseñadas para relacionar los cargos financieros con su capacidad para cubrirlos.</a:t>
            </a:r>
          </a:p>
          <a:p>
            <a:endParaRPr lang="es-MX" sz="1200" dirty="0"/>
          </a:p>
          <a:p>
            <a:r>
              <a:rPr lang="es-MX" sz="2400" dirty="0"/>
              <a:t>Cobertura de Intereses     =    Utilidad antes de Intereses e Impuestos (UAII)</a:t>
            </a:r>
          </a:p>
          <a:p>
            <a:r>
              <a:rPr lang="es-MX" sz="2400" dirty="0"/>
              <a:t>		                                           Gastos de Intereses</a:t>
            </a:r>
          </a:p>
          <a:p>
            <a:endParaRPr lang="es-MX" sz="1600" dirty="0"/>
          </a:p>
          <a:p>
            <a:r>
              <a:rPr lang="es-MX" sz="2400" dirty="0"/>
              <a:t>Aldine		=   $400,000      = 4.71</a:t>
            </a:r>
          </a:p>
          <a:p>
            <a:r>
              <a:rPr lang="es-MX" sz="2400" dirty="0"/>
              <a:t>		      $85,000</a:t>
            </a:r>
          </a:p>
          <a:p>
            <a:r>
              <a:rPr lang="es-MX" sz="2400" dirty="0"/>
              <a:t>		</a:t>
            </a:r>
          </a:p>
          <a:p>
            <a:pPr algn="just"/>
            <a:r>
              <a:rPr lang="es-MX" sz="2400" dirty="0"/>
              <a:t>Mide la capacidad de la compañía para cumplir con sus pagos de interés. Este resultado lo que significa es que la empresa tiene la capacidad de cubrir 4,71 veces su interés, por lo que el resultado es muy bueno. Además de que el promedio de la Industria es de 4.0.</a:t>
            </a:r>
          </a:p>
          <a:p>
            <a:endParaRPr lang="es-MX" dirty="0"/>
          </a:p>
        </p:txBody>
      </p:sp>
      <p:cxnSp>
        <p:nvCxnSpPr>
          <p:cNvPr id="6" name="Conector recto 5">
            <a:extLst>
              <a:ext uri="{FF2B5EF4-FFF2-40B4-BE49-F238E27FC236}">
                <a16:creationId xmlns:a16="http://schemas.microsoft.com/office/drawing/2014/main" id="{1ECB3D1F-47F1-EF73-8D12-8DB0B01DBB38}"/>
              </a:ext>
            </a:extLst>
          </p:cNvPr>
          <p:cNvCxnSpPr>
            <a:cxnSpLocks/>
          </p:cNvCxnSpPr>
          <p:nvPr/>
        </p:nvCxnSpPr>
        <p:spPr>
          <a:xfrm>
            <a:off x="3420009" y="3596128"/>
            <a:ext cx="12102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8B49A30-60E3-8807-39F8-284FF4108A7E}"/>
              </a:ext>
            </a:extLst>
          </p:cNvPr>
          <p:cNvCxnSpPr/>
          <p:nvPr/>
        </p:nvCxnSpPr>
        <p:spPr>
          <a:xfrm>
            <a:off x="4845766" y="2642716"/>
            <a:ext cx="57376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60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A91319-1A86-74DB-139F-0EBECA30A424}"/>
              </a:ext>
            </a:extLst>
          </p:cNvPr>
          <p:cNvSpPr txBox="1"/>
          <p:nvPr/>
        </p:nvSpPr>
        <p:spPr>
          <a:xfrm>
            <a:off x="3755128" y="673380"/>
            <a:ext cx="4146776" cy="646331"/>
          </a:xfrm>
          <a:prstGeom prst="rect">
            <a:avLst/>
          </a:prstGeom>
          <a:noFill/>
        </p:spPr>
        <p:txBody>
          <a:bodyPr wrap="none" rtlCol="0">
            <a:spAutoFit/>
          </a:bodyPr>
          <a:lstStyle/>
          <a:p>
            <a:r>
              <a:rPr lang="es-MX" sz="3600" dirty="0">
                <a:solidFill>
                  <a:srgbClr val="FF0000"/>
                </a:solidFill>
              </a:rPr>
              <a:t>Razones de Actividad</a:t>
            </a:r>
          </a:p>
        </p:txBody>
      </p:sp>
      <p:sp>
        <p:nvSpPr>
          <p:cNvPr id="4" name="CuadroTexto 3">
            <a:extLst>
              <a:ext uri="{FF2B5EF4-FFF2-40B4-BE49-F238E27FC236}">
                <a16:creationId xmlns:a16="http://schemas.microsoft.com/office/drawing/2014/main" id="{DBC23A4B-6399-C933-75DE-3F25E048D8E1}"/>
              </a:ext>
            </a:extLst>
          </p:cNvPr>
          <p:cNvSpPr txBox="1"/>
          <p:nvPr/>
        </p:nvSpPr>
        <p:spPr>
          <a:xfrm>
            <a:off x="1065125" y="1319711"/>
            <a:ext cx="10279463" cy="4893647"/>
          </a:xfrm>
          <a:prstGeom prst="rect">
            <a:avLst/>
          </a:prstGeom>
          <a:noFill/>
        </p:spPr>
        <p:txBody>
          <a:bodyPr wrap="square" rtlCol="0">
            <a:spAutoFit/>
          </a:bodyPr>
          <a:lstStyle/>
          <a:p>
            <a:pPr algn="just"/>
            <a:r>
              <a:rPr lang="es-MX" sz="2400" dirty="0"/>
              <a:t>También conocidas como razones de eficiencia o de rotación, miden la eficacia con la que la empresa utiliza los recursos a su disposición.</a:t>
            </a:r>
          </a:p>
          <a:p>
            <a:endParaRPr lang="es-MX" sz="2400" dirty="0"/>
          </a:p>
          <a:p>
            <a:r>
              <a:rPr lang="es-MX" sz="2400" dirty="0"/>
              <a:t>Empresa Aldine:   </a:t>
            </a:r>
            <a:r>
              <a:rPr lang="es-MX" sz="2400" dirty="0" err="1"/>
              <a:t>Rot</a:t>
            </a:r>
            <a:r>
              <a:rPr lang="es-MX" sz="2400" dirty="0"/>
              <a:t>. de </a:t>
            </a:r>
            <a:r>
              <a:rPr lang="es-MX" sz="2400" dirty="0" err="1"/>
              <a:t>Ctas</a:t>
            </a:r>
            <a:r>
              <a:rPr lang="es-MX" sz="2400" dirty="0"/>
              <a:t> x Cobrar   =     </a:t>
            </a:r>
            <a:r>
              <a:rPr lang="es-MX" sz="2400" dirty="0" err="1"/>
              <a:t>Ctas</a:t>
            </a:r>
            <a:r>
              <a:rPr lang="es-MX" sz="2400" dirty="0"/>
              <a:t>. X Cobrar       * 360</a:t>
            </a:r>
          </a:p>
          <a:p>
            <a:r>
              <a:rPr lang="es-MX" sz="2400" dirty="0"/>
              <a:t>						       Ventas  </a:t>
            </a:r>
          </a:p>
          <a:p>
            <a:r>
              <a:rPr lang="es-MX" sz="2400" dirty="0"/>
              <a:t>					         =          678,000 / 3’992,000</a:t>
            </a:r>
          </a:p>
          <a:p>
            <a:r>
              <a:rPr lang="es-MX" sz="2400" dirty="0"/>
              <a:t> 					         =          61.14 días </a:t>
            </a:r>
          </a:p>
          <a:p>
            <a:endParaRPr lang="es-MX" sz="2400" dirty="0"/>
          </a:p>
          <a:p>
            <a:pPr algn="just"/>
            <a:r>
              <a:rPr lang="es-MX" sz="2400" dirty="0"/>
              <a:t>Esta razón nos dice que el numero de días que en promedio le pagan sus clientes a Aldine es de 61 días.</a:t>
            </a:r>
          </a:p>
          <a:p>
            <a:pPr algn="just"/>
            <a:r>
              <a:rPr lang="es-MX" sz="2400" dirty="0"/>
              <a:t>El promedio de la industria es de 45 días, por lo que se observa que Aldine tarda mas que el promedio.</a:t>
            </a:r>
          </a:p>
          <a:p>
            <a:pPr algn="just"/>
            <a:r>
              <a:rPr lang="es-MX" sz="2400" dirty="0"/>
              <a:t>Es muy importante entender y analizar el porque de este resultado.</a:t>
            </a:r>
          </a:p>
        </p:txBody>
      </p:sp>
      <p:cxnSp>
        <p:nvCxnSpPr>
          <p:cNvPr id="6" name="Conector recto 5">
            <a:extLst>
              <a:ext uri="{FF2B5EF4-FFF2-40B4-BE49-F238E27FC236}">
                <a16:creationId xmlns:a16="http://schemas.microsoft.com/office/drawing/2014/main" id="{04C8C90D-29BC-DA76-2F06-AC1927763B3B}"/>
              </a:ext>
            </a:extLst>
          </p:cNvPr>
          <p:cNvCxnSpPr/>
          <p:nvPr/>
        </p:nvCxnSpPr>
        <p:spPr>
          <a:xfrm>
            <a:off x="6702251" y="2833635"/>
            <a:ext cx="18388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73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A91319-1A86-74DB-139F-0EBECA30A424}"/>
              </a:ext>
            </a:extLst>
          </p:cNvPr>
          <p:cNvSpPr txBox="1"/>
          <p:nvPr/>
        </p:nvSpPr>
        <p:spPr>
          <a:xfrm>
            <a:off x="1547396" y="1195949"/>
            <a:ext cx="9097207" cy="3046988"/>
          </a:xfrm>
          <a:prstGeom prst="rect">
            <a:avLst/>
          </a:prstGeom>
          <a:noFill/>
        </p:spPr>
        <p:txBody>
          <a:bodyPr wrap="square" rtlCol="0">
            <a:spAutoFit/>
          </a:bodyPr>
          <a:lstStyle/>
          <a:p>
            <a:pPr algn="just"/>
            <a:r>
              <a:rPr lang="es-ES" sz="2400" dirty="0">
                <a:cs typeface="Leelawadee UI" panose="020B0502040204020203" pitchFamily="34" charset="-34"/>
              </a:rPr>
              <a:t>Al realizar un análisis financiero utilizando razones financieras, el analista debe evitar</a:t>
            </a:r>
            <a:r>
              <a:rPr lang="es-ES" sz="2400" b="1" dirty="0">
                <a:cs typeface="Leelawadee UI" panose="020B0502040204020203" pitchFamily="34" charset="-34"/>
              </a:rPr>
              <a:t> </a:t>
            </a:r>
            <a:r>
              <a:rPr lang="es-ES" sz="2400" dirty="0">
                <a:cs typeface="Leelawadee UI" panose="020B0502040204020203" pitchFamily="34" charset="-34"/>
              </a:rPr>
              <a:t>usar reglas generales para todas las razones y para todas las industrias, el criterio de que todas las compañías tienen al menos una liquidez corriente de 1.5 es inadecuado.</a:t>
            </a:r>
          </a:p>
          <a:p>
            <a:pPr algn="just"/>
            <a:endParaRPr lang="es-ES" sz="2400" dirty="0">
              <a:cs typeface="Leelawadee UI" panose="020B0502040204020203" pitchFamily="34" charset="-34"/>
            </a:endParaRPr>
          </a:p>
          <a:p>
            <a:pPr algn="just"/>
            <a:r>
              <a:rPr lang="es-ES" sz="2400" dirty="0">
                <a:cs typeface="Leelawadee UI" panose="020B0502040204020203" pitchFamily="34" charset="-34"/>
              </a:rPr>
              <a:t>Hay muchos casos de varias empresas de diferentes giros que pueden estar muy bien teniendo una liquidez por debajo de 1.5</a:t>
            </a:r>
          </a:p>
          <a:p>
            <a:pPr algn="just"/>
            <a:endParaRPr lang="es-MX" sz="2400" dirty="0">
              <a:solidFill>
                <a:srgbClr val="FF0000"/>
              </a:solidFill>
            </a:endParaRPr>
          </a:p>
        </p:txBody>
      </p:sp>
    </p:spTree>
    <p:extLst>
      <p:ext uri="{BB962C8B-B14F-4D97-AF65-F5344CB8AC3E}">
        <p14:creationId xmlns:p14="http://schemas.microsoft.com/office/powerpoint/2010/main" val="157133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38519" y="1506832"/>
            <a:ext cx="9932894" cy="3773534"/>
          </a:xfrm>
          <a:prstGeom prst="rect">
            <a:avLst/>
          </a:prstGeom>
          <a:noFill/>
        </p:spPr>
        <p:txBody>
          <a:bodyPr wrap="square" rtlCol="0">
            <a:spAutoFit/>
          </a:bodyPr>
          <a:lstStyle/>
          <a:p>
            <a:pPr marL="0" indent="0" algn="just" defTabSz="425195">
              <a:lnSpc>
                <a:spcPct val="80000"/>
              </a:lnSpc>
              <a:spcBef>
                <a:spcPts val="500"/>
              </a:spcBef>
              <a:buFont typeface="Arial" panose="020B0604020202020204" pitchFamily="34" charset="0"/>
              <a:buNone/>
              <a:defRPr sz="2232"/>
            </a:pPr>
            <a:r>
              <a:rPr lang="es-ES" sz="2400" dirty="0">
                <a:cs typeface="Narkisim"/>
              </a:rPr>
              <a:t>Al terminar el análisis de las anteriores razones financieras, se deben tener los criterios y las bases suficientes para tomar las decisiones que mejor le convengan a la empresa, aquellas que ayuden a mantener los recursos obtenidos anteriormente y adquirir nuevos que garanticen el beneficio económico futuro, también verificar y cumplir con las obligaciones con terceros para así llegar al objetivo primordial de la gestión administrativa, posicionarse en el mercado obteniendo amplios márgenes de utilidad con una vigencia permanente y sólida frente a los competidores, otorgando un grado de satisfacción para todos los órganos gestores de esta colectividad.</a:t>
            </a:r>
          </a:p>
          <a:p>
            <a:pPr marL="0" indent="0" algn="just" defTabSz="425195">
              <a:lnSpc>
                <a:spcPct val="80000"/>
              </a:lnSpc>
              <a:spcBef>
                <a:spcPts val="500"/>
              </a:spcBef>
              <a:buFont typeface="Arial" panose="020B0604020202020204" pitchFamily="34" charset="0"/>
              <a:buNone/>
              <a:defRPr sz="2232"/>
            </a:pPr>
            <a:endParaRPr lang="es-ES" sz="2000" dirty="0">
              <a:cs typeface="Narkisim"/>
            </a:endParaRPr>
          </a:p>
          <a:p>
            <a:pPr marL="0" indent="0" algn="just" defTabSz="425195">
              <a:lnSpc>
                <a:spcPct val="80000"/>
              </a:lnSpc>
              <a:spcBef>
                <a:spcPts val="500"/>
              </a:spcBef>
              <a:buFont typeface="Arial" panose="020B0604020202020204" pitchFamily="34" charset="0"/>
              <a:buNone/>
              <a:defRPr sz="2232"/>
            </a:pPr>
            <a:r>
              <a:rPr lang="es-ES" sz="2400" dirty="0">
                <a:cs typeface="Narkisim"/>
              </a:rPr>
              <a:t>Un buen análisis financiero de la empresa puede otorgar la seguridad de mantener nuestra empresa vigente y con excelentes índices de rentabilidad.</a:t>
            </a:r>
            <a:endParaRPr lang="es-MX" dirty="0">
              <a:solidFill>
                <a:srgbClr val="FF0000"/>
              </a:solidFill>
            </a:endParaRPr>
          </a:p>
        </p:txBody>
      </p:sp>
      <p:sp>
        <p:nvSpPr>
          <p:cNvPr id="3" name="CuadroTexto 2">
            <a:extLst>
              <a:ext uri="{FF2B5EF4-FFF2-40B4-BE49-F238E27FC236}">
                <a16:creationId xmlns:a16="http://schemas.microsoft.com/office/drawing/2014/main" id="{4AA91319-1A86-74DB-139F-0EBECA30A424}"/>
              </a:ext>
            </a:extLst>
          </p:cNvPr>
          <p:cNvSpPr txBox="1"/>
          <p:nvPr/>
        </p:nvSpPr>
        <p:spPr>
          <a:xfrm>
            <a:off x="1634009" y="654423"/>
            <a:ext cx="3125343" cy="646331"/>
          </a:xfrm>
          <a:prstGeom prst="rect">
            <a:avLst/>
          </a:prstGeom>
          <a:noFill/>
        </p:spPr>
        <p:txBody>
          <a:bodyPr wrap="none" rtlCol="0">
            <a:spAutoFit/>
          </a:bodyPr>
          <a:lstStyle/>
          <a:p>
            <a:r>
              <a:rPr lang="es-MX" sz="3600" dirty="0">
                <a:cs typeface="Narkisim"/>
              </a:rPr>
              <a:t>CONCLUSIONES</a:t>
            </a:r>
          </a:p>
        </p:txBody>
      </p:sp>
    </p:spTree>
    <p:extLst>
      <p:ext uri="{BB962C8B-B14F-4D97-AF65-F5344CB8AC3E}">
        <p14:creationId xmlns:p14="http://schemas.microsoft.com/office/powerpoint/2010/main" val="1604440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90917" y="1228926"/>
            <a:ext cx="9610165" cy="3477875"/>
          </a:xfrm>
          <a:prstGeom prst="rect">
            <a:avLst/>
          </a:prstGeom>
          <a:noFill/>
        </p:spPr>
        <p:txBody>
          <a:bodyPr wrap="square" rtlCol="0">
            <a:spAutoFit/>
          </a:bodyPr>
          <a:lstStyle/>
          <a:p>
            <a:pPr marL="0" indent="0" algn="just">
              <a:buSzTx/>
              <a:buNone/>
            </a:pPr>
            <a:r>
              <a:rPr lang="es-ES" sz="2400" dirty="0">
                <a:cs typeface="Narkisim"/>
              </a:rPr>
              <a:t>Alteración de balances: Justo antes de preparar los estados financieros, se intenta crear una situación de apariencia más favorable que la real.</a:t>
            </a:r>
          </a:p>
          <a:p>
            <a:pPr marL="0" indent="0" algn="just">
              <a:buSzTx/>
              <a:buNone/>
            </a:pPr>
            <a:endParaRPr lang="es-ES" sz="1400" dirty="0">
              <a:cs typeface="Narkisim"/>
            </a:endParaRPr>
          </a:p>
          <a:p>
            <a:pPr marL="0" indent="0" algn="just">
              <a:buNone/>
            </a:pPr>
            <a:r>
              <a:rPr lang="es-ES" sz="2400" dirty="0">
                <a:cs typeface="Narkisim"/>
              </a:rPr>
              <a:t>Suponga que el 30 de marzo, los auditores están por llegar, esperamos obtener un préstamo a corto plazo la próxima semana, y el banco tomará nuestra posición actual como señal de solvencia a corto plazo.</a:t>
            </a:r>
          </a:p>
          <a:p>
            <a:pPr algn="just"/>
            <a:endParaRPr lang="es-ES" sz="1400" dirty="0">
              <a:cs typeface="Narkisim"/>
            </a:endParaRPr>
          </a:p>
          <a:p>
            <a:pPr marL="0" indent="0" algn="just">
              <a:buNone/>
            </a:pPr>
            <a:r>
              <a:rPr lang="es-ES" sz="2400" dirty="0">
                <a:cs typeface="Narkisim"/>
              </a:rPr>
              <a:t>Podríamos posponer algunas compras (o vender algunos valores) usar el dinero disponible para pagar a algunos acreedores.  De este modo, podrían mejorarse temporalmente las razones financieras actuales. </a:t>
            </a:r>
            <a:endParaRPr lang="es-MX" sz="2400" dirty="0">
              <a:solidFill>
                <a:srgbClr val="FF0000"/>
              </a:solidFill>
            </a:endParaRPr>
          </a:p>
        </p:txBody>
      </p:sp>
    </p:spTree>
    <p:extLst>
      <p:ext uri="{BB962C8B-B14F-4D97-AF65-F5344CB8AC3E}">
        <p14:creationId xmlns:p14="http://schemas.microsoft.com/office/powerpoint/2010/main" val="266303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528918" y="1417186"/>
            <a:ext cx="4840941" cy="3645293"/>
          </a:xfrm>
          <a:prstGeom prst="rect">
            <a:avLst/>
          </a:prstGeom>
          <a:noFill/>
        </p:spPr>
        <p:txBody>
          <a:bodyPr wrap="square" rtlCol="0">
            <a:spAutoFit/>
          </a:bodyPr>
          <a:lstStyle/>
          <a:p>
            <a:pPr marL="0" indent="0">
              <a:lnSpc>
                <a:spcPct val="80000"/>
              </a:lnSpc>
              <a:buNone/>
              <a:defRPr sz="2200"/>
            </a:pPr>
            <a:r>
              <a:rPr lang="es-ES" sz="2400" dirty="0"/>
              <a:t>Activos Corrientes :   2,918,000       </a:t>
            </a:r>
            <a:endParaRPr lang="es-ES" sz="2400" dirty="0">
              <a:cs typeface="Calibri"/>
            </a:endParaRPr>
          </a:p>
          <a:p>
            <a:pPr marL="0" indent="0">
              <a:lnSpc>
                <a:spcPct val="80000"/>
              </a:lnSpc>
              <a:buNone/>
              <a:defRPr sz="2200"/>
            </a:pPr>
            <a:r>
              <a:rPr lang="es-ES" sz="2400" dirty="0"/>
              <a:t>Pasivos corrientes:    1,500,000</a:t>
            </a:r>
            <a:endParaRPr lang="es-ES" sz="2400" dirty="0">
              <a:cs typeface="Calibri"/>
            </a:endParaRPr>
          </a:p>
          <a:p>
            <a:pPr marL="0" indent="0">
              <a:lnSpc>
                <a:spcPct val="80000"/>
              </a:lnSpc>
              <a:buNone/>
              <a:defRPr sz="2200"/>
            </a:pPr>
            <a:r>
              <a:rPr lang="es-ES" sz="2400" dirty="0"/>
              <a:t>Liquidez corriente:    1.95</a:t>
            </a:r>
            <a:endParaRPr lang="es-ES" sz="2400" dirty="0">
              <a:cs typeface="Calibri"/>
            </a:endParaRPr>
          </a:p>
          <a:p>
            <a:pPr marL="0" indent="0">
              <a:lnSpc>
                <a:spcPct val="80000"/>
              </a:lnSpc>
              <a:buNone/>
              <a:defRPr sz="2200"/>
            </a:pPr>
            <a:endParaRPr lang="es-ES" sz="2400" dirty="0">
              <a:cs typeface="Calibri"/>
            </a:endParaRPr>
          </a:p>
          <a:p>
            <a:pPr marL="0" indent="0">
              <a:lnSpc>
                <a:spcPct val="80000"/>
              </a:lnSpc>
              <a:buNone/>
              <a:defRPr sz="2200"/>
            </a:pPr>
            <a:r>
              <a:rPr lang="es-ES" sz="2400" dirty="0"/>
              <a:t>Si pagamos $677,000 de las cuentas </a:t>
            </a:r>
          </a:p>
          <a:p>
            <a:pPr marL="0" indent="0">
              <a:lnSpc>
                <a:spcPct val="80000"/>
              </a:lnSpc>
              <a:buNone/>
              <a:defRPr sz="2200"/>
            </a:pPr>
            <a:r>
              <a:rPr lang="es-ES" sz="2400" dirty="0"/>
              <a:t>por pagar con el efectivo y los valores, </a:t>
            </a:r>
          </a:p>
          <a:p>
            <a:pPr marL="0" indent="0">
              <a:lnSpc>
                <a:spcPct val="80000"/>
              </a:lnSpc>
              <a:buNone/>
              <a:defRPr sz="2200"/>
            </a:pPr>
            <a:r>
              <a:rPr lang="es-ES" sz="2400" dirty="0"/>
              <a:t>obtenemos: </a:t>
            </a:r>
            <a:endParaRPr lang="es-ES" sz="2400" dirty="0">
              <a:cs typeface="Calibri"/>
            </a:endParaRPr>
          </a:p>
          <a:p>
            <a:pPr marL="0" indent="0">
              <a:lnSpc>
                <a:spcPct val="80000"/>
              </a:lnSpc>
              <a:buNone/>
              <a:defRPr sz="2200"/>
            </a:pPr>
            <a:endParaRPr lang="es-ES" sz="2400" dirty="0">
              <a:cs typeface="Calibri"/>
            </a:endParaRPr>
          </a:p>
          <a:p>
            <a:pPr marL="0" indent="0">
              <a:lnSpc>
                <a:spcPct val="80000"/>
              </a:lnSpc>
              <a:buNone/>
              <a:defRPr sz="2200"/>
            </a:pPr>
            <a:r>
              <a:rPr lang="es-ES" sz="2400" dirty="0">
                <a:cs typeface="Calibri"/>
              </a:rPr>
              <a:t>Activos Corrientes:  2,241,000</a:t>
            </a:r>
          </a:p>
          <a:p>
            <a:pPr marL="0" indent="0">
              <a:lnSpc>
                <a:spcPct val="80000"/>
              </a:lnSpc>
              <a:buNone/>
              <a:defRPr sz="2200"/>
            </a:pPr>
            <a:r>
              <a:rPr lang="es-ES" sz="2400" dirty="0"/>
              <a:t>Pasivos corrientes:  1,823,000</a:t>
            </a:r>
            <a:endParaRPr lang="es-ES" sz="2400" dirty="0">
              <a:cs typeface="Calibri"/>
            </a:endParaRPr>
          </a:p>
          <a:p>
            <a:pPr marL="0" indent="0">
              <a:lnSpc>
                <a:spcPct val="80000"/>
              </a:lnSpc>
              <a:buNone/>
              <a:defRPr sz="2200"/>
            </a:pPr>
            <a:r>
              <a:rPr lang="es-ES" sz="2400" dirty="0"/>
              <a:t>Liquidez corriente:  2.72</a:t>
            </a:r>
            <a:endParaRPr lang="es-MX" dirty="0">
              <a:solidFill>
                <a:srgbClr val="FF0000"/>
              </a:solidFill>
            </a:endParaRPr>
          </a:p>
        </p:txBody>
      </p:sp>
      <p:graphicFrame>
        <p:nvGraphicFramePr>
          <p:cNvPr id="4" name="Diagrama 3">
            <a:extLst>
              <a:ext uri="{FF2B5EF4-FFF2-40B4-BE49-F238E27FC236}">
                <a16:creationId xmlns:a16="http://schemas.microsoft.com/office/drawing/2014/main" id="{3C6E5502-61C7-90A3-E4AE-2570AF332D60}"/>
              </a:ext>
            </a:extLst>
          </p:cNvPr>
          <p:cNvGraphicFramePr/>
          <p:nvPr>
            <p:extLst>
              <p:ext uri="{D42A27DB-BD31-4B8C-83A1-F6EECF244321}">
                <p14:modId xmlns:p14="http://schemas.microsoft.com/office/powerpoint/2010/main" val="2470005049"/>
              </p:ext>
            </p:extLst>
          </p:nvPr>
        </p:nvGraphicFramePr>
        <p:xfrm>
          <a:off x="5755341" y="834478"/>
          <a:ext cx="5727062" cy="4535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963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72989" y="1506832"/>
            <a:ext cx="9681882" cy="2677656"/>
          </a:xfrm>
          <a:prstGeom prst="rect">
            <a:avLst/>
          </a:prstGeom>
          <a:noFill/>
        </p:spPr>
        <p:txBody>
          <a:bodyPr wrap="square" rtlCol="0">
            <a:spAutoFit/>
          </a:bodyPr>
          <a:lstStyle/>
          <a:p>
            <a:pPr algn="just"/>
            <a:r>
              <a:rPr lang="es-ES" sz="2400" dirty="0">
                <a:cs typeface="Narkisim"/>
              </a:rPr>
              <a:t>Es la evaluación comparativa que implica medir las operaciones y el desempeño de una compañía en relación con las empresas de primera clase a nivel mundial.  Se puede aplicar al análisis de razones.  Así, además de comparar las razones de una empresa con los promedios industriales en el tiempo, tal vez quiera compararlas con un punto de referencia o “</a:t>
            </a:r>
            <a:r>
              <a:rPr lang="es-ES" sz="2400" dirty="0" err="1">
                <a:cs typeface="Narkisim"/>
              </a:rPr>
              <a:t>benchmark</a:t>
            </a:r>
            <a:r>
              <a:rPr lang="es-ES" sz="2400" dirty="0">
                <a:cs typeface="Narkisim"/>
              </a:rPr>
              <a:t>” con un competidor internacional de primera clase en ese sector industrial. </a:t>
            </a:r>
            <a:endParaRPr lang="es-MX" dirty="0">
              <a:solidFill>
                <a:srgbClr val="FF0000"/>
              </a:solidFill>
            </a:endParaRPr>
          </a:p>
        </p:txBody>
      </p:sp>
      <p:sp>
        <p:nvSpPr>
          <p:cNvPr id="3" name="CuadroTexto 2">
            <a:extLst>
              <a:ext uri="{FF2B5EF4-FFF2-40B4-BE49-F238E27FC236}">
                <a16:creationId xmlns:a16="http://schemas.microsoft.com/office/drawing/2014/main" id="{4AA91319-1A86-74DB-139F-0EBECA30A424}"/>
              </a:ext>
            </a:extLst>
          </p:cNvPr>
          <p:cNvSpPr txBox="1"/>
          <p:nvPr/>
        </p:nvSpPr>
        <p:spPr>
          <a:xfrm>
            <a:off x="4025152" y="645458"/>
            <a:ext cx="2871299" cy="646331"/>
          </a:xfrm>
          <a:prstGeom prst="rect">
            <a:avLst/>
          </a:prstGeom>
          <a:noFill/>
        </p:spPr>
        <p:txBody>
          <a:bodyPr wrap="none" rtlCol="0">
            <a:spAutoFit/>
          </a:bodyPr>
          <a:lstStyle/>
          <a:p>
            <a:r>
              <a:rPr lang="es-MX" sz="3600" dirty="0">
                <a:solidFill>
                  <a:srgbClr val="FF0000"/>
                </a:solidFill>
              </a:rPr>
              <a:t>Benchmarking</a:t>
            </a:r>
          </a:p>
        </p:txBody>
      </p:sp>
    </p:spTree>
    <p:extLst>
      <p:ext uri="{BB962C8B-B14F-4D97-AF65-F5344CB8AC3E}">
        <p14:creationId xmlns:p14="http://schemas.microsoft.com/office/powerpoint/2010/main" val="1584012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43317" y="1506832"/>
            <a:ext cx="9403977" cy="3539430"/>
          </a:xfrm>
          <a:prstGeom prst="rect">
            <a:avLst/>
          </a:prstGeom>
          <a:noFill/>
        </p:spPr>
        <p:txBody>
          <a:bodyPr wrap="square" rtlCol="0">
            <a:spAutoFit/>
          </a:bodyPr>
          <a:lstStyle/>
          <a:p>
            <a:pPr algn="just"/>
            <a:r>
              <a:rPr lang="es-ES" sz="2800" dirty="0"/>
              <a:t>El capital de trabajo comprende los diferentes activos circulantes que tiene la empresa y que, conjuntamente con el pasivo a corto plazo, le permiten realizar sus operaciones propias y normales. Esta unidad refleja el aprovechamiento de los diferentes subtemas que se estudiaron en esta unidad y tener el conocimiento sobre la correcta administración de las cuentas: efectivo, cuentas por cobrar, inventarios y pasivos a corto plazo.</a:t>
            </a:r>
            <a:endParaRPr lang="es-MX" dirty="0">
              <a:solidFill>
                <a:srgbClr val="FF0000"/>
              </a:solidFill>
            </a:endParaRPr>
          </a:p>
        </p:txBody>
      </p:sp>
      <p:sp>
        <p:nvSpPr>
          <p:cNvPr id="3" name="CuadroTexto 2">
            <a:extLst>
              <a:ext uri="{FF2B5EF4-FFF2-40B4-BE49-F238E27FC236}">
                <a16:creationId xmlns:a16="http://schemas.microsoft.com/office/drawing/2014/main" id="{4AA91319-1A86-74DB-139F-0EBECA30A424}"/>
              </a:ext>
            </a:extLst>
          </p:cNvPr>
          <p:cNvSpPr txBox="1"/>
          <p:nvPr/>
        </p:nvSpPr>
        <p:spPr>
          <a:xfrm>
            <a:off x="4025152" y="645458"/>
            <a:ext cx="3540906" cy="646331"/>
          </a:xfrm>
          <a:prstGeom prst="rect">
            <a:avLst/>
          </a:prstGeom>
          <a:noFill/>
        </p:spPr>
        <p:txBody>
          <a:bodyPr wrap="none" rtlCol="0">
            <a:spAutoFit/>
          </a:bodyPr>
          <a:lstStyle/>
          <a:p>
            <a:r>
              <a:rPr lang="es-MX" sz="3600" dirty="0">
                <a:solidFill>
                  <a:srgbClr val="FF0000"/>
                </a:solidFill>
              </a:rPr>
              <a:t>Capital de Trabajo</a:t>
            </a:r>
          </a:p>
        </p:txBody>
      </p:sp>
    </p:spTree>
    <p:extLst>
      <p:ext uri="{BB962C8B-B14F-4D97-AF65-F5344CB8AC3E}">
        <p14:creationId xmlns:p14="http://schemas.microsoft.com/office/powerpoint/2010/main" val="141604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AA5749-207B-3F6D-44A3-786750621B61}"/>
              </a:ext>
            </a:extLst>
          </p:cNvPr>
          <p:cNvSpPr txBox="1"/>
          <p:nvPr/>
        </p:nvSpPr>
        <p:spPr>
          <a:xfrm>
            <a:off x="1541930" y="1094457"/>
            <a:ext cx="8113058" cy="4062651"/>
          </a:xfrm>
          <a:prstGeom prst="rect">
            <a:avLst/>
          </a:prstGeom>
          <a:noFill/>
        </p:spPr>
        <p:txBody>
          <a:bodyPr wrap="square" rtlCol="0">
            <a:spAutoFit/>
          </a:bodyPr>
          <a:lstStyle/>
          <a:p>
            <a:pPr algn="ctr" defTabSz="457200"/>
            <a:r>
              <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PROCESO DE SELECCIÓN</a:t>
            </a:r>
            <a:endPar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a:r>
              <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2025</a:t>
            </a:r>
            <a:endPar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hangingPunct="1"/>
            <a:endParaRPr lang="es-MX" sz="4800" kern="1200" dirty="0">
              <a:ln w="9525">
                <a:solidFill>
                  <a:prstClr val="white"/>
                </a:solidFill>
                <a:prstDash val="solid"/>
              </a:ln>
              <a:solidFill>
                <a:srgbClr val="00B050"/>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hangingPunct="1"/>
            <a:r>
              <a:rPr lang="es-MX" sz="4800" kern="120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ea typeface="Segoe UI Black" panose="020B0A02040204020203" pitchFamily="34" charset="0"/>
                <a:cs typeface="Arial" panose="020B0604020202020204" pitchFamily="34" charset="0"/>
              </a:rPr>
              <a:t>LICENCIATURA EN ADMINISTRACIÓN FINANCIERA</a:t>
            </a:r>
          </a:p>
          <a:p>
            <a:endParaRPr lang="es-MX" dirty="0">
              <a:solidFill>
                <a:srgbClr val="FF0000"/>
              </a:solidFill>
            </a:endParaRPr>
          </a:p>
        </p:txBody>
      </p:sp>
    </p:spTree>
    <p:extLst>
      <p:ext uri="{BB962C8B-B14F-4D97-AF65-F5344CB8AC3E}">
        <p14:creationId xmlns:p14="http://schemas.microsoft.com/office/powerpoint/2010/main" val="37201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79035" y="1677654"/>
            <a:ext cx="9403977" cy="3108543"/>
          </a:xfrm>
          <a:prstGeom prst="rect">
            <a:avLst/>
          </a:prstGeom>
          <a:noFill/>
        </p:spPr>
        <p:txBody>
          <a:bodyPr wrap="square" rtlCol="0">
            <a:spAutoFit/>
          </a:bodyPr>
          <a:lstStyle/>
          <a:p>
            <a:pPr algn="just"/>
            <a:r>
              <a:rPr lang="es-ES" sz="2800" dirty="0">
                <a:cs typeface="Narkisim"/>
              </a:rPr>
              <a:t>Las empresas, en general, obtienen financiamiento de sus proveedores, de bancos, o deben ciertas cantidades de dinero al fisco. Estas obligaciones deben cubrirlas en un plazo de tiempo relativamente corto (menos de un año) y el importe global varia día a día. Una característica adicional es que normalmente estas fuentes de financiamiento son más baratas que las de largo plazo, y son más accesibles.</a:t>
            </a:r>
            <a:endParaRPr lang="es-MX" dirty="0">
              <a:solidFill>
                <a:srgbClr val="FF0000"/>
              </a:solidFill>
            </a:endParaRPr>
          </a:p>
        </p:txBody>
      </p:sp>
      <p:sp>
        <p:nvSpPr>
          <p:cNvPr id="3" name="CuadroTexto 2">
            <a:extLst>
              <a:ext uri="{FF2B5EF4-FFF2-40B4-BE49-F238E27FC236}">
                <a16:creationId xmlns:a16="http://schemas.microsoft.com/office/drawing/2014/main" id="{4AA91319-1A86-74DB-139F-0EBECA30A424}"/>
              </a:ext>
            </a:extLst>
          </p:cNvPr>
          <p:cNvSpPr txBox="1"/>
          <p:nvPr/>
        </p:nvSpPr>
        <p:spPr>
          <a:xfrm>
            <a:off x="3056964" y="654423"/>
            <a:ext cx="6248121" cy="646331"/>
          </a:xfrm>
          <a:prstGeom prst="rect">
            <a:avLst/>
          </a:prstGeom>
          <a:noFill/>
        </p:spPr>
        <p:txBody>
          <a:bodyPr wrap="none" rtlCol="0">
            <a:spAutoFit/>
          </a:bodyPr>
          <a:lstStyle/>
          <a:p>
            <a:r>
              <a:rPr lang="es-MX" sz="3600" dirty="0">
                <a:solidFill>
                  <a:srgbClr val="FF0000"/>
                </a:solidFill>
              </a:rPr>
              <a:t>Estructura del Capital de Trabajo</a:t>
            </a:r>
          </a:p>
        </p:txBody>
      </p:sp>
    </p:spTree>
    <p:extLst>
      <p:ext uri="{BB962C8B-B14F-4D97-AF65-F5344CB8AC3E}">
        <p14:creationId xmlns:p14="http://schemas.microsoft.com/office/powerpoint/2010/main" val="731558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43317" y="1506832"/>
            <a:ext cx="8839201" cy="3693319"/>
          </a:xfrm>
          <a:prstGeom prst="rect">
            <a:avLst/>
          </a:prstGeom>
          <a:noFill/>
        </p:spPr>
        <p:txBody>
          <a:bodyPr wrap="square" rtlCol="0">
            <a:spAutoFit/>
          </a:bodyPr>
          <a:lstStyle/>
          <a:p>
            <a:pPr algn="just"/>
            <a:r>
              <a:rPr lang="es-ES" sz="2400" dirty="0"/>
              <a:t>Por otro parte, las empresas mantienen cierta cantidad de dinero disponible, inventarios para poder vender y otorgar financiamiento a sus clientes para aumentar sus ventas. El importe de estas cuentas también varía día a día y representa las inversiones que permiten que la planta productiva trabaje, que normalmente son superiores a la deuda a corto plazo señalada en el párrafo anterior. </a:t>
            </a:r>
          </a:p>
          <a:p>
            <a:pPr algn="just"/>
            <a:endParaRPr lang="es-ES" dirty="0"/>
          </a:p>
          <a:p>
            <a:pPr algn="just"/>
            <a:r>
              <a:rPr lang="es-ES" sz="2400" dirty="0"/>
              <a:t>Con ello, el capital de trabajo es el importe en que la inversión a corto plazo supera a la deuda a corto plazo, utilizado para que la empresa trabaje.</a:t>
            </a:r>
            <a:endParaRPr lang="es-MX" dirty="0">
              <a:solidFill>
                <a:srgbClr val="FF0000"/>
              </a:solidFill>
            </a:endParaRPr>
          </a:p>
        </p:txBody>
      </p:sp>
    </p:spTree>
    <p:extLst>
      <p:ext uri="{BB962C8B-B14F-4D97-AF65-F5344CB8AC3E}">
        <p14:creationId xmlns:p14="http://schemas.microsoft.com/office/powerpoint/2010/main" val="1696294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43317" y="1506832"/>
            <a:ext cx="9170895" cy="3046988"/>
          </a:xfrm>
          <a:prstGeom prst="rect">
            <a:avLst/>
          </a:prstGeom>
          <a:noFill/>
        </p:spPr>
        <p:txBody>
          <a:bodyPr wrap="square" rtlCol="0">
            <a:spAutoFit/>
          </a:bodyPr>
          <a:lstStyle/>
          <a:p>
            <a:pPr algn="just"/>
            <a:r>
              <a:rPr lang="es-ES" sz="2400" dirty="0">
                <a:cs typeface="Narkisim"/>
              </a:rPr>
              <a:t>Una empresa que desea abrir una sucursal tal vez necesite comprar un local comercial y mobiliario, pero sólo podrá trabajar si tiene mercancías, dinero para comprar, pagar y clientes; sin embargo, tratará de tener la cantidad óptima de recursos financieros invertidos en estos renglones, ya que lo que le permite crecer y desarrollarse es la infraestructura de largo plazo como edificio o maquinaria; la inversión de dinero (cheques o depósitos a plazo) se devalúa, así como la de cuentas por cobrar a clientes. La de inventarios puede hacerse obsoleta.</a:t>
            </a:r>
            <a:endParaRPr lang="es-MX" sz="2400" dirty="0">
              <a:solidFill>
                <a:srgbClr val="FF0000"/>
              </a:solidFill>
            </a:endParaRPr>
          </a:p>
        </p:txBody>
      </p:sp>
    </p:spTree>
    <p:extLst>
      <p:ext uri="{BB962C8B-B14F-4D97-AF65-F5344CB8AC3E}">
        <p14:creationId xmlns:p14="http://schemas.microsoft.com/office/powerpoint/2010/main" val="3968002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63414" y="843677"/>
            <a:ext cx="9167742" cy="4431983"/>
          </a:xfrm>
          <a:prstGeom prst="rect">
            <a:avLst/>
          </a:prstGeom>
          <a:noFill/>
        </p:spPr>
        <p:txBody>
          <a:bodyPr wrap="square" rtlCol="0">
            <a:spAutoFit/>
          </a:bodyPr>
          <a:lstStyle/>
          <a:p>
            <a:pPr algn="just"/>
            <a:r>
              <a:rPr lang="es-ES" sz="2400" dirty="0"/>
              <a:t>El capital de trabajo, el exceso de activo circulante sobre pasivo a corto plazo es una medida importante de la liquidez de una empresa. Una empresa que tiene una escasa inversión en capital de trabajo no tiene liquidez y, por tanto, riesgo financiero de quiebra.</a:t>
            </a:r>
          </a:p>
          <a:p>
            <a:pPr algn="just"/>
            <a:endParaRPr lang="es-ES" sz="1200" dirty="0"/>
          </a:p>
          <a:p>
            <a:pPr algn="just"/>
            <a:endParaRPr lang="es-ES" sz="1200" dirty="0"/>
          </a:p>
          <a:p>
            <a:r>
              <a:rPr lang="es-ES" sz="2400" b="1" dirty="0">
                <a:cs typeface="Leelawadee UI" panose="020B0502040204020203" pitchFamily="34" charset="-34"/>
              </a:rPr>
              <a:t>El capital de trabajo se calcula como sigue:</a:t>
            </a:r>
          </a:p>
          <a:p>
            <a:endParaRPr lang="es-ES" sz="1200" b="1" dirty="0">
              <a:cs typeface="Leelawadee UI" panose="020B0502040204020203" pitchFamily="34" charset="-34"/>
            </a:endParaRPr>
          </a:p>
          <a:p>
            <a:endParaRPr lang="es-ES" sz="1200" b="1" dirty="0"/>
          </a:p>
          <a:p>
            <a:r>
              <a:rPr lang="es-ES" sz="2400" b="1" dirty="0"/>
              <a:t>Capital de Trabajo </a:t>
            </a:r>
            <a:r>
              <a:rPr lang="es-ES" sz="2400" dirty="0"/>
              <a:t>(en dinero)  =  Activo circulante – Pasivo a corto plazo</a:t>
            </a:r>
          </a:p>
          <a:p>
            <a:endParaRPr lang="es-ES" sz="1200" dirty="0"/>
          </a:p>
          <a:p>
            <a:endParaRPr lang="es-ES" sz="1200" dirty="0"/>
          </a:p>
          <a:p>
            <a:r>
              <a:rPr lang="es-ES" sz="2400" b="1" dirty="0"/>
              <a:t>Capital de Trabajo </a:t>
            </a:r>
            <a:r>
              <a:rPr lang="es-ES" sz="2400" dirty="0"/>
              <a:t>(relación)    =  Activo circulante / Pasivo a corto plazo</a:t>
            </a:r>
            <a:endParaRPr lang="es-MX" sz="2400" dirty="0">
              <a:solidFill>
                <a:srgbClr val="FF0000"/>
              </a:solidFill>
            </a:endParaRPr>
          </a:p>
          <a:p>
            <a:pPr algn="just"/>
            <a:endParaRPr lang="es-ES" sz="2400" dirty="0"/>
          </a:p>
          <a:p>
            <a:endParaRPr lang="es-MX" dirty="0">
              <a:solidFill>
                <a:srgbClr val="FF0000"/>
              </a:solidFill>
            </a:endParaRPr>
          </a:p>
        </p:txBody>
      </p:sp>
    </p:spTree>
    <p:extLst>
      <p:ext uri="{BB962C8B-B14F-4D97-AF65-F5344CB8AC3E}">
        <p14:creationId xmlns:p14="http://schemas.microsoft.com/office/powerpoint/2010/main" val="102212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07141" y="843677"/>
            <a:ext cx="9977718" cy="4524315"/>
          </a:xfrm>
          <a:prstGeom prst="rect">
            <a:avLst/>
          </a:prstGeom>
          <a:noFill/>
        </p:spPr>
        <p:txBody>
          <a:bodyPr wrap="square" rtlCol="0">
            <a:spAutoFit/>
          </a:bodyPr>
          <a:lstStyle/>
          <a:p>
            <a:pPr algn="just"/>
            <a:r>
              <a:rPr lang="es-ES" sz="2200" b="1" dirty="0"/>
              <a:t>Ejemplo:</a:t>
            </a:r>
          </a:p>
          <a:p>
            <a:pPr algn="just"/>
            <a:endParaRPr lang="es-ES" sz="1200" b="1" dirty="0"/>
          </a:p>
          <a:p>
            <a:pPr algn="just"/>
            <a:r>
              <a:rPr lang="es-ES" sz="2200" dirty="0"/>
              <a:t>La empresa Lirio S.A. tiene efectivo en caja y banco $ 300,000.00, y las inversiones temporales son $ 100,000.00 como inventario de productos terminados la cantidad de $ 3,500,000.00. </a:t>
            </a:r>
          </a:p>
          <a:p>
            <a:pPr algn="just"/>
            <a:endParaRPr lang="es-ES" sz="1200" dirty="0"/>
          </a:p>
          <a:p>
            <a:pPr algn="just"/>
            <a:r>
              <a:rPr lang="es-ES" sz="2200" dirty="0"/>
              <a:t>Se realizan ventas anuales por $ 12,400,000.00. Existen cuentas por cobrar </a:t>
            </a:r>
          </a:p>
          <a:p>
            <a:pPr algn="just"/>
            <a:r>
              <a:rPr lang="es-ES" sz="2200" dirty="0"/>
              <a:t>$ 1,258,700.00, las cuentas por pagar son $ 3,300,000.00 y el costo de ventas asciende a $ 6,456,700.00, si substituimos la información en las fórmulas tenemos:</a:t>
            </a:r>
          </a:p>
          <a:p>
            <a:pPr algn="just"/>
            <a:endParaRPr lang="es-ES" sz="2200" dirty="0"/>
          </a:p>
          <a:p>
            <a:pPr algn="just"/>
            <a:r>
              <a:rPr lang="es-ES" sz="2200" b="1" dirty="0" err="1"/>
              <a:t>Rotacion</a:t>
            </a:r>
            <a:r>
              <a:rPr lang="es-ES" sz="2200" b="1" dirty="0"/>
              <a:t> de Inventario </a:t>
            </a:r>
            <a:r>
              <a:rPr lang="es-ES" sz="2200" dirty="0"/>
              <a:t>= ($3,500,000.00 / $6,456,700)  * 360 = 195 días.</a:t>
            </a:r>
          </a:p>
          <a:p>
            <a:pPr algn="just"/>
            <a:endParaRPr lang="es-ES" sz="2200" dirty="0"/>
          </a:p>
          <a:p>
            <a:pPr algn="just"/>
            <a:r>
              <a:rPr lang="es-ES" sz="2200" dirty="0"/>
              <a:t>Indica que se requieren 195 días para poder vender los productos que se tienen en el almacén.</a:t>
            </a:r>
            <a:endParaRPr lang="es-MX" sz="2800" dirty="0">
              <a:solidFill>
                <a:srgbClr val="FF0000"/>
              </a:solidFill>
            </a:endParaRPr>
          </a:p>
        </p:txBody>
      </p:sp>
    </p:spTree>
    <p:extLst>
      <p:ext uri="{BB962C8B-B14F-4D97-AF65-F5344CB8AC3E}">
        <p14:creationId xmlns:p14="http://schemas.microsoft.com/office/powerpoint/2010/main" val="1249138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04836" y="905232"/>
            <a:ext cx="10450285" cy="4678204"/>
          </a:xfrm>
          <a:prstGeom prst="rect">
            <a:avLst/>
          </a:prstGeom>
          <a:noFill/>
        </p:spPr>
        <p:txBody>
          <a:bodyPr wrap="square" rtlCol="0">
            <a:spAutoFit/>
          </a:bodyPr>
          <a:lstStyle/>
          <a:p>
            <a:pPr algn="just"/>
            <a:r>
              <a:rPr lang="es-ES" sz="2400" dirty="0"/>
              <a:t>También se requiere conocer el periodo de cobranza de las cuentas por cobrar, cuál es el promedio de tiempo en el que se convertirán en efectivo las cuentas por cobrar, para lo cual se necesita:</a:t>
            </a:r>
          </a:p>
          <a:p>
            <a:pPr algn="just"/>
            <a:endParaRPr lang="es-ES" sz="1000" dirty="0"/>
          </a:p>
          <a:p>
            <a:r>
              <a:rPr lang="es-ES" sz="2400" dirty="0" err="1"/>
              <a:t>Rotacion</a:t>
            </a:r>
            <a:r>
              <a:rPr lang="es-ES" sz="2400" dirty="0"/>
              <a:t> de Clientes o </a:t>
            </a:r>
            <a:r>
              <a:rPr lang="es-ES" sz="2400" u="sng" dirty="0"/>
              <a:t>Cuentas por Cobrar</a:t>
            </a:r>
            <a:r>
              <a:rPr lang="es-ES" sz="2400" dirty="0"/>
              <a:t> =    Cuentas por Cobrar / Ventas * 360   </a:t>
            </a:r>
          </a:p>
          <a:p>
            <a:endParaRPr lang="es-ES" sz="2400" dirty="0"/>
          </a:p>
          <a:p>
            <a:r>
              <a:rPr lang="es-ES" sz="2400" dirty="0"/>
              <a:t>Con los datos del ejercicio anterior, tendríamos:</a:t>
            </a:r>
          </a:p>
          <a:p>
            <a:r>
              <a:rPr lang="es-ES" sz="2400" dirty="0"/>
              <a:t>Periodo de Cobranza de las Cuentas por Cobrar = </a:t>
            </a:r>
            <a:r>
              <a:rPr lang="es-ES" sz="2400" u="sng" dirty="0"/>
              <a:t>$1,258,700.00 </a:t>
            </a:r>
            <a:r>
              <a:rPr lang="es-ES" sz="2400" dirty="0"/>
              <a:t>*  360</a:t>
            </a:r>
            <a:endParaRPr lang="es-ES" sz="2400" u="sng" dirty="0"/>
          </a:p>
          <a:p>
            <a:r>
              <a:rPr lang="es-ES" sz="2400" dirty="0"/>
              <a:t>					                     = $12’400,000 </a:t>
            </a:r>
          </a:p>
          <a:p>
            <a:r>
              <a:rPr lang="es-ES" sz="2400" dirty="0"/>
              <a:t>					                     =        37 días</a:t>
            </a:r>
          </a:p>
          <a:p>
            <a:endParaRPr lang="es-ES" sz="2400" dirty="0"/>
          </a:p>
          <a:p>
            <a:endParaRPr lang="es-ES" sz="2400" dirty="0"/>
          </a:p>
          <a:p>
            <a:r>
              <a:rPr lang="es-ES" sz="2400" dirty="0"/>
              <a:t>La información anterior indica que en promedio nos pagan cada 37 </a:t>
            </a:r>
            <a:r>
              <a:rPr lang="es-ES" sz="2400" dirty="0" err="1"/>
              <a:t>dias</a:t>
            </a:r>
            <a:endParaRPr lang="es-ES" sz="2800" dirty="0"/>
          </a:p>
        </p:txBody>
      </p:sp>
    </p:spTree>
    <p:extLst>
      <p:ext uri="{BB962C8B-B14F-4D97-AF65-F5344CB8AC3E}">
        <p14:creationId xmlns:p14="http://schemas.microsoft.com/office/powerpoint/2010/main" val="2013692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864158" y="745825"/>
            <a:ext cx="10651253" cy="4893647"/>
          </a:xfrm>
          <a:prstGeom prst="rect">
            <a:avLst/>
          </a:prstGeom>
          <a:noFill/>
        </p:spPr>
        <p:txBody>
          <a:bodyPr wrap="square" rtlCol="0">
            <a:spAutoFit/>
          </a:bodyPr>
          <a:lstStyle/>
          <a:p>
            <a:pPr algn="just"/>
            <a:r>
              <a:rPr lang="es-ES" sz="2400" dirty="0"/>
              <a:t>Al analizar las cuentas por pagar, se tiene que determinar el tiempo promedio en que se tienen que pagar en efectivo, para ello se tiene que utilizar la siguiente formula:</a:t>
            </a:r>
          </a:p>
          <a:p>
            <a:endParaRPr lang="es-ES" sz="1200" dirty="0"/>
          </a:p>
          <a:p>
            <a:r>
              <a:rPr lang="es-ES" sz="2400" dirty="0"/>
              <a:t>Periodo de pago de las </a:t>
            </a:r>
            <a:r>
              <a:rPr lang="es-ES" sz="2400" u="sng" dirty="0"/>
              <a:t>Cuentas por Pagar</a:t>
            </a:r>
            <a:r>
              <a:rPr lang="es-ES" sz="2400" dirty="0"/>
              <a:t> = Cuentas por Pagar / Costo de Ventas</a:t>
            </a:r>
          </a:p>
          <a:p>
            <a:endParaRPr lang="es-ES" sz="1200" dirty="0"/>
          </a:p>
          <a:p>
            <a:r>
              <a:rPr lang="es-ES" sz="2400" dirty="0"/>
              <a:t>Al sustituir la información tendríamos:</a:t>
            </a:r>
          </a:p>
          <a:p>
            <a:endParaRPr lang="es-ES" sz="1200" dirty="0"/>
          </a:p>
          <a:p>
            <a:r>
              <a:rPr lang="es-ES" sz="2400" dirty="0"/>
              <a:t>Periodo de pago de las Cuentas por Pagar = </a:t>
            </a:r>
            <a:r>
              <a:rPr lang="es-ES" sz="2400" u="sng" dirty="0"/>
              <a:t>$3,300,000.00</a:t>
            </a:r>
            <a:r>
              <a:rPr lang="es-ES" sz="2400" dirty="0"/>
              <a:t>   *     360</a:t>
            </a:r>
            <a:endParaRPr lang="es-ES" sz="2400" u="sng" dirty="0"/>
          </a:p>
          <a:p>
            <a:r>
              <a:rPr lang="es-ES" sz="2400" dirty="0"/>
              <a:t>					       =       $6,456,700  </a:t>
            </a:r>
          </a:p>
          <a:p>
            <a:r>
              <a:rPr lang="es-ES" sz="2400" dirty="0"/>
              <a:t>				                  =         184 días</a:t>
            </a:r>
          </a:p>
          <a:p>
            <a:endParaRPr lang="es-ES" sz="2400" dirty="0"/>
          </a:p>
          <a:p>
            <a:pPr algn="just"/>
            <a:r>
              <a:rPr lang="es-ES" sz="2400" dirty="0"/>
              <a:t>La información muestra que las Cuentas por Pagar se cubren cada 184 días en promedio.</a:t>
            </a:r>
          </a:p>
        </p:txBody>
      </p:sp>
    </p:spTree>
    <p:extLst>
      <p:ext uri="{BB962C8B-B14F-4D97-AF65-F5344CB8AC3E}">
        <p14:creationId xmlns:p14="http://schemas.microsoft.com/office/powerpoint/2010/main" val="2486990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743636" y="656544"/>
            <a:ext cx="8633010" cy="830997"/>
          </a:xfrm>
          <a:prstGeom prst="rect">
            <a:avLst/>
          </a:prstGeom>
          <a:noFill/>
        </p:spPr>
        <p:txBody>
          <a:bodyPr wrap="square" rtlCol="0">
            <a:spAutoFit/>
          </a:bodyPr>
          <a:lstStyle/>
          <a:p>
            <a:pPr algn="just"/>
            <a:r>
              <a:rPr lang="es-ES" sz="2400" dirty="0">
                <a:cs typeface="Narkisim"/>
              </a:rPr>
              <a:t>Con los datos obtenidos estamos en condiciones de obtener el Ciclo de Conversión del Efectivo, y con ello obtener lo siguiente:</a:t>
            </a:r>
          </a:p>
        </p:txBody>
      </p:sp>
      <p:graphicFrame>
        <p:nvGraphicFramePr>
          <p:cNvPr id="5" name="Tabla 3">
            <a:extLst>
              <a:ext uri="{FF2B5EF4-FFF2-40B4-BE49-F238E27FC236}">
                <a16:creationId xmlns:a16="http://schemas.microsoft.com/office/drawing/2014/main" id="{6F548FA4-4EF1-92C8-E7A8-14A83B71D7AE}"/>
              </a:ext>
            </a:extLst>
          </p:cNvPr>
          <p:cNvGraphicFramePr>
            <a:graphicFrameLocks noGrp="1"/>
          </p:cNvGraphicFramePr>
          <p:nvPr>
            <p:extLst>
              <p:ext uri="{D42A27DB-BD31-4B8C-83A1-F6EECF244321}">
                <p14:modId xmlns:p14="http://schemas.microsoft.com/office/powerpoint/2010/main" val="1379182834"/>
              </p:ext>
            </p:extLst>
          </p:nvPr>
        </p:nvGraphicFramePr>
        <p:xfrm>
          <a:off x="2887164" y="1772367"/>
          <a:ext cx="6005295" cy="2839720"/>
        </p:xfrm>
        <a:graphic>
          <a:graphicData uri="http://schemas.openxmlformats.org/drawingml/2006/table">
            <a:tbl>
              <a:tblPr firstRow="1" bandRow="1">
                <a:tableStyleId>{C083E6E3-FA7D-4D7B-A595-EF9225AFEA82}</a:tableStyleId>
              </a:tblPr>
              <a:tblGrid>
                <a:gridCol w="4504194">
                  <a:extLst>
                    <a:ext uri="{9D8B030D-6E8A-4147-A177-3AD203B41FA5}">
                      <a16:colId xmlns:a16="http://schemas.microsoft.com/office/drawing/2014/main" val="3339539164"/>
                    </a:ext>
                  </a:extLst>
                </a:gridCol>
                <a:gridCol w="1501101">
                  <a:extLst>
                    <a:ext uri="{9D8B030D-6E8A-4147-A177-3AD203B41FA5}">
                      <a16:colId xmlns:a16="http://schemas.microsoft.com/office/drawing/2014/main" val="1767897358"/>
                    </a:ext>
                  </a:extLst>
                </a:gridCol>
              </a:tblGrid>
              <a:tr h="370840">
                <a:tc>
                  <a:txBody>
                    <a:bodyPr/>
                    <a:lstStyle/>
                    <a:p>
                      <a:pPr algn="ctr"/>
                      <a:r>
                        <a:rPr lang="es-ES" dirty="0"/>
                        <a:t>CONCEPTO</a:t>
                      </a:r>
                    </a:p>
                  </a:txBody>
                  <a:tcPr/>
                </a:tc>
                <a:tc>
                  <a:txBody>
                    <a:bodyPr/>
                    <a:lstStyle/>
                    <a:p>
                      <a:pPr algn="ctr"/>
                      <a:r>
                        <a:rPr lang="es-ES" dirty="0"/>
                        <a:t>DIAS</a:t>
                      </a:r>
                    </a:p>
                  </a:txBody>
                  <a:tcPr/>
                </a:tc>
                <a:extLst>
                  <a:ext uri="{0D108BD9-81ED-4DB2-BD59-A6C34878D82A}">
                    <a16:rowId xmlns:a16="http://schemas.microsoft.com/office/drawing/2014/main" val="1754109670"/>
                  </a:ext>
                </a:extLst>
              </a:tr>
              <a:tr h="370840">
                <a:tc>
                  <a:txBody>
                    <a:bodyPr/>
                    <a:lstStyle/>
                    <a:p>
                      <a:r>
                        <a:rPr lang="es-ES" dirty="0"/>
                        <a:t>Periodo de conversión del inventario más:</a:t>
                      </a:r>
                    </a:p>
                  </a:txBody>
                  <a:tcPr/>
                </a:tc>
                <a:tc>
                  <a:txBody>
                    <a:bodyPr/>
                    <a:lstStyle/>
                    <a:p>
                      <a:pPr algn="ctr"/>
                      <a:r>
                        <a:rPr lang="es-ES" sz="2000" dirty="0"/>
                        <a:t>195</a:t>
                      </a:r>
                    </a:p>
                  </a:txBody>
                  <a:tcPr/>
                </a:tc>
                <a:extLst>
                  <a:ext uri="{0D108BD9-81ED-4DB2-BD59-A6C34878D82A}">
                    <a16:rowId xmlns:a16="http://schemas.microsoft.com/office/drawing/2014/main" val="4180000160"/>
                  </a:ext>
                </a:extLst>
              </a:tr>
              <a:tr h="0">
                <a:tc>
                  <a:txBody>
                    <a:bodyPr/>
                    <a:lstStyle/>
                    <a:p>
                      <a:r>
                        <a:rPr lang="es-ES" dirty="0"/>
                        <a:t>Periodo de cobranza de las cuentas por cobrar.</a:t>
                      </a:r>
                    </a:p>
                  </a:txBody>
                  <a:tcPr/>
                </a:tc>
                <a:tc>
                  <a:txBody>
                    <a:bodyPr/>
                    <a:lstStyle/>
                    <a:p>
                      <a:pPr algn="ctr"/>
                      <a:r>
                        <a:rPr lang="es-ES" sz="2000"/>
                        <a:t>37</a:t>
                      </a:r>
                    </a:p>
                  </a:txBody>
                  <a:tcPr/>
                </a:tc>
                <a:extLst>
                  <a:ext uri="{0D108BD9-81ED-4DB2-BD59-A6C34878D82A}">
                    <a16:rowId xmlns:a16="http://schemas.microsoft.com/office/drawing/2014/main" val="3907787532"/>
                  </a:ext>
                </a:extLst>
              </a:tr>
              <a:tr h="370840">
                <a:tc>
                  <a:txBody>
                    <a:bodyPr/>
                    <a:lstStyle/>
                    <a:p>
                      <a:r>
                        <a:rPr lang="es-ES"/>
                        <a:t>SUMA</a:t>
                      </a:r>
                    </a:p>
                  </a:txBody>
                  <a:tcPr/>
                </a:tc>
                <a:tc>
                  <a:txBody>
                    <a:bodyPr/>
                    <a:lstStyle/>
                    <a:p>
                      <a:pPr algn="ctr"/>
                      <a:r>
                        <a:rPr lang="es-ES" sz="2000" dirty="0"/>
                        <a:t>232</a:t>
                      </a:r>
                    </a:p>
                  </a:txBody>
                  <a:tcPr/>
                </a:tc>
                <a:extLst>
                  <a:ext uri="{0D108BD9-81ED-4DB2-BD59-A6C34878D82A}">
                    <a16:rowId xmlns:a16="http://schemas.microsoft.com/office/drawing/2014/main" val="3924236600"/>
                  </a:ext>
                </a:extLst>
              </a:tr>
              <a:tr h="370840">
                <a:tc>
                  <a:txBody>
                    <a:bodyPr/>
                    <a:lstStyle/>
                    <a:p>
                      <a:r>
                        <a:rPr lang="es-ES" dirty="0"/>
                        <a:t>Menos: periodo de pago de las cuentas por pagar.</a:t>
                      </a:r>
                    </a:p>
                  </a:txBody>
                  <a:tcPr/>
                </a:tc>
                <a:tc>
                  <a:txBody>
                    <a:bodyPr/>
                    <a:lstStyle/>
                    <a:p>
                      <a:pPr algn="ctr"/>
                      <a:r>
                        <a:rPr lang="es-ES" sz="2000" dirty="0"/>
                        <a:t>-184</a:t>
                      </a:r>
                    </a:p>
                  </a:txBody>
                  <a:tcPr/>
                </a:tc>
                <a:extLst>
                  <a:ext uri="{0D108BD9-81ED-4DB2-BD59-A6C34878D82A}">
                    <a16:rowId xmlns:a16="http://schemas.microsoft.com/office/drawing/2014/main" val="290572176"/>
                  </a:ext>
                </a:extLst>
              </a:tr>
              <a:tr h="370840">
                <a:tc>
                  <a:txBody>
                    <a:bodyPr/>
                    <a:lstStyle/>
                    <a:p>
                      <a:r>
                        <a:rPr lang="es-ES"/>
                        <a:t>Ciclo de conversión del efectivo.</a:t>
                      </a:r>
                    </a:p>
                  </a:txBody>
                  <a:tcPr/>
                </a:tc>
                <a:tc>
                  <a:txBody>
                    <a:bodyPr/>
                    <a:lstStyle/>
                    <a:p>
                      <a:pPr algn="ctr"/>
                      <a:r>
                        <a:rPr lang="es-ES" sz="2000" dirty="0"/>
                        <a:t>48</a:t>
                      </a:r>
                    </a:p>
                  </a:txBody>
                  <a:tcPr/>
                </a:tc>
                <a:extLst>
                  <a:ext uri="{0D108BD9-81ED-4DB2-BD59-A6C34878D82A}">
                    <a16:rowId xmlns:a16="http://schemas.microsoft.com/office/drawing/2014/main" val="787756933"/>
                  </a:ext>
                </a:extLst>
              </a:tr>
            </a:tbl>
          </a:graphicData>
        </a:graphic>
      </p:graphicFrame>
      <p:sp>
        <p:nvSpPr>
          <p:cNvPr id="7" name="CuadroTexto 6">
            <a:extLst>
              <a:ext uri="{FF2B5EF4-FFF2-40B4-BE49-F238E27FC236}">
                <a16:creationId xmlns:a16="http://schemas.microsoft.com/office/drawing/2014/main" id="{8CE2A779-9240-6048-EABB-5CF203F002C9}"/>
              </a:ext>
            </a:extLst>
          </p:cNvPr>
          <p:cNvSpPr txBox="1"/>
          <p:nvPr/>
        </p:nvSpPr>
        <p:spPr>
          <a:xfrm>
            <a:off x="1402976" y="4862627"/>
            <a:ext cx="8973670"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prstClr val="black"/>
                </a:solidFill>
                <a:effectLst/>
                <a:uLnTx/>
                <a:uFillTx/>
                <a:ea typeface="+mn-ea"/>
                <a:cs typeface="Narkisim"/>
              </a:rPr>
              <a:t>Los datos anteriores indican que el efectivo se recupera en 232 días promedio, pero las cuentas por cobrar se liquidan en 184 días, lo que le permite a la empresa contar con 48 días para utilizar el dinero y al término pagar las cuentas por pagar.</a:t>
            </a:r>
          </a:p>
        </p:txBody>
      </p:sp>
    </p:spTree>
    <p:extLst>
      <p:ext uri="{BB962C8B-B14F-4D97-AF65-F5344CB8AC3E}">
        <p14:creationId xmlns:p14="http://schemas.microsoft.com/office/powerpoint/2010/main" val="218102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11624" y="700009"/>
            <a:ext cx="9628093" cy="4370427"/>
          </a:xfrm>
          <a:prstGeom prst="rect">
            <a:avLst/>
          </a:prstGeom>
          <a:noFill/>
        </p:spPr>
        <p:txBody>
          <a:bodyPr wrap="square" rtlCol="0">
            <a:spAutoFit/>
          </a:bodyPr>
          <a:lstStyle/>
          <a:p>
            <a:pPr algn="just"/>
            <a:r>
              <a:rPr lang="es-MX" sz="2600" dirty="0">
                <a:solidFill>
                  <a:srgbClr val="7030A0"/>
                </a:solidFill>
              </a:rPr>
              <a:t>“Disciplina Empresarial. Para ejecutar las actividades que requiere tu negocio (marketing, ventas, servicio al cliente, control de operaciones y finanzas), necesitas enfocarte en tres ejes; frecuencia, secuencia y consistencia. La experiencia acumulada hasta ahora me ha demostrado que el 80% del éxito en el cumplimiento de metas es la disciplina.”</a:t>
            </a:r>
          </a:p>
          <a:p>
            <a:pPr algn="r"/>
            <a:r>
              <a:rPr lang="es-MX" sz="2600" dirty="0">
                <a:solidFill>
                  <a:srgbClr val="7030A0"/>
                </a:solidFill>
              </a:rPr>
              <a:t>Mario Rizo</a:t>
            </a:r>
          </a:p>
          <a:p>
            <a:pPr algn="r"/>
            <a:endParaRPr lang="es-MX" sz="2400" dirty="0">
              <a:solidFill>
                <a:srgbClr val="7030A0"/>
              </a:solidFill>
            </a:endParaRPr>
          </a:p>
          <a:p>
            <a:pPr algn="r"/>
            <a:endParaRPr lang="es-MX" sz="2400" dirty="0">
              <a:solidFill>
                <a:srgbClr val="7030A0"/>
              </a:solidFill>
            </a:endParaRPr>
          </a:p>
          <a:p>
            <a:pPr algn="ctr"/>
            <a:r>
              <a:rPr lang="es-MX" sz="4800" dirty="0"/>
              <a:t>MUCHO EXITO</a:t>
            </a:r>
          </a:p>
        </p:txBody>
      </p:sp>
    </p:spTree>
    <p:extLst>
      <p:ext uri="{BB962C8B-B14F-4D97-AF65-F5344CB8AC3E}">
        <p14:creationId xmlns:p14="http://schemas.microsoft.com/office/powerpoint/2010/main" val="3919983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1DE5E8-F7BC-F66B-7162-B2ED33F3B6BB}"/>
              </a:ext>
            </a:extLst>
          </p:cNvPr>
          <p:cNvSpPr txBox="1"/>
          <p:nvPr/>
        </p:nvSpPr>
        <p:spPr>
          <a:xfrm>
            <a:off x="4065215" y="4384504"/>
            <a:ext cx="5410327" cy="1200329"/>
          </a:xfrm>
          <a:prstGeom prst="rect">
            <a:avLst/>
          </a:prstGeom>
          <a:noFill/>
        </p:spPr>
        <p:txBody>
          <a:bodyPr wrap="none" rtlCol="0">
            <a:spAutoFit/>
          </a:bodyPr>
          <a:lstStyle/>
          <a:p>
            <a:pPr algn="ctr"/>
            <a:r>
              <a:rPr lang="es-MX" sz="3600" dirty="0">
                <a:solidFill>
                  <a:srgbClr val="FFFF00"/>
                </a:solidFill>
              </a:rPr>
              <a:t>¡BIENVENIDO </a:t>
            </a:r>
          </a:p>
          <a:p>
            <a:pPr algn="ctr"/>
            <a:r>
              <a:rPr lang="es-MX" sz="3600" dirty="0">
                <a:solidFill>
                  <a:srgbClr val="FFFF00"/>
                </a:solidFill>
              </a:rPr>
              <a:t>TE DESAMO MUCHO ÉXITO!</a:t>
            </a:r>
          </a:p>
        </p:txBody>
      </p:sp>
    </p:spTree>
    <p:extLst>
      <p:ext uri="{BB962C8B-B14F-4D97-AF65-F5344CB8AC3E}">
        <p14:creationId xmlns:p14="http://schemas.microsoft.com/office/powerpoint/2010/main" val="248371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64023" y="995170"/>
            <a:ext cx="9663953" cy="4216539"/>
          </a:xfrm>
          <a:prstGeom prst="rect">
            <a:avLst/>
          </a:prstGeom>
          <a:noFill/>
        </p:spPr>
        <p:txBody>
          <a:bodyPr wrap="square" rtlCol="0">
            <a:spAutoFit/>
          </a:bodyPr>
          <a:lstStyle/>
          <a:p>
            <a:pPr algn="just"/>
            <a:r>
              <a:rPr lang="es-MX" sz="3200" dirty="0">
                <a:solidFill>
                  <a:srgbClr val="7030A0"/>
                </a:solidFill>
                <a:cs typeface="Arial" panose="020B0604020202020204" pitchFamily="34" charset="0"/>
              </a:rPr>
              <a:t>“Una buena estrategia nace de buena información, por lo que es indispensable dedicarle tiempo y trabajar en tener información confiable y de calidad para la elaboración de nuestra estrategia de negocios”.</a:t>
            </a:r>
          </a:p>
          <a:p>
            <a:pPr algn="just"/>
            <a:r>
              <a:rPr lang="es-MX" sz="3200" dirty="0">
                <a:solidFill>
                  <a:srgbClr val="7030A0"/>
                </a:solidFill>
                <a:cs typeface="Arial" panose="020B0604020202020204" pitchFamily="34" charset="0"/>
              </a:rPr>
              <a:t>								Mario Rizo</a:t>
            </a:r>
          </a:p>
          <a:p>
            <a:pPr algn="ctr"/>
            <a:endParaRPr lang="es-MX" sz="3600" dirty="0">
              <a:solidFill>
                <a:srgbClr val="7030A0"/>
              </a:solidFill>
              <a:cs typeface="Arial" panose="020B0604020202020204" pitchFamily="34" charset="0"/>
            </a:endParaRPr>
          </a:p>
          <a:p>
            <a:pPr algn="ctr"/>
            <a:endParaRPr lang="es-MX" sz="3600" dirty="0">
              <a:solidFill>
                <a:srgbClr val="7030A0"/>
              </a:solidFill>
              <a:cs typeface="Arial" panose="020B0604020202020204" pitchFamily="34" charset="0"/>
            </a:endParaRPr>
          </a:p>
          <a:p>
            <a:pPr algn="ctr"/>
            <a:r>
              <a:rPr lang="es-MX" sz="3200" b="1" dirty="0">
                <a:cs typeface="Arial" panose="020B0604020202020204" pitchFamily="34" charset="0"/>
              </a:rPr>
              <a:t>Continuación Razones Financieras……….</a:t>
            </a:r>
          </a:p>
        </p:txBody>
      </p:sp>
    </p:spTree>
    <p:extLst>
      <p:ext uri="{BB962C8B-B14F-4D97-AF65-F5344CB8AC3E}">
        <p14:creationId xmlns:p14="http://schemas.microsoft.com/office/powerpoint/2010/main" val="289080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3325818" y="2967335"/>
            <a:ext cx="5540363" cy="923330"/>
          </a:xfrm>
          <a:prstGeom prst="rect">
            <a:avLst/>
          </a:prstGeom>
          <a:noFill/>
        </p:spPr>
        <p:txBody>
          <a:bodyPr wrap="none" rtlCol="0">
            <a:spAutoFit/>
          </a:bodyPr>
          <a:lstStyle/>
          <a:p>
            <a:r>
              <a:rPr lang="es-MX" sz="3600" dirty="0">
                <a:latin typeface="Leelawadee UI" panose="020B0502040204020203" pitchFamily="34" charset="-34"/>
                <a:cs typeface="Leelawadee UI" panose="020B0502040204020203" pitchFamily="34" charset="-34"/>
              </a:rPr>
              <a:t>RAZONES DE COBERTURA</a:t>
            </a:r>
            <a:endParaRPr lang="es-MX" sz="3600" dirty="0">
              <a:solidFill>
                <a:srgbClr val="FF0000"/>
              </a:solidFill>
              <a:cs typeface="Arial" panose="020B0604020202020204" pitchFamily="34" charset="0"/>
            </a:endParaRPr>
          </a:p>
          <a:p>
            <a:endParaRPr lang="es-MX"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1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219544"/>
            <a:ext cx="9771227" cy="4062651"/>
          </a:xfrm>
          <a:prstGeom prst="rect">
            <a:avLst/>
          </a:prstGeom>
          <a:noFill/>
        </p:spPr>
        <p:txBody>
          <a:bodyPr wrap="square" rtlCol="0">
            <a:spAutoFit/>
          </a:bodyPr>
          <a:lstStyle/>
          <a:p>
            <a:pPr marL="0" indent="0">
              <a:buNone/>
            </a:pPr>
            <a:r>
              <a:rPr lang="es-ES" sz="2400" b="1" dirty="0">
                <a:cs typeface="Narkisim"/>
              </a:rPr>
              <a:t>COBERTURA DE INTERESES</a:t>
            </a:r>
            <a:r>
              <a:rPr lang="es-ES" dirty="0">
                <a:latin typeface="Narkisim"/>
                <a:cs typeface="Narkisim"/>
              </a:rPr>
              <a:t> </a:t>
            </a:r>
          </a:p>
          <a:p>
            <a:pPr marL="0" indent="0">
              <a:buNone/>
            </a:pPr>
            <a:endParaRPr lang="es-ES" dirty="0">
              <a:latin typeface="Narkisim"/>
              <a:cs typeface="Narkisim"/>
            </a:endParaRPr>
          </a:p>
          <a:p>
            <a:pPr marL="0" indent="0" algn="just">
              <a:buNone/>
            </a:pPr>
            <a:r>
              <a:rPr lang="es-ES" sz="2400" dirty="0">
                <a:cs typeface="Narkisim"/>
              </a:rPr>
              <a:t>Calcula la capacidad de la empresa para cumplir con sus compromisos con Instituciones financieras o alguna otra organización que les cobre intereses.</a:t>
            </a:r>
          </a:p>
          <a:p>
            <a:pPr marL="0" indent="0">
              <a:buNone/>
            </a:pPr>
            <a:endParaRPr lang="es-ES" sz="2400" dirty="0">
              <a:cs typeface="Narkisim"/>
            </a:endParaRPr>
          </a:p>
          <a:p>
            <a:r>
              <a:rPr lang="es-MX" sz="2400" dirty="0"/>
              <a:t>Cobertura de Intereses     =    Utilidad antes de Intereses e Impuestos (UAII)</a:t>
            </a:r>
          </a:p>
          <a:p>
            <a:r>
              <a:rPr lang="es-MX" sz="2400" dirty="0"/>
              <a:t>		                                           Gastos de Intereses</a:t>
            </a:r>
          </a:p>
          <a:p>
            <a:endParaRPr lang="es-MX" sz="2400" dirty="0"/>
          </a:p>
          <a:p>
            <a:pPr algn="just"/>
            <a:r>
              <a:rPr lang="es-MX" sz="2400" dirty="0"/>
              <a:t>A la utilidad antes de Intereses e Impuestos, también se le conoce como </a:t>
            </a:r>
            <a:r>
              <a:rPr lang="es-MX" sz="2400" dirty="0">
                <a:solidFill>
                  <a:srgbClr val="FF0000"/>
                </a:solidFill>
              </a:rPr>
              <a:t>EBITDA</a:t>
            </a:r>
            <a:r>
              <a:rPr lang="es-MX" sz="2400" dirty="0"/>
              <a:t> por sus siglas en Ingles</a:t>
            </a:r>
          </a:p>
          <a:p>
            <a:pPr marL="0" indent="0">
              <a:buNone/>
            </a:pPr>
            <a:endParaRPr lang="es-MX" sz="2400" dirty="0">
              <a:solidFill>
                <a:srgbClr val="FF0000"/>
              </a:solidFill>
            </a:endParaRPr>
          </a:p>
        </p:txBody>
      </p:sp>
      <p:cxnSp>
        <p:nvCxnSpPr>
          <p:cNvPr id="4" name="Conector recto 3">
            <a:extLst>
              <a:ext uri="{FF2B5EF4-FFF2-40B4-BE49-F238E27FC236}">
                <a16:creationId xmlns:a16="http://schemas.microsoft.com/office/drawing/2014/main" id="{0AE35847-1963-FE0B-0819-125CE3DBE94D}"/>
              </a:ext>
            </a:extLst>
          </p:cNvPr>
          <p:cNvCxnSpPr/>
          <p:nvPr/>
        </p:nvCxnSpPr>
        <p:spPr>
          <a:xfrm>
            <a:off x="4913644" y="3368712"/>
            <a:ext cx="56471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94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4E8C56-1784-B375-6A9A-598A18D86F54}"/>
              </a:ext>
            </a:extLst>
          </p:cNvPr>
          <p:cNvSpPr txBox="1"/>
          <p:nvPr/>
        </p:nvSpPr>
        <p:spPr>
          <a:xfrm>
            <a:off x="1030941" y="806824"/>
            <a:ext cx="9681883" cy="3970318"/>
          </a:xfrm>
          <a:prstGeom prst="rect">
            <a:avLst/>
          </a:prstGeom>
          <a:noFill/>
        </p:spPr>
        <p:txBody>
          <a:bodyPr wrap="square" rtlCol="0">
            <a:spAutoFit/>
          </a:bodyPr>
          <a:lstStyle/>
          <a:p>
            <a:endParaRPr lang="es-MX" dirty="0"/>
          </a:p>
          <a:p>
            <a:endParaRPr lang="es-MX" dirty="0"/>
          </a:p>
          <a:p>
            <a:r>
              <a:rPr lang="es-MX" dirty="0"/>
              <a:t>Liquidez Corriente, es una de las razones de liquides mas empleadas.</a:t>
            </a:r>
          </a:p>
          <a:p>
            <a:endParaRPr lang="es-MX" dirty="0"/>
          </a:p>
          <a:p>
            <a:r>
              <a:rPr lang="es-MX" dirty="0"/>
              <a:t>Ejemplo: Aldine </a:t>
            </a:r>
            <a:r>
              <a:rPr lang="es-MX" dirty="0" err="1"/>
              <a:t>Manufacturing</a:t>
            </a:r>
            <a:r>
              <a:rPr lang="es-MX" dirty="0"/>
              <a:t> Company</a:t>
            </a:r>
          </a:p>
          <a:p>
            <a:endParaRPr lang="es-MX" dirty="0"/>
          </a:p>
          <a:p>
            <a:r>
              <a:rPr lang="es-MX" dirty="0"/>
              <a:t>Activos Circulantes		$2’241,000</a:t>
            </a:r>
          </a:p>
          <a:p>
            <a:r>
              <a:rPr lang="es-MX" dirty="0"/>
              <a:t>Pasivos a Corto Plazo	$   823,000</a:t>
            </a:r>
          </a:p>
          <a:p>
            <a:endParaRPr lang="es-MX" dirty="0"/>
          </a:p>
          <a:p>
            <a:endParaRPr lang="es-MX" dirty="0"/>
          </a:p>
          <a:p>
            <a:pPr algn="just"/>
            <a:r>
              <a:rPr lang="es-MX" dirty="0"/>
              <a:t>Aldine se dedica a fabricar electrodomésticos. Su liquidez corriente esta un poco arriba de la media de las razones para la Industria, que es de 2.1 (publicado por </a:t>
            </a:r>
            <a:r>
              <a:rPr lang="es-MX" dirty="0" err="1"/>
              <a:t>The</a:t>
            </a:r>
            <a:r>
              <a:rPr lang="es-MX" dirty="0"/>
              <a:t> </a:t>
            </a:r>
            <a:r>
              <a:rPr lang="es-MX" dirty="0" err="1"/>
              <a:t>Risk</a:t>
            </a:r>
            <a:r>
              <a:rPr lang="es-MX" dirty="0"/>
              <a:t> Management </a:t>
            </a:r>
            <a:r>
              <a:rPr lang="es-MX" dirty="0" err="1"/>
              <a:t>Association</a:t>
            </a:r>
            <a:r>
              <a:rPr lang="es-MX" dirty="0"/>
              <a:t>). Que aunque no siempre revelan fortalezas o debilidades financieras, son significativas en la industria en la identificación de las compañías que están fuera de los limites.</a:t>
            </a:r>
          </a:p>
        </p:txBody>
      </p:sp>
      <p:pic>
        <p:nvPicPr>
          <p:cNvPr id="1026" name="Picture 2" descr="Resultado de imagen de imagenes de liquidez corriente">
            <a:extLst>
              <a:ext uri="{FF2B5EF4-FFF2-40B4-BE49-F238E27FC236}">
                <a16:creationId xmlns:a16="http://schemas.microsoft.com/office/drawing/2014/main" id="{9233EDCE-133E-9CD6-FC60-9F90075A2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774" y="1023658"/>
            <a:ext cx="2270591"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50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98494" y="1579909"/>
            <a:ext cx="9672918" cy="3046988"/>
          </a:xfrm>
          <a:prstGeom prst="rect">
            <a:avLst/>
          </a:prstGeom>
          <a:noFill/>
        </p:spPr>
        <p:txBody>
          <a:bodyPr wrap="square" rtlCol="0">
            <a:spAutoFit/>
          </a:bodyPr>
          <a:lstStyle/>
          <a:p>
            <a:pPr algn="just"/>
            <a:r>
              <a:rPr lang="es-ES" sz="2400" b="0" dirty="0">
                <a:cs typeface="Narkisim"/>
              </a:rPr>
              <a:t>Se supone que cuanto más alta sea la liquidez corriente, mayor será la capacidad de la empresa para pagar sus deudas; sin embargo, es una medida burda porque no toma en cuenta la liquidez de los componentes individuales de los activos corrientes. Una empresa que tiene activos corrientes compuestos, principalmente de efectivo y cuentas por cobrar no vencidas, en general se ve como con más liquidez que una cuyos activos corrientes son principalmente inventarios. En consecuencia, recurrimos a una prueba de liquidez más severa:  la razón de la prueba ácida.</a:t>
            </a:r>
          </a:p>
        </p:txBody>
      </p:sp>
    </p:spTree>
    <p:extLst>
      <p:ext uri="{BB962C8B-B14F-4D97-AF65-F5344CB8AC3E}">
        <p14:creationId xmlns:p14="http://schemas.microsoft.com/office/powerpoint/2010/main" val="43053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A486875-9823-C0FD-AF47-89A0F642A2F8}"/>
              </a:ext>
            </a:extLst>
          </p:cNvPr>
          <p:cNvSpPr txBox="1"/>
          <p:nvPr/>
        </p:nvSpPr>
        <p:spPr>
          <a:xfrm>
            <a:off x="1362635" y="1102659"/>
            <a:ext cx="9403977" cy="4893647"/>
          </a:xfrm>
          <a:prstGeom prst="rect">
            <a:avLst/>
          </a:prstGeom>
          <a:noFill/>
        </p:spPr>
        <p:txBody>
          <a:bodyPr wrap="square" rtlCol="0">
            <a:spAutoFit/>
          </a:bodyPr>
          <a:lstStyle/>
          <a:p>
            <a:pPr algn="just"/>
            <a:r>
              <a:rPr lang="es-MX" sz="2400" dirty="0"/>
              <a:t>Procedamos a Calcular la Razón de prueba del Acido de Aldine </a:t>
            </a:r>
            <a:r>
              <a:rPr lang="es-MX" sz="2400" dirty="0" err="1"/>
              <a:t>Manufactury</a:t>
            </a:r>
            <a:r>
              <a:rPr lang="es-MX" sz="2400" dirty="0"/>
              <a:t> Company</a:t>
            </a:r>
          </a:p>
          <a:p>
            <a:endParaRPr lang="es-MX" sz="2400" dirty="0"/>
          </a:p>
          <a:p>
            <a:r>
              <a:rPr lang="es-MX" sz="2400" dirty="0"/>
              <a:t>Prueba del Acido   =      Activo Circulantes – Inventarios</a:t>
            </a:r>
          </a:p>
          <a:p>
            <a:r>
              <a:rPr lang="es-MX" sz="2400" dirty="0"/>
              <a:t>			           Pasivos a Corto Plazo </a:t>
            </a:r>
          </a:p>
          <a:p>
            <a:endParaRPr lang="es-MX" sz="2400" dirty="0"/>
          </a:p>
          <a:p>
            <a:r>
              <a:rPr lang="es-MX" sz="2400" dirty="0"/>
              <a:t>		= $2’241,000 - $1’329,000   =   1.11</a:t>
            </a:r>
          </a:p>
          <a:p>
            <a:r>
              <a:rPr lang="es-MX" sz="2400" dirty="0"/>
              <a:t>			     $823,000</a:t>
            </a:r>
          </a:p>
          <a:p>
            <a:endParaRPr lang="es-MX" sz="1200" dirty="0"/>
          </a:p>
          <a:p>
            <a:pPr algn="just"/>
            <a:r>
              <a:rPr lang="es-MX" sz="2400" dirty="0"/>
              <a:t>Esta razón sirve como complemento de la liquidez corriente para analizar la liquidez, solo excluye a los inventarios. Es una medida mas precisa de la liquidez, el promedio para la Industria donde se clasifica Aldine es de 1.1 por lo tanto Aldine esta en línea con la Industria.</a:t>
            </a:r>
          </a:p>
        </p:txBody>
      </p:sp>
      <p:cxnSp>
        <p:nvCxnSpPr>
          <p:cNvPr id="6" name="Conector recto 5">
            <a:extLst>
              <a:ext uri="{FF2B5EF4-FFF2-40B4-BE49-F238E27FC236}">
                <a16:creationId xmlns:a16="http://schemas.microsoft.com/office/drawing/2014/main" id="{04A9E738-2FEA-61BF-E1B5-1633845DDFB1}"/>
              </a:ext>
            </a:extLst>
          </p:cNvPr>
          <p:cNvCxnSpPr>
            <a:cxnSpLocks/>
          </p:cNvCxnSpPr>
          <p:nvPr/>
        </p:nvCxnSpPr>
        <p:spPr>
          <a:xfrm>
            <a:off x="4213411" y="2617695"/>
            <a:ext cx="4078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426DB5F6-C6C6-2EC3-8520-08B99C4D5F3F}"/>
              </a:ext>
            </a:extLst>
          </p:cNvPr>
          <p:cNvCxnSpPr>
            <a:cxnSpLocks/>
          </p:cNvCxnSpPr>
          <p:nvPr/>
        </p:nvCxnSpPr>
        <p:spPr>
          <a:xfrm>
            <a:off x="3478306" y="3729316"/>
            <a:ext cx="30300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764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07459" y="1533726"/>
            <a:ext cx="9529481" cy="2677656"/>
          </a:xfrm>
          <a:prstGeom prst="rect">
            <a:avLst/>
          </a:prstGeom>
          <a:noFill/>
        </p:spPr>
        <p:txBody>
          <a:bodyPr wrap="square" rtlCol="0">
            <a:spAutoFit/>
          </a:bodyPr>
          <a:lstStyle/>
          <a:p>
            <a:pPr algn="just"/>
            <a:r>
              <a:rPr lang="es-ES" sz="2400" b="0" dirty="0">
                <a:cs typeface="Narkisim"/>
              </a:rPr>
              <a:t>Las comparaciones de la liquidez corriente y de la prueba ácida de Aldine con las medianas de la industria son favorables.  Sin embargo, estas razones no  nos dicen si las cuentas por cobrar y/o los inventarios son demasiado altos. Si lo son, esto afectaría nuestra impresión inicial favorable de la liquidez de la compañía. Por eso, necesitamos analizar las razones y examinar el tamaño, composición y calidad de estos dos activos corrientes importantes. </a:t>
            </a:r>
            <a:endParaRPr lang="es-ES" sz="2400" b="0" dirty="0"/>
          </a:p>
        </p:txBody>
      </p:sp>
      <p:sp>
        <p:nvSpPr>
          <p:cNvPr id="4" name="CuadroTexto 3">
            <a:extLst>
              <a:ext uri="{FF2B5EF4-FFF2-40B4-BE49-F238E27FC236}">
                <a16:creationId xmlns:a16="http://schemas.microsoft.com/office/drawing/2014/main" id="{18194678-41CE-BDBE-F29F-75F71D1D8642}"/>
              </a:ext>
            </a:extLst>
          </p:cNvPr>
          <p:cNvSpPr txBox="1"/>
          <p:nvPr/>
        </p:nvSpPr>
        <p:spPr>
          <a:xfrm>
            <a:off x="4243409" y="636383"/>
            <a:ext cx="2388154" cy="646331"/>
          </a:xfrm>
          <a:prstGeom prst="rect">
            <a:avLst/>
          </a:prstGeom>
          <a:noFill/>
        </p:spPr>
        <p:txBody>
          <a:bodyPr wrap="none" rtlCol="0">
            <a:spAutoFit/>
          </a:bodyPr>
          <a:lstStyle/>
          <a:p>
            <a:r>
              <a:rPr lang="es-MX" sz="3600" dirty="0">
                <a:solidFill>
                  <a:srgbClr val="000000"/>
                </a:solidFill>
                <a:cs typeface="Narkisim"/>
              </a:rPr>
              <a:t>Explicación:</a:t>
            </a:r>
            <a:endParaRPr lang="es-MX" sz="3600" dirty="0">
              <a:solidFill>
                <a:srgbClr val="FF0000"/>
              </a:solidFill>
            </a:endParaRPr>
          </a:p>
        </p:txBody>
      </p:sp>
    </p:spTree>
    <p:extLst>
      <p:ext uri="{BB962C8B-B14F-4D97-AF65-F5344CB8AC3E}">
        <p14:creationId xmlns:p14="http://schemas.microsoft.com/office/powerpoint/2010/main" val="16228484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1221</TotalTime>
  <Words>2404</Words>
  <Application>Microsoft Office PowerPoint</Application>
  <PresentationFormat>Panorámica</PresentationFormat>
  <Paragraphs>184</Paragraphs>
  <Slides>29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Calibri</vt:lpstr>
      <vt:lpstr>Calibri Light</vt:lpstr>
      <vt:lpstr>Leelawadee UI</vt:lpstr>
      <vt:lpstr>Narkisim</vt:lpstr>
      <vt:lpstr>Segoe UI Black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Luis Lozano</cp:lastModifiedBy>
  <cp:revision>30</cp:revision>
  <dcterms:created xsi:type="dcterms:W3CDTF">2024-08-05T23:03:50Z</dcterms:created>
  <dcterms:modified xsi:type="dcterms:W3CDTF">2025-01-31T14:54:47Z</dcterms:modified>
</cp:coreProperties>
</file>