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305" r:id="rId4"/>
    <p:sldId id="287" r:id="rId5"/>
    <p:sldId id="302" r:id="rId6"/>
    <p:sldId id="289" r:id="rId7"/>
    <p:sldId id="282" r:id="rId8"/>
    <p:sldId id="283" r:id="rId9"/>
    <p:sldId id="303" r:id="rId10"/>
    <p:sldId id="279" r:id="rId11"/>
    <p:sldId id="290" r:id="rId12"/>
    <p:sldId id="280" r:id="rId13"/>
    <p:sldId id="275" r:id="rId14"/>
    <p:sldId id="297" r:id="rId15"/>
    <p:sldId id="298" r:id="rId16"/>
    <p:sldId id="296" r:id="rId17"/>
    <p:sldId id="295" r:id="rId18"/>
    <p:sldId id="294" r:id="rId19"/>
    <p:sldId id="293" r:id="rId20"/>
    <p:sldId id="304" r:id="rId21"/>
    <p:sldId id="292" r:id="rId22"/>
    <p:sldId id="274" r:id="rId23"/>
    <p:sldId id="273" r:id="rId24"/>
    <p:sldId id="272" r:id="rId25"/>
    <p:sldId id="299" r:id="rId26"/>
    <p:sldId id="300" r:id="rId27"/>
    <p:sldId id="267" r:id="rId28"/>
    <p:sldId id="257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405"/>
  </p:normalViewPr>
  <p:slideViewPr>
    <p:cSldViewPr snapToGrid="0">
      <p:cViewPr varScale="1">
        <p:scale>
          <a:sx n="85" d="100"/>
          <a:sy n="85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D71E6-E27E-35E9-2753-D3BA66C5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89623-C94E-BE94-C417-7DCB7E27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5313A-DAFA-E79D-E2CA-9D019A4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36CB6-7581-E957-2E8E-B40D4872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1A929-CE1B-F461-B207-B6798562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2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7FE8-61A6-96BE-1FD5-DF813A4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8D5949-BF6A-C26D-47F5-58937BD2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CB2C7-FC4A-0CBB-E1B3-509F381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3B62D-C74F-64E1-9EE1-ABF3C2A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E15C0-BBD8-C220-AB18-95AD63E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CC5AC-4C98-DB04-AAB5-A4A067C36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90C67-9C8F-A0C1-28E9-BF3CBC64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895C0-F722-14FD-1F66-F949E9F2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5650-AA03-EA82-14E8-CD581E6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C7310-30EC-B729-02E9-9478581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4BF7-C7D0-DBF6-1DC0-5E68C5F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0CCB3-9578-182E-6BF3-C9EC9783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B8EC8-054D-B67B-356D-60B2DD7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79D7-1170-A5B0-1C70-C042895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4E370-CF1B-194F-A351-9350AC9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542A-C71E-8E1A-188A-7F1CCA4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AF4DF-4DF6-6ED7-541E-699605DB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F5D9E-0A50-5242-40D0-38D0F1ED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9C356-0EC9-455D-F5C9-23C33FC7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5AE5E-3FC6-0907-6942-37AFCDA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2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382C-1A73-B729-9FCD-5293B959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66775-4234-322B-7072-F39A34A31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AA7FD-ED70-F552-E27E-B41410EB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E85EE-76AF-B67C-D1C7-1923A19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6D96AB-FF82-FA0B-3ABA-8BFD0BE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A1131-003F-BFC0-7D8D-2A45F6FF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5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49829-A881-520D-F4D3-F938F538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DEC91-19D9-4500-C9DE-C7CD52D9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75C0B-6062-AE08-8595-FE176763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ED0B9-72FC-0316-07A0-DABC82E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BA2BE-3915-D57A-ABCC-6AEB92C9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CF7AA7-D810-06F7-A8FC-1202921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9042F-478F-E1EE-1D61-BBEB1598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D6A62-344E-9AD5-7B53-9B0559F3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0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4DE5-D5D9-ECE7-F285-83E42D49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59640-9093-CFB1-7556-58320675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6ED3D-DBD4-31D5-2049-15350D7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23095-7E02-F3B6-E30B-6E5C2D8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0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6F013-9F98-216B-02F6-85F7BC0D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4D6C0-3F1B-5A4E-06D9-2A0A642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8AFD8-A23F-4EE1-41D8-FE865DED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5490-263E-D209-A343-47716988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6AF9-4477-0A90-D070-5208AD22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D5D24-3A21-E9CF-F2B1-B1A36941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C0F528-EA2D-0630-B021-5C98A26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BF163-8212-F8C5-5291-A29B2CF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82AD2-C1CB-F297-D58B-289C95A2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29D6-A47C-0D86-9EAC-9AAA108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80C88-C241-47B9-195C-3D23C063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2C0C3-DB60-40B4-F3F5-74E42CD7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FC42B-1D97-2D32-156A-8DAA50E8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0B7154-9134-B8CA-6EAC-D0DFECF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0684D-5793-23CA-9F17-6CC0046C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5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29E43-DB17-ED4A-729A-5C7D289A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4A2E3-35E3-0E44-7EC6-7DDC840D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B64B0-DFB9-5E19-A637-C9C242AB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3CF28-8D0B-F29C-2DB2-AFB9E62B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7B338-9FD5-2869-A3B4-77E8FA2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76263" y="1704056"/>
            <a:ext cx="8804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cs typeface="Narkisim"/>
              </a:rPr>
              <a:t>Estas razones permiten analizar y evaluar las ganancias de la empresa con respecto a un nivel dado de ventas, de activos o la inversión de los dueños.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446C36-9881-099F-FCEE-D5B37F990A4B}"/>
              </a:ext>
            </a:extLst>
          </p:cNvPr>
          <p:cNvSpPr txBox="1"/>
          <p:nvPr/>
        </p:nvSpPr>
        <p:spPr>
          <a:xfrm>
            <a:off x="3855068" y="842683"/>
            <a:ext cx="482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RENTABILIDAD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943679-6992-2A41-49C3-CE2DF8EE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59" y="3280903"/>
            <a:ext cx="2823882" cy="20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9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28166" y="1357693"/>
            <a:ext cx="9197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cs typeface="Narkisim"/>
              </a:rPr>
              <a:t>Estas razones evalúan la capacidad de la empresa para cubrir determinados cargos fijos. Estas se relacionan más frecuentemente con los cargos fijos que resultan por las deudas de la empresa.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20C815-A5E3-1102-A678-AF00C106D2EB}"/>
              </a:ext>
            </a:extLst>
          </p:cNvPr>
          <p:cNvSpPr txBox="1"/>
          <p:nvPr/>
        </p:nvSpPr>
        <p:spPr>
          <a:xfrm>
            <a:off x="4069494" y="657762"/>
            <a:ext cx="444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COBERTURA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6EC7B47-9841-3FCE-4F5E-6C589151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18" y="3429000"/>
            <a:ext cx="3800756" cy="19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0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A31E92-AACD-6125-4570-93DB34E2882E}"/>
              </a:ext>
            </a:extLst>
          </p:cNvPr>
          <p:cNvSpPr txBox="1"/>
          <p:nvPr/>
        </p:nvSpPr>
        <p:spPr>
          <a:xfrm>
            <a:off x="2810595" y="2044005"/>
            <a:ext cx="5839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cs typeface="Leelawadee UI" panose="020B0502040204020203" pitchFamily="34" charset="-34"/>
              </a:rPr>
              <a:t>RAZONES DE LÍQUIDEZ</a:t>
            </a:r>
          </a:p>
        </p:txBody>
      </p:sp>
    </p:spTree>
    <p:extLst>
      <p:ext uri="{BB962C8B-B14F-4D97-AF65-F5344CB8AC3E}">
        <p14:creationId xmlns:p14="http://schemas.microsoft.com/office/powerpoint/2010/main" val="43053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CC16D21-4BC4-ABB2-74EF-9D43B1453CBC}"/>
              </a:ext>
            </a:extLst>
          </p:cNvPr>
          <p:cNvSpPr txBox="1"/>
          <p:nvPr/>
        </p:nvSpPr>
        <p:spPr>
          <a:xfrm>
            <a:off x="808204" y="471783"/>
            <a:ext cx="11026588" cy="5739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RAZÓN DE CIRCULANTE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SOLVENCIA CIRCULANTE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Expresa el número de veces que los bienes y valores de fácil realización, en el curso normal de las operaciones,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convertirán en efectivo por cada peso de pasivo exigible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 de la empresa para hacer frente a sus obligaciones a corto plazo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Liquidez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 circulante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circulante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Sustituimos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Liquidez =  20’196,400   =    3.78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5’335,080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nos dice que la empresa cuenta con $3.78 de activos por cada peso de obligaciones a corto plazo, por lo cual no debe de tener problemas para cumplir.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48083B-A505-95A5-A3BF-45E942431C8E}"/>
              </a:ext>
            </a:extLst>
          </p:cNvPr>
          <p:cNvCxnSpPr/>
          <p:nvPr/>
        </p:nvCxnSpPr>
        <p:spPr>
          <a:xfrm>
            <a:off x="5372027" y="3165230"/>
            <a:ext cx="2205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727169A-8D07-9B90-015E-97D0AAAA1105}"/>
              </a:ext>
            </a:extLst>
          </p:cNvPr>
          <p:cNvCxnSpPr>
            <a:cxnSpLocks/>
          </p:cNvCxnSpPr>
          <p:nvPr/>
        </p:nvCxnSpPr>
        <p:spPr>
          <a:xfrm>
            <a:off x="1945341" y="4483042"/>
            <a:ext cx="17502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6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A9DF47A-3489-161D-8DE3-6C7B49D32E15}"/>
              </a:ext>
            </a:extLst>
          </p:cNvPr>
          <p:cNvSpPr txBox="1">
            <a:spLocks/>
          </p:cNvSpPr>
          <p:nvPr/>
        </p:nvSpPr>
        <p:spPr>
          <a:xfrm>
            <a:off x="1371600" y="403412"/>
            <a:ext cx="9601200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RAZÓN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PRUEBA DEL ÁCIDO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Mide </a:t>
            </a: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capacidad de la empresa para hacer frente a sus obligaciones financieras a corto plazo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 considerar sus inventarios.  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Prueba del ácido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=  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 circulante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circulante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Sustituyendo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temenos que: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Prueba del ácido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 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20’196,400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9’241,524     =     2.05 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    5’335,080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nos indica que al eliminar los inventarios, la empresa tiene un resultado de $2.05 por cada peso de obligaciones a corto plazo.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5D69466-1B0A-5C70-43A0-0FE040345A6B}"/>
              </a:ext>
            </a:extLst>
          </p:cNvPr>
          <p:cNvCxnSpPr/>
          <p:nvPr/>
        </p:nvCxnSpPr>
        <p:spPr>
          <a:xfrm>
            <a:off x="5827059" y="2653553"/>
            <a:ext cx="34514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02E2AD2-2986-4096-E341-6EDCF3D8C105}"/>
              </a:ext>
            </a:extLst>
          </p:cNvPr>
          <p:cNvCxnSpPr/>
          <p:nvPr/>
        </p:nvCxnSpPr>
        <p:spPr>
          <a:xfrm>
            <a:off x="3684494" y="4383741"/>
            <a:ext cx="259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6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2ED9196-90BF-9927-6D2A-2829DBBBB342}"/>
              </a:ext>
            </a:extLst>
          </p:cNvPr>
          <p:cNvSpPr txBox="1">
            <a:spLocks/>
          </p:cNvSpPr>
          <p:nvPr/>
        </p:nvSpPr>
        <p:spPr>
          <a:xfrm>
            <a:off x="1380565" y="860612"/>
            <a:ext cx="9601200" cy="513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RAZÓN DE CAPITAL DE TRABAJO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la cantidad de dinero que la empresa necesita disponer para seguir operando.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Cantidad disponible después de liquidar todas las obligaciones a corto plazo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de trabajo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 circulante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circulante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T. = 20’196,400 – 5’335,080 = $14´861,320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Esto significa que la empresa contara con recursos por $14’861,320 para cubrir sus necesidades de operación.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61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9FD4EC-AF98-A0EC-ABBA-0D37CBE72093}"/>
              </a:ext>
            </a:extLst>
          </p:cNvPr>
          <p:cNvSpPr txBox="1"/>
          <p:nvPr/>
        </p:nvSpPr>
        <p:spPr>
          <a:xfrm>
            <a:off x="3159835" y="2491102"/>
            <a:ext cx="624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cs typeface="Leelawadee UI" panose="020B0502040204020203" pitchFamily="34" charset="-34"/>
              </a:rPr>
              <a:t>RAZONES DE ACTIVIDAD</a:t>
            </a:r>
          </a:p>
        </p:txBody>
      </p:sp>
    </p:spTree>
    <p:extLst>
      <p:ext uri="{BB962C8B-B14F-4D97-AF65-F5344CB8AC3E}">
        <p14:creationId xmlns:p14="http://schemas.microsoft.com/office/powerpoint/2010/main" val="1882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267386B-820A-35D2-26B6-893F5C911B00}"/>
              </a:ext>
            </a:extLst>
          </p:cNvPr>
          <p:cNvSpPr txBox="1"/>
          <p:nvPr/>
        </p:nvSpPr>
        <p:spPr>
          <a:xfrm>
            <a:off x="1013011" y="836096"/>
            <a:ext cx="9852211" cy="477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INVENTARIOS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periodo de ventas que se puede cubrir con el saldo de inventarios y nos permite conocer la 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ficiencia de la organización de ventas.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de inventarios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Inventarios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Costo de ventas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Inventarios =               9’241,524      * 360  =   132 días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25’212,620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razón lo que nos indica es, que en promedio cada 132 días se renuevan los inventarios o que tenemos inventarios para los próximos 132 días.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8D5C88E-E07F-11A3-7EBD-D2300FE1E19E}"/>
              </a:ext>
            </a:extLst>
          </p:cNvPr>
          <p:cNvCxnSpPr/>
          <p:nvPr/>
        </p:nvCxnSpPr>
        <p:spPr>
          <a:xfrm>
            <a:off x="5316071" y="3541059"/>
            <a:ext cx="18915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DD135C8-A878-1C10-E2E2-10DB8E6B5F26}"/>
              </a:ext>
            </a:extLst>
          </p:cNvPr>
          <p:cNvCxnSpPr/>
          <p:nvPr/>
        </p:nvCxnSpPr>
        <p:spPr>
          <a:xfrm>
            <a:off x="4625788" y="4338919"/>
            <a:ext cx="17570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972062B2-0540-6376-BC32-C43A0C7A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55" y="2124638"/>
            <a:ext cx="1856699" cy="15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2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E88C91B-914C-1ED3-E035-73C84B6F4500}"/>
              </a:ext>
            </a:extLst>
          </p:cNvPr>
          <p:cNvSpPr txBox="1">
            <a:spLocks/>
          </p:cNvSpPr>
          <p:nvPr/>
        </p:nvSpPr>
        <p:spPr>
          <a:xfrm>
            <a:off x="797859" y="403412"/>
            <a:ext cx="10390093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CUENTAS POR COBRAR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Plazo medio de cobranza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Eficiencia en el otorgamiento del crédito y en la recuperación de la cartera.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cuentas x cobrar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Ctas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x cobrar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            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Ventas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   5’966,000  *   360   =     33 días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	             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65’326,810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nos dice que en promedio nuestros clientes nos pagan cada 33 días.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FB7F37C-9D8E-A1EB-0CDC-7DF406FDA203}"/>
              </a:ext>
            </a:extLst>
          </p:cNvPr>
          <p:cNvCxnSpPr/>
          <p:nvPr/>
        </p:nvCxnSpPr>
        <p:spPr>
          <a:xfrm>
            <a:off x="5549153" y="3101788"/>
            <a:ext cx="17660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7179D67-203D-B55D-C3F6-E4849CA05C2D}"/>
              </a:ext>
            </a:extLst>
          </p:cNvPr>
          <p:cNvCxnSpPr/>
          <p:nvPr/>
        </p:nvCxnSpPr>
        <p:spPr>
          <a:xfrm>
            <a:off x="4347882" y="4222376"/>
            <a:ext cx="13626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6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76A0DB3-C02B-16D9-6DC4-E4D73533A7BD}"/>
              </a:ext>
            </a:extLst>
          </p:cNvPr>
          <p:cNvSpPr txBox="1">
            <a:spLocks/>
          </p:cNvSpPr>
          <p:nvPr/>
        </p:nvSpPr>
        <p:spPr>
          <a:xfrm>
            <a:off x="1371600" y="403412"/>
            <a:ext cx="9601200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PROVEEDORES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Plazo medio de pago a nuestros proveedores. Eficiencia en la obtención de créditos de proveedores.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 de veces que liquidamos a nuestros proveedores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Rotación de proveedores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  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Días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Costo de ventas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Rotacion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   2’832,511      *       360       =   40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  25’212,620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promedio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empresa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sus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6783985-2BAA-0A31-91D6-84FB148FF30A}"/>
              </a:ext>
            </a:extLst>
          </p:cNvPr>
          <p:cNvCxnSpPr/>
          <p:nvPr/>
        </p:nvCxnSpPr>
        <p:spPr>
          <a:xfrm>
            <a:off x="6096000" y="3128682"/>
            <a:ext cx="18915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4CFC8CC-6848-EDDD-ED14-D7B2F299C37C}"/>
              </a:ext>
            </a:extLst>
          </p:cNvPr>
          <p:cNvCxnSpPr/>
          <p:nvPr/>
        </p:nvCxnSpPr>
        <p:spPr>
          <a:xfrm>
            <a:off x="4572000" y="4320988"/>
            <a:ext cx="143435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2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AA5749-207B-3F6D-44A3-786750621B61}"/>
              </a:ext>
            </a:extLst>
          </p:cNvPr>
          <p:cNvSpPr txBox="1"/>
          <p:nvPr/>
        </p:nvSpPr>
        <p:spPr>
          <a:xfrm>
            <a:off x="1541930" y="1094457"/>
            <a:ext cx="81130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PROCESO DE SELECCIÓN</a:t>
            </a:r>
            <a:endParaRPr lang="es-MX" sz="48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/>
            <a:r>
              <a:rPr lang="es-MX" sz="4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2025</a:t>
            </a:r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ea typeface="Segoe UI Black" panose="020B0A02040204020203" pitchFamily="34" charset="0"/>
                <a:cs typeface="Arial" panose="020B0604020202020204" pitchFamily="34" charset="0"/>
              </a:rPr>
              <a:t>LICENCIATURA EN ADMINISTRACIÓN FINANCIERA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00EB5C3-2BC6-3AD2-BB8A-64801DB2B8F5}"/>
              </a:ext>
            </a:extLst>
          </p:cNvPr>
          <p:cNvSpPr txBox="1">
            <a:spLocks/>
          </p:cNvSpPr>
          <p:nvPr/>
        </p:nvSpPr>
        <p:spPr>
          <a:xfrm>
            <a:off x="842683" y="609600"/>
            <a:ext cx="10076329" cy="60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Ciclo Financiero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plazo en que la empresa tarda en realizar su operación normal: compra, producción, venta y cobranza.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Ciclo Financiero =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Ctas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 Cobrar +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Inventarios – </a:t>
            </a:r>
            <a:r>
              <a:rPr kumimoji="0" lang="es-E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Proveedores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Ciclo Financiero =       33     +       132         -     40       =      125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Mientras menor sea el numero de días necesarios 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completar el ciclo financiero, mejor será el 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aprovechamiento de los recursos.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4A94E-EF44-3DC6-0859-100A13B6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29" y="3065929"/>
            <a:ext cx="3693118" cy="26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9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9FD4EC-AF98-A0EC-ABBA-0D37CBE72093}"/>
              </a:ext>
            </a:extLst>
          </p:cNvPr>
          <p:cNvSpPr txBox="1"/>
          <p:nvPr/>
        </p:nvSpPr>
        <p:spPr>
          <a:xfrm>
            <a:off x="2832979" y="2782669"/>
            <a:ext cx="677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RAZONES DE ENDEUDAMIENTO</a:t>
            </a:r>
          </a:p>
        </p:txBody>
      </p:sp>
    </p:spTree>
    <p:extLst>
      <p:ext uri="{BB962C8B-B14F-4D97-AF65-F5344CB8AC3E}">
        <p14:creationId xmlns:p14="http://schemas.microsoft.com/office/powerpoint/2010/main" val="49675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938FB4-A2CC-05BC-FA27-4525AA1FAAFA}"/>
              </a:ext>
            </a:extLst>
          </p:cNvPr>
          <p:cNvSpPr txBox="1">
            <a:spLocks/>
          </p:cNvSpPr>
          <p:nvPr/>
        </p:nvSpPr>
        <p:spPr>
          <a:xfrm>
            <a:off x="959223" y="762000"/>
            <a:ext cx="9601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APALANCAMIENTO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Manifiesta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proporción de la inversión de recursos ajenos al capital propio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Indica la solidez del patrimonio.  Mide el grado de dependencia con terceros.  Señala el potencial de endeudamiento de la empresa.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Apalancamiento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Pasivo total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	 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contable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Apalancamiento      5’335,080      =   0.10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191B0E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	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51’464,948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significa que la proporción de los recursos ajenos en relación a los recursos de la empresa únicamente es de 0.10, lo que es favorable para la empresa.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3035CFA-4C47-F7AB-EC8A-DDB5A30259E8}"/>
              </a:ext>
            </a:extLst>
          </p:cNvPr>
          <p:cNvCxnSpPr/>
          <p:nvPr/>
        </p:nvCxnSpPr>
        <p:spPr>
          <a:xfrm>
            <a:off x="5602941" y="3343835"/>
            <a:ext cx="21425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0909FFA-88BF-B6EC-C3B1-CDEC026AAF50}"/>
              </a:ext>
            </a:extLst>
          </p:cNvPr>
          <p:cNvCxnSpPr>
            <a:cxnSpLocks/>
          </p:cNvCxnSpPr>
          <p:nvPr/>
        </p:nvCxnSpPr>
        <p:spPr>
          <a:xfrm>
            <a:off x="3944471" y="4240306"/>
            <a:ext cx="1506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4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631A6E-34FA-7680-C109-E6D512583CDF}"/>
              </a:ext>
            </a:extLst>
          </p:cNvPr>
          <p:cNvSpPr txBox="1"/>
          <p:nvPr/>
        </p:nvSpPr>
        <p:spPr>
          <a:xfrm>
            <a:off x="3194319" y="2444353"/>
            <a:ext cx="5407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cs typeface="Leelawadee UI" panose="020B0502040204020203" pitchFamily="34" charset="-34"/>
              </a:rPr>
              <a:t>RAZONES DE RENTABILIDAD</a:t>
            </a:r>
          </a:p>
        </p:txBody>
      </p:sp>
    </p:spTree>
    <p:extLst>
      <p:ext uri="{BB962C8B-B14F-4D97-AF65-F5344CB8AC3E}">
        <p14:creationId xmlns:p14="http://schemas.microsoft.com/office/powerpoint/2010/main" val="1705142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5C967F-0AD7-8DDC-FB69-7CE1ACBFC01F}"/>
              </a:ext>
            </a:extLst>
          </p:cNvPr>
          <p:cNvSpPr txBox="1">
            <a:spLocks/>
          </p:cNvSpPr>
          <p:nvPr/>
        </p:nvSpPr>
        <p:spPr>
          <a:xfrm>
            <a:off x="1111623" y="744072"/>
            <a:ext cx="9601200" cy="513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MARGEN DE UTILIDAD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Sirve para determinar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porcentaje que en cada venta se obtiene después de deducir los costos, gastos e impuestos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El beneficio de cada peso de ventas señala la proporción del ingreso incorporable al capital.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Margen de utilidad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 neta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Ventas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$23’723,395/ 65’326,810   =   36.31%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razon indica que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peso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$0.36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5DE440C-1E8C-41EC-44BD-53ED04783736}"/>
              </a:ext>
            </a:extLst>
          </p:cNvPr>
          <p:cNvCxnSpPr/>
          <p:nvPr/>
        </p:nvCxnSpPr>
        <p:spPr>
          <a:xfrm>
            <a:off x="5970494" y="3774141"/>
            <a:ext cx="18108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8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31320-09B4-3E5C-1AB3-2AC610AA693A}"/>
              </a:ext>
            </a:extLst>
          </p:cNvPr>
          <p:cNvSpPr txBox="1">
            <a:spLocks/>
          </p:cNvSpPr>
          <p:nvPr/>
        </p:nvSpPr>
        <p:spPr>
          <a:xfrm>
            <a:off x="1219200" y="582704"/>
            <a:ext cx="9601200" cy="543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SOBRE LOS ACTIVOS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medida de productividad de los activos. Mide </a:t>
            </a:r>
            <a:r>
              <a:rPr kumimoji="0" lang="es-MX" sz="2200" b="1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eficiencia total de la administración de la empresa en la obtención de utilidades a partir de los activos disponibles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Entre mayor sea el resultado de esta razón, mayor será la rentabilidad de la inversión en activos que tenga la empresa.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Fórmula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sobre activos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Utilidad neta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          </a:t>
            </a: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Activos totales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kumimoji="0" lang="es-ES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</a:t>
            </a:r>
            <a:r>
              <a:rPr kumimoji="0" lang="es-E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sobre activos = 23’723,395   =    41.76%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		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56’800,028</a:t>
            </a:r>
          </a:p>
          <a:p>
            <a:pPr marL="0" marR="0" lvl="0" indent="0" algn="just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significa que por cada peso invertido, la empresa obtiene 41 centavos de utilidad neta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9951C3-DD5F-546A-99EA-20A6A5CA9F62}"/>
              </a:ext>
            </a:extLst>
          </p:cNvPr>
          <p:cNvCxnSpPr/>
          <p:nvPr/>
        </p:nvCxnSpPr>
        <p:spPr>
          <a:xfrm>
            <a:off x="6598024" y="3496235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FBF1E8D-8B92-E80A-5B89-FE0AB76587ED}"/>
              </a:ext>
            </a:extLst>
          </p:cNvPr>
          <p:cNvCxnSpPr/>
          <p:nvPr/>
        </p:nvCxnSpPr>
        <p:spPr>
          <a:xfrm>
            <a:off x="5459506" y="4419600"/>
            <a:ext cx="14522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6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1A23F-1024-3A8A-2EBF-2A8CE96E5F17}"/>
              </a:ext>
            </a:extLst>
          </p:cNvPr>
          <p:cNvSpPr txBox="1">
            <a:spLocks/>
          </p:cNvSpPr>
          <p:nvPr/>
        </p:nvSpPr>
        <p:spPr>
          <a:xfrm>
            <a:off x="1371600" y="403412"/>
            <a:ext cx="9601200" cy="520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es-MX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RENDIMIENTO DEL CAPITAL (ROE)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índice señala la rentabilidad sobre la Inversión que obtienen los dueños del negocio.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MX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 =    Utilidad Neta   	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Capital Contable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MX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 =   23’723,395   =	46.09%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51’464,948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MX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resultado indica que por cada peso que los socios han invertido en la empresa, obtienen 46 centavos de utilidad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E6FC95F-CEA2-D8F7-F579-3FE9BDE9727A}"/>
              </a:ext>
            </a:extLst>
          </p:cNvPr>
          <p:cNvCxnSpPr/>
          <p:nvPr/>
        </p:nvCxnSpPr>
        <p:spPr>
          <a:xfrm>
            <a:off x="3245224" y="2528047"/>
            <a:ext cx="19632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B4E431A-7355-BF4D-DCA5-415CD438A32B}"/>
              </a:ext>
            </a:extLst>
          </p:cNvPr>
          <p:cNvCxnSpPr/>
          <p:nvPr/>
        </p:nvCxnSpPr>
        <p:spPr>
          <a:xfrm>
            <a:off x="3155576" y="3926542"/>
            <a:ext cx="14343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7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981201" y="1300645"/>
            <a:ext cx="7960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7030A0"/>
                </a:solidFill>
              </a:rPr>
              <a:t>“La educación es costosa, pero la ignorancia lo es aun mas.”</a:t>
            </a:r>
          </a:p>
          <a:p>
            <a:pPr algn="ctr"/>
            <a:endParaRPr lang="es-MX" sz="4800" dirty="0">
              <a:solidFill>
                <a:srgbClr val="7030A0"/>
              </a:solidFill>
            </a:endParaRPr>
          </a:p>
          <a:p>
            <a:pPr algn="ctr"/>
            <a:r>
              <a:rPr lang="es-MX" sz="5400" dirty="0"/>
              <a:t>MUCHO EXITO</a:t>
            </a:r>
          </a:p>
        </p:txBody>
      </p:sp>
    </p:spTree>
    <p:extLst>
      <p:ext uri="{BB962C8B-B14F-4D97-AF65-F5344CB8AC3E}">
        <p14:creationId xmlns:p14="http://schemas.microsoft.com/office/powerpoint/2010/main" val="2013692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1DE5E8-F7BC-F66B-7162-B2ED33F3B6BB}"/>
              </a:ext>
            </a:extLst>
          </p:cNvPr>
          <p:cNvSpPr txBox="1"/>
          <p:nvPr/>
        </p:nvSpPr>
        <p:spPr>
          <a:xfrm>
            <a:off x="4065215" y="4384504"/>
            <a:ext cx="541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FF00"/>
                </a:solidFill>
              </a:rPr>
              <a:t>¡BIENVENIDO </a:t>
            </a:r>
          </a:p>
          <a:p>
            <a:pPr algn="ctr"/>
            <a:r>
              <a:rPr lang="es-MX" sz="3600" dirty="0">
                <a:solidFill>
                  <a:srgbClr val="FFFF00"/>
                </a:solidFill>
              </a:rPr>
              <a:t>TE DESAMO MUCHO ÉXITO!</a:t>
            </a:r>
          </a:p>
        </p:txBody>
      </p:sp>
    </p:spTree>
    <p:extLst>
      <p:ext uri="{BB962C8B-B14F-4D97-AF65-F5344CB8AC3E}">
        <p14:creationId xmlns:p14="http://schemas.microsoft.com/office/powerpoint/2010/main" val="24837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58470" y="890990"/>
            <a:ext cx="8606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>
                <a:solidFill>
                  <a:srgbClr val="7030A0"/>
                </a:solidFill>
                <a:cs typeface="Arial" panose="020B0604020202020204" pitchFamily="34" charset="0"/>
              </a:rPr>
              <a:t>“Si el líder no sabe cómo hacer que su visión se concrete es solamente un soñador”.</a:t>
            </a:r>
          </a:p>
          <a:p>
            <a:r>
              <a:rPr lang="es-MX" sz="3600" dirty="0">
                <a:solidFill>
                  <a:srgbClr val="7030A0"/>
                </a:solidFill>
                <a:cs typeface="Arial" panose="020B0604020202020204" pitchFamily="34" charset="0"/>
              </a:rPr>
              <a:t>							Mario Rizo</a:t>
            </a:r>
          </a:p>
          <a:p>
            <a:endParaRPr lang="es-MX" sz="3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endParaRPr lang="es-MX" sz="24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ctr"/>
            <a:r>
              <a:rPr lang="es-MX" sz="4800" b="1" dirty="0">
                <a:solidFill>
                  <a:srgbClr val="FF0000"/>
                </a:solidFill>
                <a:cs typeface="Arial" panose="020B0604020202020204" pitchFamily="34" charset="0"/>
              </a:rPr>
              <a:t>Uso de las Razones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280284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118958" y="1905506"/>
            <a:ext cx="10437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cs typeface="Narkisim"/>
              </a:rPr>
              <a:t>Uno de los métodos más usados para realizar el análisis financiero de las empresas o de cualquier organización son las </a:t>
            </a:r>
            <a:r>
              <a:rPr lang="es-ES" sz="2400" dirty="0">
                <a:solidFill>
                  <a:srgbClr val="FF0000"/>
                </a:solidFill>
                <a:cs typeface="Narkisim"/>
              </a:rPr>
              <a:t>razones financieras</a:t>
            </a:r>
            <a:r>
              <a:rPr lang="es-ES" sz="2400" dirty="0">
                <a:cs typeface="Narkisim"/>
              </a:rPr>
              <a:t>, ya que estas pueden medir en un alto grado la eficacia y comportamiento de la empresa. Estas presentan una perspectiva amplia de la situación financiera, puede precisar el grado de liquidez, de rentabilidad, el apalancamiento financiero, la cobertura y todo lo que tenga que ver con su actividad.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166A9F-B67C-0139-5683-B644FDBE0CFC}"/>
              </a:ext>
            </a:extLst>
          </p:cNvPr>
          <p:cNvSpPr txBox="1"/>
          <p:nvPr/>
        </p:nvSpPr>
        <p:spPr>
          <a:xfrm>
            <a:off x="3890503" y="1004047"/>
            <a:ext cx="393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Razones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141535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849DF-1C28-E8B0-8F72-BDCA344484E0}"/>
              </a:ext>
            </a:extLst>
          </p:cNvPr>
          <p:cNvSpPr txBox="1"/>
          <p:nvPr/>
        </p:nvSpPr>
        <p:spPr>
          <a:xfrm>
            <a:off x="1386813" y="1857582"/>
            <a:ext cx="91809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s-E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método es la relación existente entre dos o más cantidades de los estados financieros de una empresa.</a:t>
            </a:r>
          </a:p>
          <a:p>
            <a:pPr algn="just"/>
            <a:endParaRPr lang="es-ES" sz="1200" dirty="0">
              <a:cs typeface="Narkisim"/>
            </a:endParaRPr>
          </a:p>
          <a:p>
            <a:pPr algn="just"/>
            <a:r>
              <a:rPr lang="es-ES" sz="2400" dirty="0">
                <a:cs typeface="Narkisim"/>
              </a:rPr>
              <a:t>Para evaluar la condición financiera y el desempeño de una empresa, el analista financiero necesita hacer una revisión completa de varios aspectos de la salud financiera y son una herramienta de apoyo muy importante para la toma de decisiones.</a:t>
            </a:r>
            <a:endParaRPr lang="es-MX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02663B-B530-03DC-B624-5E77BAA30907}"/>
              </a:ext>
            </a:extLst>
          </p:cNvPr>
          <p:cNvSpPr txBox="1"/>
          <p:nvPr/>
        </p:nvSpPr>
        <p:spPr>
          <a:xfrm>
            <a:off x="4123764" y="909481"/>
            <a:ext cx="4365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Razones Financieras</a:t>
            </a:r>
          </a:p>
        </p:txBody>
      </p:sp>
    </p:spTree>
    <p:extLst>
      <p:ext uri="{BB962C8B-B14F-4D97-AF65-F5344CB8AC3E}">
        <p14:creationId xmlns:p14="http://schemas.microsoft.com/office/powerpoint/2010/main" val="416930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65313F-C028-A6C4-FDCC-E382A2ECFDAD}"/>
              </a:ext>
            </a:extLst>
          </p:cNvPr>
          <p:cNvSpPr txBox="1"/>
          <p:nvPr/>
        </p:nvSpPr>
        <p:spPr>
          <a:xfrm>
            <a:off x="1456765" y="936010"/>
            <a:ext cx="92784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El análisis de razones financieras implica dos tipos de comparaciones:</a:t>
            </a:r>
          </a:p>
          <a:p>
            <a:endParaRPr lang="es-MX" sz="2400" dirty="0"/>
          </a:p>
          <a:p>
            <a:pPr marL="457200" indent="-457200" algn="just">
              <a:buAutoNum type="arabicPeriod"/>
            </a:pPr>
            <a:r>
              <a:rPr lang="es-MX" sz="2400" dirty="0">
                <a:solidFill>
                  <a:srgbClr val="FF0000"/>
                </a:solidFill>
              </a:rPr>
              <a:t>Comparaciones Internas: </a:t>
            </a:r>
            <a:r>
              <a:rPr lang="es-MX" sz="2400" dirty="0"/>
              <a:t>Se comparan razones actuales con razones pasadas de una misma compañía.</a:t>
            </a:r>
          </a:p>
          <a:p>
            <a:pPr algn="just"/>
            <a:endParaRPr lang="es-MX" sz="1200" dirty="0"/>
          </a:p>
          <a:p>
            <a:pPr marL="457200" indent="-457200" algn="just">
              <a:buAutoNum type="arabicPeriod" startAt="2"/>
            </a:pPr>
            <a:r>
              <a:rPr lang="es-MX" sz="2400" dirty="0">
                <a:solidFill>
                  <a:srgbClr val="FF0000"/>
                </a:solidFill>
              </a:rPr>
              <a:t>Comparaciones externas: </a:t>
            </a:r>
            <a:r>
              <a:rPr lang="es-MX" sz="2400" dirty="0"/>
              <a:t>Se comparan razones de una Industria  con</a:t>
            </a:r>
          </a:p>
          <a:p>
            <a:pPr algn="just"/>
            <a:r>
              <a:rPr lang="es-MX" sz="2400" dirty="0"/>
              <a:t>       las de otra del mismo sector o con los promedios de la Industria.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A50C49-A27A-F50C-F17D-911E65F9E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131" y="3429000"/>
            <a:ext cx="4151736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4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83552" y="1695092"/>
            <a:ext cx="928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cs typeface="Narkisim"/>
              </a:rPr>
              <a:t>La liquidez de una organización es juzgada por la capacidad para saldar las obligaciones a corto plazo que se han adquirido a medida que éstas se vencen. Se refieren no solamente a las finanzas totales de la empresa, sino a su habilidad para convertir en efectivo determinados activos y pasivos corrientes.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BC37-BE58-CB80-AA73-07359BBF878C}"/>
              </a:ext>
            </a:extLst>
          </p:cNvPr>
          <p:cNvSpPr txBox="1"/>
          <p:nvPr/>
        </p:nvSpPr>
        <p:spPr>
          <a:xfrm>
            <a:off x="3948381" y="770965"/>
            <a:ext cx="348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LIQUIDEZ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211300-75E8-B1C4-F3F5-06DC9065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3719233"/>
            <a:ext cx="3286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8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39272" y="1462010"/>
            <a:ext cx="9513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Miden </a:t>
            </a:r>
            <a:r>
              <a:rPr lang="es-ES" sz="2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eficacia con que la empresa emplea los recursos a su disposición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Requieren comparaciones entre el nivel de ventas y las inversiones realizadas en distintas cuentas de activo.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6B013-36C9-5D6D-4E58-1DD860541F24}"/>
              </a:ext>
            </a:extLst>
          </p:cNvPr>
          <p:cNvSpPr txBox="1"/>
          <p:nvPr/>
        </p:nvSpPr>
        <p:spPr>
          <a:xfrm>
            <a:off x="3635627" y="671425"/>
            <a:ext cx="380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ACTIVIDAD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13F8633-935D-C156-C63E-A1D0FBAF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30" y="3163420"/>
            <a:ext cx="3926540" cy="20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9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58590" y="1659234"/>
            <a:ext cx="951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Mide el grado de apalancamiento de la empresa, así como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 para hacer frente a sus obligaciones financieras de largo plazo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objetivo es medir los fondos aportados por los propietarios en relación con el financiamiento proporcionado por los acreedores de la empresa.</a:t>
            </a:r>
            <a:endParaRPr lang="es-ES" sz="2400" dirty="0">
              <a:cs typeface="Narkisi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6B013-36C9-5D6D-4E58-1DD860541F24}"/>
              </a:ext>
            </a:extLst>
          </p:cNvPr>
          <p:cNvSpPr txBox="1"/>
          <p:nvPr/>
        </p:nvSpPr>
        <p:spPr>
          <a:xfrm>
            <a:off x="3393580" y="814860"/>
            <a:ext cx="4782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FF0000"/>
                </a:solidFill>
                <a:cs typeface="Leelawadee UI" panose="020B0502040204020203" pitchFamily="34" charset="-34"/>
              </a:rPr>
              <a:t>RAZONES DE ENDEUDAMIENTO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9C743B4-EE72-C247-7332-05E1F0B4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29" y="3629107"/>
            <a:ext cx="3469341" cy="202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83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1420</Words>
  <Application>Microsoft Office PowerPoint</Application>
  <PresentationFormat>Panorámica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Franklin Gothic Book</vt:lpstr>
      <vt:lpstr>Leelawadee UI</vt:lpstr>
      <vt:lpstr>Narkisim</vt:lpstr>
      <vt:lpstr>Segoe UI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Lozano</cp:lastModifiedBy>
  <cp:revision>39</cp:revision>
  <dcterms:created xsi:type="dcterms:W3CDTF">2024-08-05T23:03:50Z</dcterms:created>
  <dcterms:modified xsi:type="dcterms:W3CDTF">2025-08-24T16:55:50Z</dcterms:modified>
</cp:coreProperties>
</file>