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8"/>
  </p:notesMasterIdLst>
  <p:sldIdLst>
    <p:sldId id="285" r:id="rId2"/>
    <p:sldId id="288" r:id="rId3"/>
    <p:sldId id="303" r:id="rId4"/>
    <p:sldId id="304" r:id="rId5"/>
    <p:sldId id="305" r:id="rId6"/>
    <p:sldId id="287" r:id="rId7"/>
    <p:sldId id="306" r:id="rId8"/>
    <p:sldId id="307" r:id="rId9"/>
    <p:sldId id="308" r:id="rId10"/>
    <p:sldId id="309" r:id="rId11"/>
    <p:sldId id="310" r:id="rId12"/>
    <p:sldId id="292" r:id="rId13"/>
    <p:sldId id="293" r:id="rId14"/>
    <p:sldId id="311" r:id="rId15"/>
    <p:sldId id="291"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41" r:id="rId39"/>
    <p:sldId id="338" r:id="rId40"/>
    <p:sldId id="339" r:id="rId41"/>
    <p:sldId id="340" r:id="rId42"/>
    <p:sldId id="335" r:id="rId43"/>
    <p:sldId id="336" r:id="rId44"/>
    <p:sldId id="342" r:id="rId45"/>
    <p:sldId id="343" r:id="rId46"/>
    <p:sldId id="337" r:id="rId47"/>
  </p:sldIdLst>
  <p:sldSz cx="9144000" cy="5143500" type="screen16x9"/>
  <p:notesSz cx="6858000" cy="9144000"/>
  <p:embeddedFontLst>
    <p:embeddedFont>
      <p:font typeface="Inconsolata" panose="020B0604020202020204" charset="0"/>
      <p:regular r:id="rId49"/>
      <p:bold r:id="rId50"/>
    </p:embeddedFont>
    <p:embeddedFont>
      <p:font typeface="Source Sans Pro" panose="020B0604020202020204" charset="0"/>
      <p:regular r:id="rId51"/>
      <p:bold r:id="rId52"/>
      <p:italic r:id="rId53"/>
      <p:boldItalic r:id="rId54"/>
    </p:embeddedFont>
    <p:embeddedFont>
      <p:font typeface="Oswald"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0215C4-8610-42D6-A455-B57DD6C0B4E1}">
  <a:tblStyle styleId="{380215C4-8610-42D6-A455-B57DD6C0B4E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84687" autoAdjust="0"/>
  </p:normalViewPr>
  <p:slideViewPr>
    <p:cSldViewPr snapToGrid="0">
      <p:cViewPr varScale="1">
        <p:scale>
          <a:sx n="129" d="100"/>
          <a:sy n="129" d="100"/>
        </p:scale>
        <p:origin x="14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67127-5FA3-446F-AA86-2193B95D538C}" type="doc">
      <dgm:prSet loTypeId="urn:microsoft.com/office/officeart/2008/layout/HexagonCluster" loCatId="picture" qsTypeId="urn:microsoft.com/office/officeart/2005/8/quickstyle/simple1" qsCatId="simple" csTypeId="urn:microsoft.com/office/officeart/2005/8/colors/colorful5" csCatId="colorful" phldr="1"/>
      <dgm:spPr/>
      <dgm:t>
        <a:bodyPr/>
        <a:lstStyle/>
        <a:p>
          <a:endParaRPr lang="es-MX"/>
        </a:p>
      </dgm:t>
    </dgm:pt>
    <dgm:pt modelId="{03D1D062-E8FE-44F0-9D5D-254FCB478C27}">
      <dgm:prSet phldrT="[Texto]"/>
      <dgm:spPr/>
      <dgm:t>
        <a:bodyPr/>
        <a:lstStyle/>
        <a:p>
          <a:r>
            <a:rPr lang="es-MX" dirty="0" smtClean="0"/>
            <a:t>Arte</a:t>
          </a:r>
          <a:endParaRPr lang="es-MX" dirty="0"/>
        </a:p>
      </dgm:t>
    </dgm:pt>
    <dgm:pt modelId="{2457CDC9-377C-4522-9C07-AB73EBD4B920}" type="parTrans" cxnId="{EC3D255A-B2CB-4723-BA6E-1A15CE14DF58}">
      <dgm:prSet/>
      <dgm:spPr/>
      <dgm:t>
        <a:bodyPr/>
        <a:lstStyle/>
        <a:p>
          <a:endParaRPr lang="es-MX"/>
        </a:p>
      </dgm:t>
    </dgm:pt>
    <dgm:pt modelId="{64DBC60F-57AC-4DFD-B655-2D623D8E0E77}" type="sibTrans" cxnId="{EC3D255A-B2CB-4723-BA6E-1A15CE14DF5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t>
        <a:bodyPr/>
        <a:lstStyle/>
        <a:p>
          <a:endParaRPr lang="es-MX"/>
        </a:p>
      </dgm:t>
    </dgm:pt>
    <dgm:pt modelId="{7C3F2155-7F61-421C-83DC-F090831D846D}">
      <dgm:prSet phldrT="[Texto]"/>
      <dgm:spPr/>
      <dgm:t>
        <a:bodyPr/>
        <a:lstStyle/>
        <a:p>
          <a:r>
            <a:rPr lang="es-MX" dirty="0" smtClean="0"/>
            <a:t>Técnica</a:t>
          </a:r>
          <a:endParaRPr lang="es-MX" dirty="0"/>
        </a:p>
      </dgm:t>
    </dgm:pt>
    <dgm:pt modelId="{9B29FF50-12D2-46CE-A835-D53E469AE10A}" type="parTrans" cxnId="{7A7D4EEC-C135-44E4-9176-EB6CB8ECC9E1}">
      <dgm:prSet/>
      <dgm:spPr/>
      <dgm:t>
        <a:bodyPr/>
        <a:lstStyle/>
        <a:p>
          <a:endParaRPr lang="es-MX"/>
        </a:p>
      </dgm:t>
    </dgm:pt>
    <dgm:pt modelId="{02B591D3-9660-4F53-924C-BC43A621EF76}" type="sibTrans" cxnId="{7A7D4EEC-C135-44E4-9176-EB6CB8ECC9E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dgm:spPr>
      <dgm:t>
        <a:bodyPr/>
        <a:lstStyle/>
        <a:p>
          <a:endParaRPr lang="es-MX"/>
        </a:p>
      </dgm:t>
    </dgm:pt>
    <dgm:pt modelId="{ED23A741-9A10-4E42-B71E-9EA1B3C5B935}">
      <dgm:prSet phldrT="[Texto]"/>
      <dgm:spPr/>
      <dgm:t>
        <a:bodyPr/>
        <a:lstStyle/>
        <a:p>
          <a:r>
            <a:rPr lang="es-MX" dirty="0" smtClean="0"/>
            <a:t>Ciencia</a:t>
          </a:r>
          <a:endParaRPr lang="es-MX" dirty="0"/>
        </a:p>
      </dgm:t>
    </dgm:pt>
    <dgm:pt modelId="{A05CE39A-7993-4E56-AA81-67370BE89CAA}" type="parTrans" cxnId="{5A53E9A9-AF21-459D-9442-6D308C4250CC}">
      <dgm:prSet/>
      <dgm:spPr/>
      <dgm:t>
        <a:bodyPr/>
        <a:lstStyle/>
        <a:p>
          <a:endParaRPr lang="es-MX"/>
        </a:p>
      </dgm:t>
    </dgm:pt>
    <dgm:pt modelId="{9EDF9BCD-383D-44D7-A101-E8DC7DC66A8D}" type="sibTrans" cxnId="{5A53E9A9-AF21-459D-9442-6D308C4250C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s-MX"/>
        </a:p>
      </dgm:t>
    </dgm:pt>
    <dgm:pt modelId="{26624328-6F38-4CB7-A57D-A82756BC9D20}" type="pres">
      <dgm:prSet presAssocID="{8CB67127-5FA3-446F-AA86-2193B95D538C}" presName="Name0" presStyleCnt="0">
        <dgm:presLayoutVars>
          <dgm:chMax val="21"/>
          <dgm:chPref val="21"/>
        </dgm:presLayoutVars>
      </dgm:prSet>
      <dgm:spPr/>
      <dgm:t>
        <a:bodyPr/>
        <a:lstStyle/>
        <a:p>
          <a:endParaRPr lang="es-ES"/>
        </a:p>
      </dgm:t>
    </dgm:pt>
    <dgm:pt modelId="{44338AC0-6005-4FA0-BB0B-106EEEBD8A2C}" type="pres">
      <dgm:prSet presAssocID="{03D1D062-E8FE-44F0-9D5D-254FCB478C27}" presName="text1" presStyleCnt="0"/>
      <dgm:spPr/>
    </dgm:pt>
    <dgm:pt modelId="{13C6475E-A9ED-469A-97C2-EC467E11202C}" type="pres">
      <dgm:prSet presAssocID="{03D1D062-E8FE-44F0-9D5D-254FCB478C27}" presName="textRepeatNode" presStyleLbl="alignNode1" presStyleIdx="0" presStyleCnt="3">
        <dgm:presLayoutVars>
          <dgm:chMax val="0"/>
          <dgm:chPref val="0"/>
          <dgm:bulletEnabled val="1"/>
        </dgm:presLayoutVars>
      </dgm:prSet>
      <dgm:spPr/>
      <dgm:t>
        <a:bodyPr/>
        <a:lstStyle/>
        <a:p>
          <a:endParaRPr lang="es-ES"/>
        </a:p>
      </dgm:t>
    </dgm:pt>
    <dgm:pt modelId="{68146211-074F-4F81-BBD7-6AA4315DC293}" type="pres">
      <dgm:prSet presAssocID="{03D1D062-E8FE-44F0-9D5D-254FCB478C27}" presName="textaccent1" presStyleCnt="0"/>
      <dgm:spPr/>
    </dgm:pt>
    <dgm:pt modelId="{EF071B87-21C1-4692-9B43-78B88211DC12}" type="pres">
      <dgm:prSet presAssocID="{03D1D062-E8FE-44F0-9D5D-254FCB478C27}" presName="accentRepeatNode" presStyleLbl="solidAlignAcc1" presStyleIdx="0" presStyleCnt="6"/>
      <dgm:spPr/>
    </dgm:pt>
    <dgm:pt modelId="{A84BCF52-855A-414D-AB33-E8E594B54807}" type="pres">
      <dgm:prSet presAssocID="{64DBC60F-57AC-4DFD-B655-2D623D8E0E77}" presName="image1" presStyleCnt="0"/>
      <dgm:spPr/>
    </dgm:pt>
    <dgm:pt modelId="{4D0D734D-2B2C-454A-B7FE-628433AF1989}" type="pres">
      <dgm:prSet presAssocID="{64DBC60F-57AC-4DFD-B655-2D623D8E0E77}" presName="imageRepeatNode" presStyleLbl="alignAcc1" presStyleIdx="0" presStyleCnt="3"/>
      <dgm:spPr/>
      <dgm:t>
        <a:bodyPr/>
        <a:lstStyle/>
        <a:p>
          <a:endParaRPr lang="es-ES"/>
        </a:p>
      </dgm:t>
    </dgm:pt>
    <dgm:pt modelId="{3EFE5C65-88C9-49B9-9FA0-B5CC84ACBB18}" type="pres">
      <dgm:prSet presAssocID="{64DBC60F-57AC-4DFD-B655-2D623D8E0E77}" presName="imageaccent1" presStyleCnt="0"/>
      <dgm:spPr/>
    </dgm:pt>
    <dgm:pt modelId="{DC575187-4480-4E5E-B3B5-288430DE562B}" type="pres">
      <dgm:prSet presAssocID="{64DBC60F-57AC-4DFD-B655-2D623D8E0E77}" presName="accentRepeatNode" presStyleLbl="solidAlignAcc1" presStyleIdx="1" presStyleCnt="6"/>
      <dgm:spPr/>
    </dgm:pt>
    <dgm:pt modelId="{FCF79F9A-8929-452F-8006-F387053DE92B}" type="pres">
      <dgm:prSet presAssocID="{7C3F2155-7F61-421C-83DC-F090831D846D}" presName="text2" presStyleCnt="0"/>
      <dgm:spPr/>
    </dgm:pt>
    <dgm:pt modelId="{33C4E19C-2552-4B3F-ACCC-9829665FD11E}" type="pres">
      <dgm:prSet presAssocID="{7C3F2155-7F61-421C-83DC-F090831D846D}" presName="textRepeatNode" presStyleLbl="alignNode1" presStyleIdx="1" presStyleCnt="3">
        <dgm:presLayoutVars>
          <dgm:chMax val="0"/>
          <dgm:chPref val="0"/>
          <dgm:bulletEnabled val="1"/>
        </dgm:presLayoutVars>
      </dgm:prSet>
      <dgm:spPr/>
      <dgm:t>
        <a:bodyPr/>
        <a:lstStyle/>
        <a:p>
          <a:endParaRPr lang="es-ES"/>
        </a:p>
      </dgm:t>
    </dgm:pt>
    <dgm:pt modelId="{54A3EAA1-4BBB-45A6-9299-9229E0F28A7C}" type="pres">
      <dgm:prSet presAssocID="{7C3F2155-7F61-421C-83DC-F090831D846D}" presName="textaccent2" presStyleCnt="0"/>
      <dgm:spPr/>
    </dgm:pt>
    <dgm:pt modelId="{32ED2ED6-7552-47BA-8003-A17802DCDE93}" type="pres">
      <dgm:prSet presAssocID="{7C3F2155-7F61-421C-83DC-F090831D846D}" presName="accentRepeatNode" presStyleLbl="solidAlignAcc1" presStyleIdx="2" presStyleCnt="6"/>
      <dgm:spPr/>
    </dgm:pt>
    <dgm:pt modelId="{1A243DD6-FF43-4443-8904-F573438F5653}" type="pres">
      <dgm:prSet presAssocID="{02B591D3-9660-4F53-924C-BC43A621EF76}" presName="image2" presStyleCnt="0"/>
      <dgm:spPr/>
    </dgm:pt>
    <dgm:pt modelId="{D7E0CAAC-E03D-48A7-90A4-B8640C0DEF14}" type="pres">
      <dgm:prSet presAssocID="{02B591D3-9660-4F53-924C-BC43A621EF76}" presName="imageRepeatNode" presStyleLbl="alignAcc1" presStyleIdx="1" presStyleCnt="3"/>
      <dgm:spPr/>
      <dgm:t>
        <a:bodyPr/>
        <a:lstStyle/>
        <a:p>
          <a:endParaRPr lang="es-ES"/>
        </a:p>
      </dgm:t>
    </dgm:pt>
    <dgm:pt modelId="{5391AA59-F170-43C1-AFE5-2850061D5D8E}" type="pres">
      <dgm:prSet presAssocID="{02B591D3-9660-4F53-924C-BC43A621EF76}" presName="imageaccent2" presStyleCnt="0"/>
      <dgm:spPr/>
    </dgm:pt>
    <dgm:pt modelId="{0C2F8AFA-E560-427A-9308-B1ED90D80F3D}" type="pres">
      <dgm:prSet presAssocID="{02B591D3-9660-4F53-924C-BC43A621EF76}" presName="accentRepeatNode" presStyleLbl="solidAlignAcc1" presStyleIdx="3" presStyleCnt="6"/>
      <dgm:spPr/>
    </dgm:pt>
    <dgm:pt modelId="{B929219E-389E-4164-8FE5-35D0A7F5698E}" type="pres">
      <dgm:prSet presAssocID="{ED23A741-9A10-4E42-B71E-9EA1B3C5B935}" presName="text3" presStyleCnt="0"/>
      <dgm:spPr/>
    </dgm:pt>
    <dgm:pt modelId="{DD1AB1B7-5BAC-4CBD-A3EC-161FFE33B895}" type="pres">
      <dgm:prSet presAssocID="{ED23A741-9A10-4E42-B71E-9EA1B3C5B935}" presName="textRepeatNode" presStyleLbl="alignNode1" presStyleIdx="2" presStyleCnt="3">
        <dgm:presLayoutVars>
          <dgm:chMax val="0"/>
          <dgm:chPref val="0"/>
          <dgm:bulletEnabled val="1"/>
        </dgm:presLayoutVars>
      </dgm:prSet>
      <dgm:spPr/>
      <dgm:t>
        <a:bodyPr/>
        <a:lstStyle/>
        <a:p>
          <a:endParaRPr lang="es-ES"/>
        </a:p>
      </dgm:t>
    </dgm:pt>
    <dgm:pt modelId="{754A7F46-1C36-4505-8D2D-926106AEA46F}" type="pres">
      <dgm:prSet presAssocID="{ED23A741-9A10-4E42-B71E-9EA1B3C5B935}" presName="textaccent3" presStyleCnt="0"/>
      <dgm:spPr/>
    </dgm:pt>
    <dgm:pt modelId="{C5FAD18E-CA75-42BD-B7AB-33639EAE6806}" type="pres">
      <dgm:prSet presAssocID="{ED23A741-9A10-4E42-B71E-9EA1B3C5B935}" presName="accentRepeatNode" presStyleLbl="solidAlignAcc1" presStyleIdx="4" presStyleCnt="6"/>
      <dgm:spPr/>
    </dgm:pt>
    <dgm:pt modelId="{0FBB14BF-A7F1-4613-982F-33322EAAE5F7}" type="pres">
      <dgm:prSet presAssocID="{9EDF9BCD-383D-44D7-A101-E8DC7DC66A8D}" presName="image3" presStyleCnt="0"/>
      <dgm:spPr/>
    </dgm:pt>
    <dgm:pt modelId="{9FEFAEF6-38C8-450D-A67D-8B9D4C646E85}" type="pres">
      <dgm:prSet presAssocID="{9EDF9BCD-383D-44D7-A101-E8DC7DC66A8D}" presName="imageRepeatNode" presStyleLbl="alignAcc1" presStyleIdx="2" presStyleCnt="3"/>
      <dgm:spPr/>
      <dgm:t>
        <a:bodyPr/>
        <a:lstStyle/>
        <a:p>
          <a:endParaRPr lang="es-ES"/>
        </a:p>
      </dgm:t>
    </dgm:pt>
    <dgm:pt modelId="{786BE9B6-56AB-4730-B7ED-83003E72FF83}" type="pres">
      <dgm:prSet presAssocID="{9EDF9BCD-383D-44D7-A101-E8DC7DC66A8D}" presName="imageaccent3" presStyleCnt="0"/>
      <dgm:spPr/>
    </dgm:pt>
    <dgm:pt modelId="{05870D4F-6E2F-4C8E-933D-9B4F3E7FD7AF}" type="pres">
      <dgm:prSet presAssocID="{9EDF9BCD-383D-44D7-A101-E8DC7DC66A8D}" presName="accentRepeatNode" presStyleLbl="solidAlignAcc1" presStyleIdx="5" presStyleCnt="6"/>
      <dgm:spPr/>
    </dgm:pt>
  </dgm:ptLst>
  <dgm:cxnLst>
    <dgm:cxn modelId="{3815C41A-B029-4891-9720-932B651662FC}" type="presOf" srcId="{02B591D3-9660-4F53-924C-BC43A621EF76}" destId="{D7E0CAAC-E03D-48A7-90A4-B8640C0DEF14}" srcOrd="0" destOrd="0" presId="urn:microsoft.com/office/officeart/2008/layout/HexagonCluster"/>
    <dgm:cxn modelId="{5A53E9A9-AF21-459D-9442-6D308C4250CC}" srcId="{8CB67127-5FA3-446F-AA86-2193B95D538C}" destId="{ED23A741-9A10-4E42-B71E-9EA1B3C5B935}" srcOrd="2" destOrd="0" parTransId="{A05CE39A-7993-4E56-AA81-67370BE89CAA}" sibTransId="{9EDF9BCD-383D-44D7-A101-E8DC7DC66A8D}"/>
    <dgm:cxn modelId="{EC3D255A-B2CB-4723-BA6E-1A15CE14DF58}" srcId="{8CB67127-5FA3-446F-AA86-2193B95D538C}" destId="{03D1D062-E8FE-44F0-9D5D-254FCB478C27}" srcOrd="0" destOrd="0" parTransId="{2457CDC9-377C-4522-9C07-AB73EBD4B920}" sibTransId="{64DBC60F-57AC-4DFD-B655-2D623D8E0E77}"/>
    <dgm:cxn modelId="{7CE550F6-BB16-43B1-A5AA-34AEB22373E4}" type="presOf" srcId="{9EDF9BCD-383D-44D7-A101-E8DC7DC66A8D}" destId="{9FEFAEF6-38C8-450D-A67D-8B9D4C646E85}" srcOrd="0" destOrd="0" presId="urn:microsoft.com/office/officeart/2008/layout/HexagonCluster"/>
    <dgm:cxn modelId="{F071EB91-5393-4828-8D46-C98E64567056}" type="presOf" srcId="{03D1D062-E8FE-44F0-9D5D-254FCB478C27}" destId="{13C6475E-A9ED-469A-97C2-EC467E11202C}" srcOrd="0" destOrd="0" presId="urn:microsoft.com/office/officeart/2008/layout/HexagonCluster"/>
    <dgm:cxn modelId="{0B01AF9A-6732-4A35-A4BE-AAC28C70F8F1}" type="presOf" srcId="{64DBC60F-57AC-4DFD-B655-2D623D8E0E77}" destId="{4D0D734D-2B2C-454A-B7FE-628433AF1989}" srcOrd="0" destOrd="0" presId="urn:microsoft.com/office/officeart/2008/layout/HexagonCluster"/>
    <dgm:cxn modelId="{B13B9D36-CB0F-4F7D-B8EC-80B75DED36FA}" type="presOf" srcId="{8CB67127-5FA3-446F-AA86-2193B95D538C}" destId="{26624328-6F38-4CB7-A57D-A82756BC9D20}" srcOrd="0" destOrd="0" presId="urn:microsoft.com/office/officeart/2008/layout/HexagonCluster"/>
    <dgm:cxn modelId="{4236D95A-4B47-46A1-BDA5-83C10AB85218}" type="presOf" srcId="{7C3F2155-7F61-421C-83DC-F090831D846D}" destId="{33C4E19C-2552-4B3F-ACCC-9829665FD11E}" srcOrd="0" destOrd="0" presId="urn:microsoft.com/office/officeart/2008/layout/HexagonCluster"/>
    <dgm:cxn modelId="{15BD8F20-CAC6-4120-891F-9A2E39D1F8A6}" type="presOf" srcId="{ED23A741-9A10-4E42-B71E-9EA1B3C5B935}" destId="{DD1AB1B7-5BAC-4CBD-A3EC-161FFE33B895}" srcOrd="0" destOrd="0" presId="urn:microsoft.com/office/officeart/2008/layout/HexagonCluster"/>
    <dgm:cxn modelId="{7A7D4EEC-C135-44E4-9176-EB6CB8ECC9E1}" srcId="{8CB67127-5FA3-446F-AA86-2193B95D538C}" destId="{7C3F2155-7F61-421C-83DC-F090831D846D}" srcOrd="1" destOrd="0" parTransId="{9B29FF50-12D2-46CE-A835-D53E469AE10A}" sibTransId="{02B591D3-9660-4F53-924C-BC43A621EF76}"/>
    <dgm:cxn modelId="{25E44966-DE7E-47B2-A0FE-0E3B0A363737}" type="presParOf" srcId="{26624328-6F38-4CB7-A57D-A82756BC9D20}" destId="{44338AC0-6005-4FA0-BB0B-106EEEBD8A2C}" srcOrd="0" destOrd="0" presId="urn:microsoft.com/office/officeart/2008/layout/HexagonCluster"/>
    <dgm:cxn modelId="{7ECD90E6-2DFF-4652-9178-1AEB9C311C6D}" type="presParOf" srcId="{44338AC0-6005-4FA0-BB0B-106EEEBD8A2C}" destId="{13C6475E-A9ED-469A-97C2-EC467E11202C}" srcOrd="0" destOrd="0" presId="urn:microsoft.com/office/officeart/2008/layout/HexagonCluster"/>
    <dgm:cxn modelId="{6C9F52F6-7559-475E-93C2-B13DCF3546B9}" type="presParOf" srcId="{26624328-6F38-4CB7-A57D-A82756BC9D20}" destId="{68146211-074F-4F81-BBD7-6AA4315DC293}" srcOrd="1" destOrd="0" presId="urn:microsoft.com/office/officeart/2008/layout/HexagonCluster"/>
    <dgm:cxn modelId="{B7C07F1F-5181-467D-9724-581E81AC7751}" type="presParOf" srcId="{68146211-074F-4F81-BBD7-6AA4315DC293}" destId="{EF071B87-21C1-4692-9B43-78B88211DC12}" srcOrd="0" destOrd="0" presId="urn:microsoft.com/office/officeart/2008/layout/HexagonCluster"/>
    <dgm:cxn modelId="{CC0790AC-0A0F-4394-AE37-68FBA7E87041}" type="presParOf" srcId="{26624328-6F38-4CB7-A57D-A82756BC9D20}" destId="{A84BCF52-855A-414D-AB33-E8E594B54807}" srcOrd="2" destOrd="0" presId="urn:microsoft.com/office/officeart/2008/layout/HexagonCluster"/>
    <dgm:cxn modelId="{4B253218-48B5-42B2-8377-0336748D1750}" type="presParOf" srcId="{A84BCF52-855A-414D-AB33-E8E594B54807}" destId="{4D0D734D-2B2C-454A-B7FE-628433AF1989}" srcOrd="0" destOrd="0" presId="urn:microsoft.com/office/officeart/2008/layout/HexagonCluster"/>
    <dgm:cxn modelId="{562DB48E-6E48-4CED-B188-F55EA93AA1F1}" type="presParOf" srcId="{26624328-6F38-4CB7-A57D-A82756BC9D20}" destId="{3EFE5C65-88C9-49B9-9FA0-B5CC84ACBB18}" srcOrd="3" destOrd="0" presId="urn:microsoft.com/office/officeart/2008/layout/HexagonCluster"/>
    <dgm:cxn modelId="{1425F22F-08EA-4AE9-ABE9-AEEF9B7D90AF}" type="presParOf" srcId="{3EFE5C65-88C9-49B9-9FA0-B5CC84ACBB18}" destId="{DC575187-4480-4E5E-B3B5-288430DE562B}" srcOrd="0" destOrd="0" presId="urn:microsoft.com/office/officeart/2008/layout/HexagonCluster"/>
    <dgm:cxn modelId="{CF6150EF-9E71-43B3-BC4A-2D5E94E6DA38}" type="presParOf" srcId="{26624328-6F38-4CB7-A57D-A82756BC9D20}" destId="{FCF79F9A-8929-452F-8006-F387053DE92B}" srcOrd="4" destOrd="0" presId="urn:microsoft.com/office/officeart/2008/layout/HexagonCluster"/>
    <dgm:cxn modelId="{1B99B3A7-8394-4457-8417-CE35D560A63D}" type="presParOf" srcId="{FCF79F9A-8929-452F-8006-F387053DE92B}" destId="{33C4E19C-2552-4B3F-ACCC-9829665FD11E}" srcOrd="0" destOrd="0" presId="urn:microsoft.com/office/officeart/2008/layout/HexagonCluster"/>
    <dgm:cxn modelId="{9DBBC940-BD67-4CA5-B1E7-B653FCEF43AD}" type="presParOf" srcId="{26624328-6F38-4CB7-A57D-A82756BC9D20}" destId="{54A3EAA1-4BBB-45A6-9299-9229E0F28A7C}" srcOrd="5" destOrd="0" presId="urn:microsoft.com/office/officeart/2008/layout/HexagonCluster"/>
    <dgm:cxn modelId="{D1BF1FEE-3B34-46D8-BCE4-104D7B25D577}" type="presParOf" srcId="{54A3EAA1-4BBB-45A6-9299-9229E0F28A7C}" destId="{32ED2ED6-7552-47BA-8003-A17802DCDE93}" srcOrd="0" destOrd="0" presId="urn:microsoft.com/office/officeart/2008/layout/HexagonCluster"/>
    <dgm:cxn modelId="{9554CE95-8590-4078-9B47-432FBF331E17}" type="presParOf" srcId="{26624328-6F38-4CB7-A57D-A82756BC9D20}" destId="{1A243DD6-FF43-4443-8904-F573438F5653}" srcOrd="6" destOrd="0" presId="urn:microsoft.com/office/officeart/2008/layout/HexagonCluster"/>
    <dgm:cxn modelId="{44FFE3AE-F1AD-415C-B509-0A88FB659967}" type="presParOf" srcId="{1A243DD6-FF43-4443-8904-F573438F5653}" destId="{D7E0CAAC-E03D-48A7-90A4-B8640C0DEF14}" srcOrd="0" destOrd="0" presId="urn:microsoft.com/office/officeart/2008/layout/HexagonCluster"/>
    <dgm:cxn modelId="{675D0B55-A549-40F6-95F4-F0B945897037}" type="presParOf" srcId="{26624328-6F38-4CB7-A57D-A82756BC9D20}" destId="{5391AA59-F170-43C1-AFE5-2850061D5D8E}" srcOrd="7" destOrd="0" presId="urn:microsoft.com/office/officeart/2008/layout/HexagonCluster"/>
    <dgm:cxn modelId="{A2683C5E-7D80-46B6-8B7C-7DDECA8A0B49}" type="presParOf" srcId="{5391AA59-F170-43C1-AFE5-2850061D5D8E}" destId="{0C2F8AFA-E560-427A-9308-B1ED90D80F3D}" srcOrd="0" destOrd="0" presId="urn:microsoft.com/office/officeart/2008/layout/HexagonCluster"/>
    <dgm:cxn modelId="{5C026865-3649-4FE4-99A9-8AD790335A5D}" type="presParOf" srcId="{26624328-6F38-4CB7-A57D-A82756BC9D20}" destId="{B929219E-389E-4164-8FE5-35D0A7F5698E}" srcOrd="8" destOrd="0" presId="urn:microsoft.com/office/officeart/2008/layout/HexagonCluster"/>
    <dgm:cxn modelId="{F248A96C-F66C-420E-BD06-E7642C5DA757}" type="presParOf" srcId="{B929219E-389E-4164-8FE5-35D0A7F5698E}" destId="{DD1AB1B7-5BAC-4CBD-A3EC-161FFE33B895}" srcOrd="0" destOrd="0" presId="urn:microsoft.com/office/officeart/2008/layout/HexagonCluster"/>
    <dgm:cxn modelId="{4B448AF3-4EB0-4588-8338-A4A9809FCB78}" type="presParOf" srcId="{26624328-6F38-4CB7-A57D-A82756BC9D20}" destId="{754A7F46-1C36-4505-8D2D-926106AEA46F}" srcOrd="9" destOrd="0" presId="urn:microsoft.com/office/officeart/2008/layout/HexagonCluster"/>
    <dgm:cxn modelId="{5BDBFBD3-D0C3-4BB7-A4E4-DC7050060A36}" type="presParOf" srcId="{754A7F46-1C36-4505-8D2D-926106AEA46F}" destId="{C5FAD18E-CA75-42BD-B7AB-33639EAE6806}" srcOrd="0" destOrd="0" presId="urn:microsoft.com/office/officeart/2008/layout/HexagonCluster"/>
    <dgm:cxn modelId="{7D459B58-13F2-4F7E-B253-B3ED1B6DBB90}" type="presParOf" srcId="{26624328-6F38-4CB7-A57D-A82756BC9D20}" destId="{0FBB14BF-A7F1-4613-982F-33322EAAE5F7}" srcOrd="10" destOrd="0" presId="urn:microsoft.com/office/officeart/2008/layout/HexagonCluster"/>
    <dgm:cxn modelId="{1624746A-37A9-47A9-9F6D-95DD528C3F10}" type="presParOf" srcId="{0FBB14BF-A7F1-4613-982F-33322EAAE5F7}" destId="{9FEFAEF6-38C8-450D-A67D-8B9D4C646E85}" srcOrd="0" destOrd="0" presId="urn:microsoft.com/office/officeart/2008/layout/HexagonCluster"/>
    <dgm:cxn modelId="{3ABA4CF9-A371-4740-AE59-2A1BAA36AA71}" type="presParOf" srcId="{26624328-6F38-4CB7-A57D-A82756BC9D20}" destId="{786BE9B6-56AB-4730-B7ED-83003E72FF83}" srcOrd="11" destOrd="0" presId="urn:microsoft.com/office/officeart/2008/layout/HexagonCluster"/>
    <dgm:cxn modelId="{04F7FBA1-E5CD-464F-849E-FB8C02EAF420}" type="presParOf" srcId="{786BE9B6-56AB-4730-B7ED-83003E72FF83}" destId="{05870D4F-6E2F-4C8E-933D-9B4F3E7FD7AF}"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6475E-A9ED-469A-97C2-EC467E11202C}">
      <dsp:nvSpPr>
        <dsp:cNvPr id="0" name=""/>
        <dsp:cNvSpPr/>
      </dsp:nvSpPr>
      <dsp:spPr>
        <a:xfrm>
          <a:off x="1796142" y="2038122"/>
          <a:ext cx="1439660" cy="1241238"/>
        </a:xfrm>
        <a:prstGeom prst="hexagon">
          <a:avLst>
            <a:gd name="adj" fmla="val 25000"/>
            <a:gd name="vf" fmla="val 11547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s-MX" sz="2200" kern="1200" dirty="0" smtClean="0"/>
            <a:t>Arte</a:t>
          </a:r>
          <a:endParaRPr lang="es-MX" sz="2200" kern="1200" dirty="0"/>
        </a:p>
      </dsp:txBody>
      <dsp:txXfrm>
        <a:off x="2019550" y="2230739"/>
        <a:ext cx="992844" cy="856004"/>
      </dsp:txXfrm>
    </dsp:sp>
    <dsp:sp modelId="{EF071B87-21C1-4692-9B43-78B88211DC12}">
      <dsp:nvSpPr>
        <dsp:cNvPr id="0" name=""/>
        <dsp:cNvSpPr/>
      </dsp:nvSpPr>
      <dsp:spPr>
        <a:xfrm>
          <a:off x="1833542" y="2586104"/>
          <a:ext cx="168558" cy="14527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0D734D-2B2C-454A-B7FE-628433AF1989}">
      <dsp:nvSpPr>
        <dsp:cNvPr id="0" name=""/>
        <dsp:cNvSpPr/>
      </dsp:nvSpPr>
      <dsp:spPr>
        <a:xfrm>
          <a:off x="565514" y="1371428"/>
          <a:ext cx="1439660" cy="1241238"/>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75187-4480-4E5E-B3B5-288430DE562B}">
      <dsp:nvSpPr>
        <dsp:cNvPr id="0" name=""/>
        <dsp:cNvSpPr/>
      </dsp:nvSpPr>
      <dsp:spPr>
        <a:xfrm>
          <a:off x="1545610" y="2448698"/>
          <a:ext cx="168558" cy="14527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1343823"/>
              <a:satOff val="378"/>
              <a:lumOff val="-5412"/>
              <a:alphaOff val="0"/>
            </a:schemeClr>
          </a:solidFill>
          <a:prstDash val="solid"/>
        </a:ln>
        <a:effectLst/>
      </dsp:spPr>
      <dsp:style>
        <a:lnRef idx="2">
          <a:scrgbClr r="0" g="0" b="0"/>
        </a:lnRef>
        <a:fillRef idx="1">
          <a:scrgbClr r="0" g="0" b="0"/>
        </a:fillRef>
        <a:effectRef idx="0">
          <a:scrgbClr r="0" g="0" b="0"/>
        </a:effectRef>
        <a:fontRef idx="minor"/>
      </dsp:style>
    </dsp:sp>
    <dsp:sp modelId="{33C4E19C-2552-4B3F-ACCC-9829665FD11E}">
      <dsp:nvSpPr>
        <dsp:cNvPr id="0" name=""/>
        <dsp:cNvSpPr/>
      </dsp:nvSpPr>
      <dsp:spPr>
        <a:xfrm>
          <a:off x="3022671" y="1356671"/>
          <a:ext cx="1439660" cy="1241238"/>
        </a:xfrm>
        <a:prstGeom prst="hexagon">
          <a:avLst>
            <a:gd name="adj" fmla="val 25000"/>
            <a:gd name="vf" fmla="val 115470"/>
          </a:avLst>
        </a:prstGeom>
        <a:solidFill>
          <a:schemeClr val="accent5">
            <a:hueOff val="3359558"/>
            <a:satOff val="945"/>
            <a:lumOff val="-13530"/>
            <a:alphaOff val="0"/>
          </a:schemeClr>
        </a:solidFill>
        <a:ln w="25400" cap="flat" cmpd="sng" algn="ctr">
          <a:solidFill>
            <a:schemeClr val="accent5">
              <a:hueOff val="3359558"/>
              <a:satOff val="945"/>
              <a:lumOff val="-1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s-MX" sz="2200" kern="1200" dirty="0" smtClean="0"/>
            <a:t>Técnica</a:t>
          </a:r>
          <a:endParaRPr lang="es-MX" sz="2200" kern="1200" dirty="0"/>
        </a:p>
      </dsp:txBody>
      <dsp:txXfrm>
        <a:off x="3246079" y="1549288"/>
        <a:ext cx="992844" cy="856004"/>
      </dsp:txXfrm>
    </dsp:sp>
    <dsp:sp modelId="{32ED2ED6-7552-47BA-8003-A17802DCDE93}">
      <dsp:nvSpPr>
        <dsp:cNvPr id="0" name=""/>
        <dsp:cNvSpPr/>
      </dsp:nvSpPr>
      <dsp:spPr>
        <a:xfrm>
          <a:off x="4006865" y="2432629"/>
          <a:ext cx="168558" cy="14527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2687647"/>
              <a:satOff val="756"/>
              <a:lumOff val="-10824"/>
              <a:alphaOff val="0"/>
            </a:schemeClr>
          </a:solidFill>
          <a:prstDash val="solid"/>
        </a:ln>
        <a:effectLst/>
      </dsp:spPr>
      <dsp:style>
        <a:lnRef idx="2">
          <a:scrgbClr r="0" g="0" b="0"/>
        </a:lnRef>
        <a:fillRef idx="1">
          <a:scrgbClr r="0" g="0" b="0"/>
        </a:fillRef>
        <a:effectRef idx="0">
          <a:scrgbClr r="0" g="0" b="0"/>
        </a:effectRef>
        <a:fontRef idx="minor"/>
      </dsp:style>
    </dsp:sp>
    <dsp:sp modelId="{D7E0CAAC-E03D-48A7-90A4-B8640C0DEF14}">
      <dsp:nvSpPr>
        <dsp:cNvPr id="0" name=""/>
        <dsp:cNvSpPr/>
      </dsp:nvSpPr>
      <dsp:spPr>
        <a:xfrm>
          <a:off x="4249200" y="2038122"/>
          <a:ext cx="1439660" cy="1241238"/>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9000" r="-19000"/>
          </a:stretch>
        </a:blipFill>
        <a:ln w="25400" cap="flat" cmpd="sng" algn="ctr">
          <a:solidFill>
            <a:schemeClr val="accent5">
              <a:hueOff val="3359558"/>
              <a:satOff val="945"/>
              <a:lumOff val="-13530"/>
              <a:alphaOff val="0"/>
            </a:schemeClr>
          </a:solidFill>
          <a:prstDash val="solid"/>
        </a:ln>
        <a:effectLst/>
      </dsp:spPr>
      <dsp:style>
        <a:lnRef idx="2">
          <a:scrgbClr r="0" g="0" b="0"/>
        </a:lnRef>
        <a:fillRef idx="1">
          <a:scrgbClr r="0" g="0" b="0"/>
        </a:fillRef>
        <a:effectRef idx="0">
          <a:scrgbClr r="0" g="0" b="0"/>
        </a:effectRef>
        <a:fontRef idx="minor"/>
      </dsp:style>
    </dsp:sp>
    <dsp:sp modelId="{0C2F8AFA-E560-427A-9308-B1ED90D80F3D}">
      <dsp:nvSpPr>
        <dsp:cNvPr id="0" name=""/>
        <dsp:cNvSpPr/>
      </dsp:nvSpPr>
      <dsp:spPr>
        <a:xfrm>
          <a:off x="4286600" y="2586104"/>
          <a:ext cx="168558" cy="14527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4031470"/>
              <a:satOff val="1133"/>
              <a:lumOff val="-16236"/>
              <a:alphaOff val="0"/>
            </a:schemeClr>
          </a:solidFill>
          <a:prstDash val="solid"/>
        </a:ln>
        <a:effectLst/>
      </dsp:spPr>
      <dsp:style>
        <a:lnRef idx="2">
          <a:scrgbClr r="0" g="0" b="0"/>
        </a:lnRef>
        <a:fillRef idx="1">
          <a:scrgbClr r="0" g="0" b="0"/>
        </a:fillRef>
        <a:effectRef idx="0">
          <a:scrgbClr r="0" g="0" b="0"/>
        </a:effectRef>
        <a:fontRef idx="minor"/>
      </dsp:style>
    </dsp:sp>
    <dsp:sp modelId="{DD1AB1B7-5BAC-4CBD-A3EC-161FFE33B895}">
      <dsp:nvSpPr>
        <dsp:cNvPr id="0" name=""/>
        <dsp:cNvSpPr/>
      </dsp:nvSpPr>
      <dsp:spPr>
        <a:xfrm>
          <a:off x="1796142" y="678171"/>
          <a:ext cx="1439660" cy="1241238"/>
        </a:xfrm>
        <a:prstGeom prst="hexagon">
          <a:avLst>
            <a:gd name="adj" fmla="val 25000"/>
            <a:gd name="vf" fmla="val 115470"/>
          </a:avLst>
        </a:prstGeom>
        <a:solidFill>
          <a:schemeClr val="accent5">
            <a:hueOff val="6719117"/>
            <a:satOff val="1889"/>
            <a:lumOff val="-27060"/>
            <a:alphaOff val="0"/>
          </a:schemeClr>
        </a:solid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s-MX" sz="2200" kern="1200" dirty="0" smtClean="0"/>
            <a:t>Ciencia</a:t>
          </a:r>
          <a:endParaRPr lang="es-MX" sz="2200" kern="1200" dirty="0"/>
        </a:p>
      </dsp:txBody>
      <dsp:txXfrm>
        <a:off x="2019550" y="870788"/>
        <a:ext cx="992844" cy="856004"/>
      </dsp:txXfrm>
    </dsp:sp>
    <dsp:sp modelId="{C5FAD18E-CA75-42BD-B7AB-33639EAE6806}">
      <dsp:nvSpPr>
        <dsp:cNvPr id="0" name=""/>
        <dsp:cNvSpPr/>
      </dsp:nvSpPr>
      <dsp:spPr>
        <a:xfrm>
          <a:off x="2772139" y="705062"/>
          <a:ext cx="168558" cy="14527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5375293"/>
              <a:satOff val="1511"/>
              <a:lumOff val="-21648"/>
              <a:alphaOff val="0"/>
            </a:schemeClr>
          </a:solidFill>
          <a:prstDash val="solid"/>
        </a:ln>
        <a:effectLst/>
      </dsp:spPr>
      <dsp:style>
        <a:lnRef idx="2">
          <a:scrgbClr r="0" g="0" b="0"/>
        </a:lnRef>
        <a:fillRef idx="1">
          <a:scrgbClr r="0" g="0" b="0"/>
        </a:fillRef>
        <a:effectRef idx="0">
          <a:scrgbClr r="0" g="0" b="0"/>
        </a:effectRef>
        <a:fontRef idx="minor"/>
      </dsp:style>
    </dsp:sp>
    <dsp:sp modelId="{9FEFAEF6-38C8-450D-A67D-8B9D4C646E85}">
      <dsp:nvSpPr>
        <dsp:cNvPr id="0" name=""/>
        <dsp:cNvSpPr/>
      </dsp:nvSpPr>
      <dsp:spPr>
        <a:xfrm>
          <a:off x="3022671" y="0"/>
          <a:ext cx="1439660" cy="1241238"/>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dsp:style>
    </dsp:sp>
    <dsp:sp modelId="{05870D4F-6E2F-4C8E-933D-9B4F3E7FD7AF}">
      <dsp:nvSpPr>
        <dsp:cNvPr id="0" name=""/>
        <dsp:cNvSpPr/>
      </dsp:nvSpPr>
      <dsp:spPr>
        <a:xfrm>
          <a:off x="3065195" y="545029"/>
          <a:ext cx="168558" cy="145275"/>
        </a:xfrm>
        <a:prstGeom prst="hexagon">
          <a:avLst>
            <a:gd name="adj" fmla="val 25000"/>
            <a:gd name="vf" fmla="val 115470"/>
          </a:avLst>
        </a:prstGeom>
        <a:solidFill>
          <a:schemeClr val="lt1">
            <a:hueOff val="0"/>
            <a:satOff val="0"/>
            <a:lumOff val="0"/>
            <a:alphaOff val="0"/>
          </a:schemeClr>
        </a:solid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km1D3sKoVA"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www.youtube.com/watch?v=jfeM_LqqMbg" TargetMode="External"/><Relationship Id="rId4" Type="http://schemas.openxmlformats.org/officeDocument/2006/relationships/hyperlink" Target="https://www.youtube.com/watch?v=RqmMxgzCFH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s-MX" dirty="0" smtClean="0"/>
              <a:t>A medio y largo plazo, estas relaciones sociales no solo irán esculpiendo la forma, el tamaño y el número de neuronas de cada sujeto, sino que irán influyendo silenciosamente en su carácter, en su biología e incluso en su salud.</a:t>
            </a:r>
            <a:endParaRPr lang="es-MX" sz="1050" dirty="0" smtClean="0">
              <a:latin typeface="Inconsolata"/>
            </a:endParaRPr>
          </a:p>
        </p:txBody>
      </p:sp>
    </p:spTree>
    <p:extLst>
      <p:ext uri="{BB962C8B-B14F-4D97-AF65-F5344CB8AC3E}">
        <p14:creationId xmlns:p14="http://schemas.microsoft.com/office/powerpoint/2010/main" val="2091804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MAPA</a:t>
            </a:r>
            <a:r>
              <a:rPr lang="es-MX" baseline="0" dirty="0" smtClean="0"/>
              <a:t> MENTAL EN ROTAFOLIOS DE LOS SUBTEMAS (COLOR DE MARCADOR ES EL TEMA).</a:t>
            </a:r>
          </a:p>
          <a:p>
            <a:pPr lvl="1"/>
            <a:r>
              <a:rPr lang="es-MX" baseline="0" dirty="0" smtClean="0"/>
              <a:t>MATERIALES, ROTAFOLIO BLANCO, MARACADORES (DADO POR EL PROFESOR).</a:t>
            </a:r>
          </a:p>
          <a:p>
            <a:pPr lvl="0"/>
            <a:r>
              <a:rPr lang="es-MX" baseline="0" dirty="0" smtClean="0"/>
              <a:t>EJEMPLOS DINÁMICOS: PERFIL ADMINISTRATIVO PARA CONTRATAR, EXAMEN PARA MAESTRÍA.</a:t>
            </a:r>
          </a:p>
          <a:p>
            <a:pPr lvl="0"/>
            <a:r>
              <a:rPr lang="es-MX" baseline="0" dirty="0" smtClean="0"/>
              <a:t>KAHOOT.</a:t>
            </a:r>
            <a:endParaRPr lang="es-MX" dirty="0"/>
          </a:p>
        </p:txBody>
      </p:sp>
    </p:spTree>
    <p:extLst>
      <p:ext uri="{BB962C8B-B14F-4D97-AF65-F5344CB8AC3E}">
        <p14:creationId xmlns:p14="http://schemas.microsoft.com/office/powerpoint/2010/main" val="97446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hlinkClick r:id="rId3"/>
              </a:rPr>
              <a:t>https://www.youtube.com/watch?v=ekm1D3sKoVA</a:t>
            </a:r>
            <a:endParaRPr lang="es-MX" dirty="0" smtClean="0"/>
          </a:p>
          <a:p>
            <a:r>
              <a:rPr lang="es-MX" dirty="0" smtClean="0">
                <a:hlinkClick r:id="rId4"/>
              </a:rPr>
              <a:t>https://www.youtube.com/watch?v=RqmMxgzCFHU</a:t>
            </a:r>
            <a:endParaRPr lang="es-MX" dirty="0" smtClean="0"/>
          </a:p>
          <a:p>
            <a:r>
              <a:rPr lang="es-MX" dirty="0" smtClean="0">
                <a:hlinkClick r:id="rId5"/>
              </a:rPr>
              <a:t>https://www.youtube.com/watch?v=jfeM_LqqMbg</a:t>
            </a:r>
            <a:endParaRPr lang="es-MX" dirty="0"/>
          </a:p>
        </p:txBody>
      </p:sp>
    </p:spTree>
    <p:extLst>
      <p:ext uri="{BB962C8B-B14F-4D97-AF65-F5344CB8AC3E}">
        <p14:creationId xmlns:p14="http://schemas.microsoft.com/office/powerpoint/2010/main" val="254382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1519975" y="2161800"/>
            <a:ext cx="61041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119" name="Google Shape;119;p4"/>
          <p:cNvSpPr txBox="1"/>
          <p:nvPr/>
        </p:nvSpPr>
        <p:spPr>
          <a:xfrm>
            <a:off x="3593400" y="552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0CEF6"/>
                </a:solidFill>
              </a:rPr>
              <a:t>“</a:t>
            </a:r>
            <a:endParaRPr sz="9600">
              <a:solidFill>
                <a:srgbClr val="00CEF6"/>
              </a:solidFill>
            </a:endParaRPr>
          </a:p>
        </p:txBody>
      </p:sp>
      <p:sp>
        <p:nvSpPr>
          <p:cNvPr id="120" name="Google Shape;120;p4"/>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21" name="Google Shape;121;p4"/>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2" name="Google Shape;122;p4"/>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a:off x="-9525" y="4462475"/>
            <a:ext cx="9167825" cy="595300"/>
            <a:chOff x="-9525" y="4462475"/>
            <a:chExt cx="9167825" cy="595300"/>
          </a:xfrm>
        </p:grpSpPr>
        <p:sp>
          <p:nvSpPr>
            <p:cNvPr id="126" name="Google Shape;126;p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27" name="Google Shape;127;p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28" name="Google Shape;128;p4"/>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29" name="Google Shape;129;p4"/>
          <p:cNvGrpSpPr/>
          <p:nvPr/>
        </p:nvGrpSpPr>
        <p:grpSpPr>
          <a:xfrm>
            <a:off x="-42837" y="4443488"/>
            <a:ext cx="9229575" cy="642787"/>
            <a:chOff x="-42837" y="4443488"/>
            <a:chExt cx="9229575" cy="642787"/>
          </a:xfrm>
        </p:grpSpPr>
        <p:sp>
          <p:nvSpPr>
            <p:cNvPr id="130" name="Google Shape;130;p4"/>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4"/>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62" name="Google Shape;162;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3" name="Google Shape;163;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4" name="Google Shape;164;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5" name="Google Shape;165;p5"/>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5"/>
          <p:cNvGrpSpPr/>
          <p:nvPr/>
        </p:nvGrpSpPr>
        <p:grpSpPr>
          <a:xfrm>
            <a:off x="-9525" y="4462475"/>
            <a:ext cx="9167825" cy="595300"/>
            <a:chOff x="-9525" y="4462475"/>
            <a:chExt cx="9167825" cy="595300"/>
          </a:xfrm>
        </p:grpSpPr>
        <p:sp>
          <p:nvSpPr>
            <p:cNvPr id="169" name="Google Shape;169;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70" name="Google Shape;170;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71" name="Google Shape;171;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72" name="Google Shape;172;p5"/>
          <p:cNvGrpSpPr/>
          <p:nvPr/>
        </p:nvGrpSpPr>
        <p:grpSpPr>
          <a:xfrm>
            <a:off x="-42837" y="4443488"/>
            <a:ext cx="9229575" cy="642787"/>
            <a:chOff x="-42837" y="4443488"/>
            <a:chExt cx="9229575" cy="642787"/>
          </a:xfrm>
        </p:grpSpPr>
        <p:sp>
          <p:nvSpPr>
            <p:cNvPr id="173" name="Google Shape;173;p5"/>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5"/>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rgbClr val="AFF000">
              <a:alpha val="81920"/>
            </a:srgbClr>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1pPr>
            <a:lvl2pPr lvl="1"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28324A"/>
              </a:buClr>
              <a:buSzPts val="2000"/>
              <a:buFont typeface="Source Sans Pro"/>
              <a:buChar char="◉"/>
              <a:defRPr sz="2000">
                <a:solidFill>
                  <a:srgbClr val="28324A"/>
                </a:solidFill>
                <a:latin typeface="Source Sans Pro"/>
                <a:ea typeface="Source Sans Pro"/>
                <a:cs typeface="Source Sans Pro"/>
                <a:sym typeface="Source Sans Pro"/>
              </a:defRPr>
            </a:lvl1pPr>
            <a:lvl2pPr marL="914400" lvl="1"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2pPr>
            <a:lvl3pPr marL="1371600" lvl="2"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3pPr>
            <a:lvl4pPr marL="1828800" lvl="3"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4pPr>
            <a:lvl5pPr marL="2286000" lvl="4"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5pPr>
            <a:lvl6pPr marL="2743200" lvl="5"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6pPr>
            <a:lvl7pPr marL="3200400" lvl="6"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7pPr>
            <a:lvl8pPr marL="3657600" lvl="7"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8pPr>
            <a:lvl9pPr marL="4114800" lvl="8"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La Administración y sus características</a:t>
            </a:r>
            <a:endParaRPr lang="es-MX" dirty="0"/>
          </a:p>
        </p:txBody>
      </p:sp>
      <p:pic>
        <p:nvPicPr>
          <p:cNvPr id="1026" name="Picture 2" descr="Resultado de imagen para la administraci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64" y="1388889"/>
            <a:ext cx="2807072" cy="25544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276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211" y="521636"/>
            <a:ext cx="8242418" cy="715800"/>
          </a:xfrm>
        </p:spPr>
        <p:txBody>
          <a:bodyPr/>
          <a:lstStyle/>
          <a:p>
            <a:r>
              <a:rPr lang="es-MX" sz="4000" dirty="0" smtClean="0"/>
              <a:t>El proceso administrativo</a:t>
            </a:r>
            <a:endParaRPr lang="es-MX" sz="4000" dirty="0"/>
          </a:p>
        </p:txBody>
      </p:sp>
      <p:sp>
        <p:nvSpPr>
          <p:cNvPr id="3" name="Marcador de texto 2"/>
          <p:cNvSpPr>
            <a:spLocks noGrp="1"/>
          </p:cNvSpPr>
          <p:nvPr>
            <p:ph type="body" idx="1"/>
          </p:nvPr>
        </p:nvSpPr>
        <p:spPr>
          <a:xfrm>
            <a:off x="223827" y="1409815"/>
            <a:ext cx="7222002" cy="1922100"/>
          </a:xfrm>
        </p:spPr>
        <p:txBody>
          <a:bodyPr/>
          <a:lstStyle/>
          <a:p>
            <a:pPr marL="76200" indent="0">
              <a:buNone/>
            </a:pPr>
            <a:r>
              <a:rPr lang="en" b="1" dirty="0">
                <a:solidFill>
                  <a:srgbClr val="E8004C"/>
                </a:solidFill>
                <a:latin typeface="Inconsolata" panose="020B0604020202020204" charset="0"/>
              </a:rPr>
              <a:t>📌 </a:t>
            </a:r>
            <a:r>
              <a:rPr lang="es-MX" dirty="0">
                <a:latin typeface="Inconsolata" panose="020B0604020202020204" charset="0"/>
              </a:rPr>
              <a:t>Definición de Administración</a:t>
            </a:r>
          </a:p>
          <a:p>
            <a:endParaRPr lang="es-MX" dirty="0">
              <a:latin typeface="Inconsolata" panose="020B0604020202020204" charset="0"/>
            </a:endParaRPr>
          </a:p>
          <a:p>
            <a:pPr lvl="1">
              <a:buBlip>
                <a:blip r:embed="rId2"/>
              </a:buBlip>
            </a:pPr>
            <a:r>
              <a:rPr lang="es-MX" sz="2000" dirty="0">
                <a:latin typeface="Inconsolata" panose="020B0604020202020204" charset="0"/>
              </a:rPr>
              <a:t>Definición etimológica</a:t>
            </a:r>
          </a:p>
          <a:p>
            <a:pPr marL="558800" lvl="1" indent="0">
              <a:buNone/>
            </a:pPr>
            <a:endParaRPr lang="es-MX" dirty="0">
              <a:latin typeface="Inconsolata" panose="020B0604020202020204" charset="0"/>
            </a:endParaRPr>
          </a:p>
          <a:p>
            <a:pPr lvl="2">
              <a:buSzPct val="120000"/>
              <a:buFont typeface="Wingdings" panose="05000000000000000000" pitchFamily="2" charset="2"/>
              <a:buChar char="v"/>
            </a:pPr>
            <a:r>
              <a:rPr lang="es-MX" sz="1600" b="1" dirty="0">
                <a:latin typeface="Inconsolata" panose="020B0604020202020204" charset="0"/>
              </a:rPr>
              <a:t>AD.- </a:t>
            </a:r>
            <a:r>
              <a:rPr lang="es-MX" sz="1600" dirty="0">
                <a:latin typeface="Inconsolata" panose="020B0604020202020204" charset="0"/>
              </a:rPr>
              <a:t>“hacia”</a:t>
            </a:r>
          </a:p>
          <a:p>
            <a:pPr lvl="2">
              <a:buSzPct val="120000"/>
              <a:buFont typeface="Wingdings" panose="05000000000000000000" pitchFamily="2" charset="2"/>
              <a:buChar char="v"/>
            </a:pPr>
            <a:r>
              <a:rPr lang="es-MX" sz="1600" b="1" dirty="0">
                <a:latin typeface="Inconsolata" panose="020B0604020202020204" charset="0"/>
              </a:rPr>
              <a:t>MINISTRATIO.- </a:t>
            </a:r>
            <a:r>
              <a:rPr lang="es-MX" sz="1600" dirty="0">
                <a:latin typeface="Inconsolata" panose="020B0604020202020204" charset="0"/>
              </a:rPr>
              <a:t>Vocablo “</a:t>
            </a:r>
            <a:r>
              <a:rPr lang="es-MX" sz="1600" dirty="0" err="1">
                <a:latin typeface="Inconsolata" panose="020B0604020202020204" charset="0"/>
              </a:rPr>
              <a:t>minister</a:t>
            </a:r>
            <a:r>
              <a:rPr lang="es-MX" sz="1600" dirty="0">
                <a:latin typeface="Inconsolata" panose="020B0604020202020204" charset="0"/>
              </a:rPr>
              <a:t>”</a:t>
            </a:r>
          </a:p>
          <a:p>
            <a:pPr lvl="3">
              <a:buFont typeface="Arial" panose="020B0604020202020204" pitchFamily="34" charset="0"/>
              <a:buChar char="•"/>
            </a:pPr>
            <a:r>
              <a:rPr lang="es-MX" sz="1400" dirty="0" err="1">
                <a:latin typeface="Inconsolata" panose="020B0604020202020204" charset="0"/>
              </a:rPr>
              <a:t>minus</a:t>
            </a:r>
            <a:r>
              <a:rPr lang="es-MX" sz="1400" dirty="0">
                <a:latin typeface="Inconsolata" panose="020B0604020202020204" charset="0"/>
              </a:rPr>
              <a:t>- comparativo de inferioridad.</a:t>
            </a:r>
          </a:p>
          <a:p>
            <a:pPr lvl="3">
              <a:buFont typeface="Arial" panose="020B0604020202020204" pitchFamily="34" charset="0"/>
              <a:buChar char="•"/>
            </a:pPr>
            <a:r>
              <a:rPr lang="es-MX" sz="1400" dirty="0">
                <a:latin typeface="Inconsolata" panose="020B0604020202020204" charset="0"/>
              </a:rPr>
              <a:t>ter- sufijo (término de comparación).</a:t>
            </a:r>
          </a:p>
          <a:p>
            <a:pPr lvl="2">
              <a:buSzPct val="120000"/>
              <a:buFont typeface="Wingdings" panose="05000000000000000000" pitchFamily="2" charset="2"/>
              <a:buChar char="v"/>
            </a:pPr>
            <a:r>
              <a:rPr lang="es-MX" sz="1600" b="1" dirty="0">
                <a:latin typeface="Inconsolata" panose="020B0604020202020204" charset="0"/>
              </a:rPr>
              <a:t>La etimología es opuesta a la de “magister”</a:t>
            </a:r>
          </a:p>
          <a:p>
            <a:pPr lvl="3">
              <a:buFont typeface="Arial" panose="020B0604020202020204" pitchFamily="34" charset="0"/>
              <a:buChar char="•"/>
            </a:pPr>
            <a:r>
              <a:rPr lang="es-MX" sz="1400" dirty="0" err="1">
                <a:latin typeface="Inconsolata" panose="020B0604020202020204" charset="0"/>
              </a:rPr>
              <a:t>magis</a:t>
            </a:r>
            <a:r>
              <a:rPr lang="es-MX" sz="1400" dirty="0">
                <a:latin typeface="Inconsolata" panose="020B0604020202020204" charset="0"/>
              </a:rPr>
              <a:t>- comparativo de superioridad.</a:t>
            </a:r>
          </a:p>
          <a:p>
            <a:pPr lvl="3">
              <a:buFont typeface="Arial" panose="020B0604020202020204" pitchFamily="34" charset="0"/>
              <a:buChar char="•"/>
            </a:pPr>
            <a:r>
              <a:rPr lang="es-MX" sz="1400" dirty="0">
                <a:latin typeface="Inconsolata" panose="020B0604020202020204" charset="0"/>
              </a:rPr>
              <a:t>ter- sufijo (término de comparación).</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10</a:t>
            </a:fld>
            <a:endParaRPr lang="es-MX"/>
          </a:p>
        </p:txBody>
      </p:sp>
      <p:pic>
        <p:nvPicPr>
          <p:cNvPr id="6" name="Imagen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0958" y="1599913"/>
            <a:ext cx="3412271" cy="2335273"/>
          </a:xfrm>
          <a:prstGeom prst="rect">
            <a:avLst/>
          </a:prstGeom>
          <a:noFill/>
          <a:ln>
            <a:noFill/>
          </a:ln>
        </p:spPr>
      </p:pic>
    </p:spTree>
    <p:extLst>
      <p:ext uri="{BB962C8B-B14F-4D97-AF65-F5344CB8AC3E}">
        <p14:creationId xmlns:p14="http://schemas.microsoft.com/office/powerpoint/2010/main" val="2790107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802284" y="1861426"/>
            <a:ext cx="3702202" cy="2021597"/>
          </a:xfrm>
          <a:prstGeom prst="rect">
            <a:avLst/>
          </a:prstGeom>
        </p:spPr>
      </p:pic>
      <p:sp>
        <p:nvSpPr>
          <p:cNvPr id="2" name="Título 1"/>
          <p:cNvSpPr>
            <a:spLocks noGrp="1"/>
          </p:cNvSpPr>
          <p:nvPr>
            <p:ph type="title"/>
          </p:nvPr>
        </p:nvSpPr>
        <p:spPr>
          <a:xfrm>
            <a:off x="422211" y="521636"/>
            <a:ext cx="8242418" cy="715800"/>
          </a:xfrm>
        </p:spPr>
        <p:txBody>
          <a:bodyPr/>
          <a:lstStyle/>
          <a:p>
            <a:r>
              <a:rPr lang="es-MX" sz="4000" dirty="0" smtClean="0"/>
              <a:t>Definición etimológica</a:t>
            </a:r>
            <a:endParaRPr lang="es-MX" sz="4000" dirty="0"/>
          </a:p>
        </p:txBody>
      </p:sp>
      <p:sp>
        <p:nvSpPr>
          <p:cNvPr id="3" name="Marcador de texto 2"/>
          <p:cNvSpPr>
            <a:spLocks noGrp="1"/>
          </p:cNvSpPr>
          <p:nvPr>
            <p:ph type="body" idx="1"/>
          </p:nvPr>
        </p:nvSpPr>
        <p:spPr>
          <a:xfrm>
            <a:off x="223827" y="1409815"/>
            <a:ext cx="6095330" cy="1922100"/>
          </a:xfrm>
        </p:spPr>
        <p:txBody>
          <a:bodyPr/>
          <a:lstStyle/>
          <a:p>
            <a:pPr marL="114300" indent="0" algn="just">
              <a:buNone/>
            </a:pPr>
            <a:r>
              <a:rPr lang="en" b="1" dirty="0">
                <a:solidFill>
                  <a:srgbClr val="E8004C"/>
                </a:solidFill>
                <a:latin typeface="Inconsolata" panose="020B0604020202020204" charset="0"/>
              </a:rPr>
              <a:t>📌 </a:t>
            </a:r>
            <a:r>
              <a:rPr lang="es-MX" dirty="0">
                <a:latin typeface="Inconsolata" panose="020B0604020202020204" charset="0"/>
              </a:rPr>
              <a:t>Así pues “magister” (magistrado) función de autoridad, el que ordena o dirige a otro en una función.</a:t>
            </a:r>
          </a:p>
          <a:p>
            <a:pPr algn="just"/>
            <a:endParaRPr lang="es-MX" dirty="0" smtClean="0">
              <a:latin typeface="Inconsolata" panose="020B0604020202020204" charset="0"/>
            </a:endParaRPr>
          </a:p>
          <a:p>
            <a:pPr marL="114300" indent="0" algn="just">
              <a:buNone/>
            </a:pPr>
            <a:r>
              <a:rPr lang="en" b="1" dirty="0" smtClean="0">
                <a:solidFill>
                  <a:srgbClr val="E8004C"/>
                </a:solidFill>
                <a:latin typeface="Inconsolata" panose="020B0604020202020204" charset="0"/>
              </a:rPr>
              <a:t>📌</a:t>
            </a:r>
            <a:r>
              <a:rPr lang="es-MX" dirty="0" smtClean="0">
                <a:latin typeface="Inconsolata" panose="020B0604020202020204" charset="0"/>
              </a:rPr>
              <a:t>Y “</a:t>
            </a:r>
            <a:r>
              <a:rPr lang="es-MX" dirty="0" err="1" smtClean="0">
                <a:latin typeface="Inconsolata" panose="020B0604020202020204" charset="0"/>
              </a:rPr>
              <a:t>minister</a:t>
            </a:r>
            <a:r>
              <a:rPr lang="es-MX" dirty="0">
                <a:latin typeface="Inconsolata" panose="020B0604020202020204" charset="0"/>
              </a:rPr>
              <a:t>” expresa lo contrario; subordinación u obediencia, el que realiza una función bajo el mando de otro, el que presta un servicio a otro</a:t>
            </a:r>
            <a:r>
              <a:rPr lang="es-MX" dirty="0" smtClean="0">
                <a:latin typeface="Inconsolata" panose="020B0604020202020204" charset="0"/>
              </a:rPr>
              <a:t>.</a:t>
            </a:r>
            <a:endParaRPr lang="es-MX" dirty="0">
              <a:latin typeface="Inconsolata" panose="020B0604020202020204" charset="0"/>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11</a:t>
            </a:fld>
            <a:endParaRPr lang="es-MX"/>
          </a:p>
        </p:txBody>
      </p:sp>
    </p:spTree>
    <p:extLst>
      <p:ext uri="{BB962C8B-B14F-4D97-AF65-F5344CB8AC3E}">
        <p14:creationId xmlns:p14="http://schemas.microsoft.com/office/powerpoint/2010/main" val="787724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12</a:t>
            </a:fld>
            <a:endParaRPr lang="es-MX"/>
          </a:p>
        </p:txBody>
      </p:sp>
      <p:sp>
        <p:nvSpPr>
          <p:cNvPr id="5" name="Marcador de texto 4"/>
          <p:cNvSpPr>
            <a:spLocks noGrp="1"/>
          </p:cNvSpPr>
          <p:nvPr>
            <p:ph type="body" idx="1"/>
          </p:nvPr>
        </p:nvSpPr>
        <p:spPr>
          <a:xfrm>
            <a:off x="182880" y="1080650"/>
            <a:ext cx="8661862" cy="3458095"/>
          </a:xfrm>
        </p:spPr>
        <p:txBody>
          <a:bodyPr/>
          <a:lstStyle/>
          <a:p>
            <a:pPr marL="38100" lvl="0" indent="0">
              <a:buClr>
                <a:srgbClr val="8E7CC3"/>
              </a:buClr>
              <a:buNone/>
            </a:pPr>
            <a:r>
              <a:rPr lang="es-MX" dirty="0">
                <a:latin typeface="Inconsolata" panose="020B0604020202020204" charset="0"/>
              </a:rPr>
              <a:t>De esta manera la etimología nos da de la administración, la idea de que ésta se refiere a una función que se desarrolla bajo el mando de otros donde el </a:t>
            </a:r>
            <a:r>
              <a:rPr lang="es-MX" sz="3600" b="1" dirty="0">
                <a:latin typeface="Inconsolata" panose="020B0604020202020204" charset="0"/>
              </a:rPr>
              <a:t>SERVICIO</a:t>
            </a:r>
            <a:r>
              <a:rPr lang="es-MX" dirty="0">
                <a:latin typeface="Inconsolata" panose="020B0604020202020204" charset="0"/>
              </a:rPr>
              <a:t> y la </a:t>
            </a:r>
            <a:r>
              <a:rPr lang="es-MX" sz="3600" b="1" dirty="0">
                <a:latin typeface="Inconsolata" panose="020B0604020202020204" charset="0"/>
              </a:rPr>
              <a:t>SUBORDINACIÓN</a:t>
            </a:r>
            <a:r>
              <a:rPr lang="es-MX" dirty="0">
                <a:latin typeface="Inconsolata" panose="020B0604020202020204" charset="0"/>
              </a:rPr>
              <a:t> son los elementos </a:t>
            </a:r>
            <a:r>
              <a:rPr lang="es-MX" dirty="0" smtClean="0">
                <a:latin typeface="Inconsolata" panose="020B0604020202020204" charset="0"/>
              </a:rPr>
              <a:t>principales.</a:t>
            </a:r>
            <a:endParaRPr lang="es-MX" dirty="0">
              <a:latin typeface="Inconsolata" panose="020B0604020202020204" charset="0"/>
            </a:endParaRPr>
          </a:p>
        </p:txBody>
      </p:sp>
    </p:spTree>
    <p:extLst>
      <p:ext uri="{BB962C8B-B14F-4D97-AF65-F5344CB8AC3E}">
        <p14:creationId xmlns:p14="http://schemas.microsoft.com/office/powerpoint/2010/main" val="174466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641820" y="266546"/>
            <a:ext cx="6996600" cy="1922100"/>
          </a:xfrm>
        </p:spPr>
        <p:txBody>
          <a:bodyPr/>
          <a:lstStyle/>
          <a:p>
            <a:pPr algn="just">
              <a:buBlip>
                <a:blip r:embed="rId2"/>
              </a:buBlip>
            </a:pPr>
            <a:r>
              <a:rPr lang="es-MX" b="1" i="1" dirty="0">
                <a:latin typeface="Inconsolata" panose="020B0604020202020204" charset="0"/>
              </a:rPr>
              <a:t>AGUSTÍN REYES PONCE: </a:t>
            </a:r>
            <a:r>
              <a:rPr lang="es-MX" dirty="0">
                <a:latin typeface="Inconsolata" panose="020B0604020202020204" charset="0"/>
              </a:rPr>
              <a:t>Es el conjunto sistemático de reglas para lograr la máxima eficiencia en las formas de estructurar y manejar un organismo social</a:t>
            </a:r>
            <a:r>
              <a:rPr lang="es-MX" dirty="0" smtClean="0">
                <a:latin typeface="Inconsolata" panose="020B0604020202020204" charset="0"/>
              </a:rPr>
              <a:t>.</a:t>
            </a:r>
          </a:p>
          <a:p>
            <a:pPr algn="just">
              <a:buBlip>
                <a:blip r:embed="rId2"/>
              </a:buBlip>
            </a:pPr>
            <a:endParaRPr lang="es-MX" dirty="0">
              <a:latin typeface="Inconsolata" panose="020B0604020202020204" charset="0"/>
            </a:endParaRPr>
          </a:p>
          <a:p>
            <a:pPr algn="just">
              <a:buBlip>
                <a:blip r:embed="rId2"/>
              </a:buBlip>
            </a:pPr>
            <a:r>
              <a:rPr lang="es-MX" b="1" i="1" dirty="0">
                <a:latin typeface="Inconsolata" panose="020B0604020202020204" charset="0"/>
              </a:rPr>
              <a:t>KOONTZ &amp; O’DONNELL: </a:t>
            </a:r>
            <a:r>
              <a:rPr lang="es-MX" dirty="0">
                <a:latin typeface="Inconsolata" panose="020B0604020202020204" charset="0"/>
              </a:rPr>
              <a:t>Es la dirección de un organismo social y su efectividad en alcanzar sus objetivos, fundada en la habilidad de conducir a sus integrantes</a:t>
            </a:r>
            <a:r>
              <a:rPr lang="es-MX" dirty="0" smtClean="0">
                <a:latin typeface="Inconsolata" panose="020B0604020202020204" charset="0"/>
              </a:rPr>
              <a:t>.</a:t>
            </a:r>
          </a:p>
          <a:p>
            <a:pPr algn="just">
              <a:buBlip>
                <a:blip r:embed="rId2"/>
              </a:buBlip>
            </a:pPr>
            <a:endParaRPr lang="es-MX" dirty="0">
              <a:latin typeface="Inconsolata" panose="020B0604020202020204" charset="0"/>
            </a:endParaRPr>
          </a:p>
          <a:p>
            <a:pPr algn="just">
              <a:buBlip>
                <a:blip r:embed="rId2"/>
              </a:buBlip>
            </a:pPr>
            <a:r>
              <a:rPr lang="es-MX" b="1" i="1" dirty="0">
                <a:latin typeface="Inconsolata" panose="020B0604020202020204" charset="0"/>
              </a:rPr>
              <a:t>GEORGE R. TERRY: </a:t>
            </a:r>
            <a:r>
              <a:rPr lang="es-MX" dirty="0">
                <a:latin typeface="Inconsolata" panose="020B0604020202020204" charset="0"/>
              </a:rPr>
              <a:t>Consiste en lograr un objetivo predeterminado mediante un esfuerzo ajeno. </a:t>
            </a:r>
          </a:p>
          <a:p>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13</a:t>
            </a:fld>
            <a:endParaRPr lang="es-MX"/>
          </a:p>
        </p:txBody>
      </p:sp>
      <p:pic>
        <p:nvPicPr>
          <p:cNvPr id="6" name="Imagen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184452">
            <a:off x="79670" y="2274858"/>
            <a:ext cx="1792017" cy="1787537"/>
          </a:xfrm>
          <a:prstGeom prst="rect">
            <a:avLst/>
          </a:prstGeom>
        </p:spPr>
      </p:pic>
    </p:spTree>
    <p:extLst>
      <p:ext uri="{BB962C8B-B14F-4D97-AF65-F5344CB8AC3E}">
        <p14:creationId xmlns:p14="http://schemas.microsoft.com/office/powerpoint/2010/main" val="205970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690806" y="470395"/>
            <a:ext cx="6996600" cy="1922100"/>
          </a:xfrm>
        </p:spPr>
        <p:txBody>
          <a:bodyPr/>
          <a:lstStyle/>
          <a:p>
            <a:pPr lvl="0" algn="just">
              <a:buClr>
                <a:srgbClr val="8E7CC3"/>
              </a:buClr>
              <a:buFont typeface="Inconsolata"/>
              <a:buChar char="◍"/>
            </a:pPr>
            <a:r>
              <a:rPr lang="es-MX" sz="1600" b="1" i="1" dirty="0">
                <a:latin typeface="Inconsolata" panose="020B0604020202020204" charset="0"/>
              </a:rPr>
              <a:t>JOSEPH L. MASSIE:</a:t>
            </a:r>
            <a:r>
              <a:rPr lang="es-MX" sz="1600" dirty="0">
                <a:latin typeface="Inconsolata" panose="020B0604020202020204" charset="0"/>
              </a:rPr>
              <a:t> Método por el cual un grupo en cooperación dirige sus acciones hacia metas comunes. Este método implica técnicas mediante las cuales un grupo principal de personas (gerentes) coordinan las actividades de otras</a:t>
            </a:r>
            <a:r>
              <a:rPr lang="es-MX" sz="1600" dirty="0" smtClean="0">
                <a:latin typeface="Inconsolata" panose="020B0604020202020204" charset="0"/>
              </a:rPr>
              <a:t>.</a:t>
            </a:r>
          </a:p>
          <a:p>
            <a:pPr lvl="0" algn="just">
              <a:buClr>
                <a:srgbClr val="8E7CC3"/>
              </a:buClr>
              <a:buFont typeface="Inconsolata"/>
              <a:buChar char="◍"/>
            </a:pPr>
            <a:endParaRPr lang="es-MX" sz="1600" dirty="0">
              <a:latin typeface="Inconsolata" panose="020B0604020202020204" charset="0"/>
            </a:endParaRPr>
          </a:p>
          <a:p>
            <a:pPr lvl="0" algn="just">
              <a:buClr>
                <a:srgbClr val="8E7CC3"/>
              </a:buClr>
              <a:buFont typeface="Inconsolata"/>
              <a:buChar char="◍"/>
            </a:pPr>
            <a:r>
              <a:rPr lang="es-MX" sz="1600" b="1" i="1" dirty="0">
                <a:latin typeface="Inconsolata" panose="020B0604020202020204" charset="0"/>
              </a:rPr>
              <a:t>LOURDES MÜNCH GALINDO Y JOSÉ ANTONIO GARCÍA MARTÍNEZ: </a:t>
            </a:r>
            <a:r>
              <a:rPr lang="es-MX" sz="1600" dirty="0">
                <a:latin typeface="Inconsolata" panose="020B0604020202020204" charset="0"/>
              </a:rPr>
              <a:t>Proceso cuyo objetivo es alcanzar la máxima eficiencia en el logro de los objetivos de un grupo social, mediante la adecuada coordinación de los recursos y la colaboración del esfuerzo ajeno</a:t>
            </a:r>
            <a:r>
              <a:rPr lang="es-MX" sz="1600" dirty="0" smtClean="0">
                <a:latin typeface="Inconsolata" panose="020B0604020202020204" charset="0"/>
              </a:rPr>
              <a:t>.</a:t>
            </a:r>
          </a:p>
          <a:p>
            <a:pPr lvl="0" algn="just">
              <a:buClr>
                <a:srgbClr val="8E7CC3"/>
              </a:buClr>
              <a:buFont typeface="Inconsolata"/>
              <a:buChar char="◍"/>
            </a:pPr>
            <a:endParaRPr lang="es-MX" sz="1600" dirty="0">
              <a:latin typeface="Inconsolata" panose="020B0604020202020204" charset="0"/>
            </a:endParaRPr>
          </a:p>
          <a:p>
            <a:pPr lvl="0" algn="just">
              <a:buClr>
                <a:srgbClr val="8E7CC3"/>
              </a:buClr>
              <a:buFont typeface="Inconsolata"/>
              <a:buChar char="◍"/>
            </a:pPr>
            <a:r>
              <a:rPr lang="es-MX" sz="1600" b="1" i="1" dirty="0">
                <a:latin typeface="Inconsolata" panose="020B0604020202020204" charset="0"/>
              </a:rPr>
              <a:t>JOSÉ ANTONIO FERNÁNDEZ ARENA: </a:t>
            </a:r>
            <a:r>
              <a:rPr lang="es-MX" sz="1600" dirty="0">
                <a:latin typeface="Inconsolata" panose="020B0604020202020204" charset="0"/>
              </a:rPr>
              <a:t>Es una ciencia social que persigue la satisfacción de objetivos institucionales por medio de una estructura y a través del esfuerzo humano coordinado.</a:t>
            </a:r>
            <a:endParaRPr lang="es-MX" sz="1600" dirty="0">
              <a:latin typeface="Inconsolata" panose="020B0604020202020204" charset="0"/>
              <a:sym typeface="Inconsolata"/>
            </a:endParaRPr>
          </a:p>
          <a:p>
            <a:endParaRPr lang="es-MX" sz="16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14</a:t>
            </a:fld>
            <a:endParaRPr lang="es-MX"/>
          </a:p>
        </p:txBody>
      </p:sp>
      <p:pic>
        <p:nvPicPr>
          <p:cNvPr id="5" name="Imagen 4"/>
          <p:cNvPicPr>
            <a:picLocks noChangeAspect="1"/>
          </p:cNvPicPr>
          <p:nvPr/>
        </p:nvPicPr>
        <p:blipFill>
          <a:blip r:embed="rId2">
            <a:clrChange>
              <a:clrFrom>
                <a:srgbClr val="FAFFF9"/>
              </a:clrFrom>
              <a:clrTo>
                <a:srgbClr val="FAFFF9">
                  <a:alpha val="0"/>
                </a:srgbClr>
              </a:clrTo>
            </a:clrChange>
            <a:extLst>
              <a:ext uri="{28A0092B-C50C-407E-A947-70E740481C1C}">
                <a14:useLocalDpi xmlns:a14="http://schemas.microsoft.com/office/drawing/2010/main" val="0"/>
              </a:ext>
            </a:extLst>
          </a:blip>
          <a:stretch>
            <a:fillRect/>
          </a:stretch>
        </p:blipFill>
        <p:spPr>
          <a:xfrm>
            <a:off x="0" y="995715"/>
            <a:ext cx="2142384" cy="2793560"/>
          </a:xfrm>
          <a:prstGeom prst="rect">
            <a:avLst/>
          </a:prstGeom>
        </p:spPr>
      </p:pic>
    </p:spTree>
    <p:extLst>
      <p:ext uri="{BB962C8B-B14F-4D97-AF65-F5344CB8AC3E}">
        <p14:creationId xmlns:p14="http://schemas.microsoft.com/office/powerpoint/2010/main" val="3820755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15</a:t>
            </a:fld>
            <a:endParaRPr lang="es-MX"/>
          </a:p>
        </p:txBody>
      </p:sp>
      <p:graphicFrame>
        <p:nvGraphicFramePr>
          <p:cNvPr id="7" name="Diagrama 6"/>
          <p:cNvGraphicFramePr/>
          <p:nvPr>
            <p:extLst>
              <p:ext uri="{D42A27DB-BD31-4B8C-83A1-F6EECF244321}">
                <p14:modId xmlns:p14="http://schemas.microsoft.com/office/powerpoint/2010/main" val="418989633"/>
              </p:ext>
            </p:extLst>
          </p:nvPr>
        </p:nvGraphicFramePr>
        <p:xfrm>
          <a:off x="2889625" y="1546839"/>
          <a:ext cx="6254375" cy="3279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txBox="1">
            <a:spLocks/>
          </p:cNvSpPr>
          <p:nvPr/>
        </p:nvSpPr>
        <p:spPr>
          <a:xfrm>
            <a:off x="2436469" y="0"/>
            <a:ext cx="4290904" cy="71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4000" b="1" dirty="0" smtClean="0"/>
              <a:t>Administración</a:t>
            </a:r>
            <a:endParaRPr lang="es-MX" sz="4000" b="1" dirty="0"/>
          </a:p>
        </p:txBody>
      </p:sp>
      <p:sp>
        <p:nvSpPr>
          <p:cNvPr id="9" name="Título 1"/>
          <p:cNvSpPr txBox="1">
            <a:spLocks/>
          </p:cNvSpPr>
          <p:nvPr/>
        </p:nvSpPr>
        <p:spPr>
          <a:xfrm>
            <a:off x="374421" y="1992345"/>
            <a:ext cx="2793322" cy="23883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4000" b="1" dirty="0" smtClean="0"/>
              <a:t>¿Ciencia,</a:t>
            </a:r>
          </a:p>
          <a:p>
            <a:r>
              <a:rPr lang="es-MX" sz="4000" b="1" dirty="0" smtClean="0"/>
              <a:t>Técnica o</a:t>
            </a:r>
          </a:p>
          <a:p>
            <a:r>
              <a:rPr lang="es-MX" sz="4000" b="1" dirty="0" smtClean="0"/>
              <a:t>Arte?</a:t>
            </a:r>
            <a:endParaRPr lang="es-MX" sz="4000" b="1" dirty="0"/>
          </a:p>
        </p:txBody>
      </p:sp>
    </p:spTree>
    <p:extLst>
      <p:ext uri="{BB962C8B-B14F-4D97-AF65-F5344CB8AC3E}">
        <p14:creationId xmlns:p14="http://schemas.microsoft.com/office/powerpoint/2010/main" val="2977400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5212" y="317481"/>
            <a:ext cx="4703232" cy="715800"/>
          </a:xfrm>
        </p:spPr>
        <p:txBody>
          <a:bodyPr/>
          <a:lstStyle/>
          <a:p>
            <a:r>
              <a:rPr lang="es-MX" sz="4000" dirty="0" smtClean="0"/>
              <a:t>Administración</a:t>
            </a:r>
            <a:endParaRPr lang="es-MX" sz="4000" dirty="0"/>
          </a:p>
        </p:txBody>
      </p:sp>
      <p:sp>
        <p:nvSpPr>
          <p:cNvPr id="3" name="Marcador de texto 2"/>
          <p:cNvSpPr>
            <a:spLocks noGrp="1"/>
          </p:cNvSpPr>
          <p:nvPr>
            <p:ph type="body" idx="1"/>
          </p:nvPr>
        </p:nvSpPr>
        <p:spPr>
          <a:xfrm>
            <a:off x="4657969" y="1221107"/>
            <a:ext cx="3363190" cy="1922100"/>
          </a:xfrm>
        </p:spPr>
        <p:txBody>
          <a:bodyPr/>
          <a:lstStyle/>
          <a:p>
            <a:pPr marL="114300" indent="0" algn="just">
              <a:buNone/>
            </a:pPr>
            <a:r>
              <a:rPr lang="es-MX" b="1" i="1" dirty="0" smtClean="0">
                <a:latin typeface="Inconsolata" panose="020B0604020202020204" charset="0"/>
              </a:rPr>
              <a:t>Ciencia:</a:t>
            </a:r>
          </a:p>
          <a:p>
            <a:pPr marL="114300" indent="0" algn="just">
              <a:buNone/>
            </a:pPr>
            <a:endParaRPr lang="es-MX" b="1" i="1" dirty="0">
              <a:latin typeface="Inconsolata" panose="020B0604020202020204" charset="0"/>
            </a:endParaRPr>
          </a:p>
          <a:p>
            <a:pPr marL="114300" indent="0" algn="just">
              <a:buNone/>
            </a:pPr>
            <a:r>
              <a:rPr lang="es-MX" dirty="0" smtClean="0">
                <a:latin typeface="Inconsolata" panose="020B0604020202020204" charset="0"/>
              </a:rPr>
              <a:t>Conjunto </a:t>
            </a:r>
            <a:r>
              <a:rPr lang="es-MX" dirty="0">
                <a:latin typeface="Inconsolata" panose="020B0604020202020204" charset="0"/>
              </a:rPr>
              <a:t>de conocimientos ordenados y sistematizados de validez universal, fundamentados en una teoría referente a verdades generales. </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16</a:t>
            </a:fld>
            <a:endParaRPr lang="es-MX"/>
          </a:p>
        </p:txBody>
      </p:sp>
      <p:pic>
        <p:nvPicPr>
          <p:cNvPr id="6" name="Imagen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129" y="869995"/>
            <a:ext cx="3123083" cy="2893781"/>
          </a:xfrm>
          <a:prstGeom prst="rect">
            <a:avLst/>
          </a:prstGeom>
        </p:spPr>
      </p:pic>
    </p:spTree>
    <p:extLst>
      <p:ext uri="{BB962C8B-B14F-4D97-AF65-F5344CB8AC3E}">
        <p14:creationId xmlns:p14="http://schemas.microsoft.com/office/powerpoint/2010/main" val="3991447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5212" y="317481"/>
            <a:ext cx="4703232" cy="715800"/>
          </a:xfrm>
        </p:spPr>
        <p:txBody>
          <a:bodyPr/>
          <a:lstStyle/>
          <a:p>
            <a:r>
              <a:rPr lang="es-MX" sz="4000" dirty="0" smtClean="0"/>
              <a:t>Administración</a:t>
            </a:r>
            <a:endParaRPr lang="es-MX" sz="4000" dirty="0"/>
          </a:p>
        </p:txBody>
      </p:sp>
      <p:sp>
        <p:nvSpPr>
          <p:cNvPr id="3" name="Marcador de texto 2"/>
          <p:cNvSpPr>
            <a:spLocks noGrp="1"/>
          </p:cNvSpPr>
          <p:nvPr>
            <p:ph type="body" idx="1"/>
          </p:nvPr>
        </p:nvSpPr>
        <p:spPr>
          <a:xfrm>
            <a:off x="4597787" y="1499420"/>
            <a:ext cx="3363190" cy="1922100"/>
          </a:xfrm>
        </p:spPr>
        <p:txBody>
          <a:bodyPr/>
          <a:lstStyle/>
          <a:p>
            <a:pPr marL="114300" indent="0" algn="just">
              <a:buNone/>
            </a:pPr>
            <a:r>
              <a:rPr lang="es-MX" b="1" i="1" dirty="0" smtClean="0">
                <a:latin typeface="Inconsolata" panose="020B0604020202020204" charset="0"/>
              </a:rPr>
              <a:t>Técnica:</a:t>
            </a:r>
          </a:p>
          <a:p>
            <a:pPr marL="114300" indent="0" algn="just">
              <a:buNone/>
            </a:pPr>
            <a:endParaRPr lang="es-MX" b="1" i="1" dirty="0">
              <a:latin typeface="Inconsolata" panose="020B0604020202020204" charset="0"/>
              <a:sym typeface="Inconsolata"/>
            </a:endParaRPr>
          </a:p>
          <a:p>
            <a:pPr marL="114300" indent="0" algn="just">
              <a:buNone/>
            </a:pPr>
            <a:r>
              <a:rPr lang="es-MX" dirty="0" smtClean="0">
                <a:latin typeface="Inconsolata"/>
                <a:sym typeface="Inconsolata"/>
              </a:rPr>
              <a:t>Conjunto </a:t>
            </a:r>
            <a:r>
              <a:rPr lang="es-MX" dirty="0">
                <a:latin typeface="Inconsolata"/>
                <a:sym typeface="Inconsolata"/>
              </a:rPr>
              <a:t>de instrumentos, reglas y procedimientos, cuyo objeto es la aplicación utilitaria.</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17</a:t>
            </a:fld>
            <a:endParaRPr lang="es-MX"/>
          </a:p>
        </p:txBody>
      </p:sp>
      <p:pic>
        <p:nvPicPr>
          <p:cNvPr id="3074" name="Picture 2" descr="Resultado de imagen para tec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99" y="1033281"/>
            <a:ext cx="3662222" cy="28543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63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25212" y="317481"/>
            <a:ext cx="4703232" cy="715800"/>
          </a:xfrm>
        </p:spPr>
        <p:txBody>
          <a:bodyPr/>
          <a:lstStyle/>
          <a:p>
            <a:r>
              <a:rPr lang="es-MX" sz="4000" dirty="0" smtClean="0"/>
              <a:t>Administración</a:t>
            </a:r>
            <a:endParaRPr lang="es-MX" sz="4000" dirty="0"/>
          </a:p>
        </p:txBody>
      </p:sp>
      <p:sp>
        <p:nvSpPr>
          <p:cNvPr id="3" name="Marcador de texto 2"/>
          <p:cNvSpPr>
            <a:spLocks noGrp="1"/>
          </p:cNvSpPr>
          <p:nvPr>
            <p:ph type="body" idx="1"/>
          </p:nvPr>
        </p:nvSpPr>
        <p:spPr>
          <a:xfrm>
            <a:off x="4657969" y="1221107"/>
            <a:ext cx="3898806" cy="1922100"/>
          </a:xfrm>
        </p:spPr>
        <p:txBody>
          <a:bodyPr/>
          <a:lstStyle/>
          <a:p>
            <a:pPr marL="114300" lvl="0" indent="0" algn="just">
              <a:buClr>
                <a:srgbClr val="8E7CC3"/>
              </a:buClr>
              <a:buNone/>
            </a:pPr>
            <a:r>
              <a:rPr lang="es-MX" b="1" i="1" dirty="0" smtClean="0">
                <a:latin typeface="Inconsolata"/>
                <a:sym typeface="Inconsolata"/>
              </a:rPr>
              <a:t>Arte:</a:t>
            </a:r>
          </a:p>
          <a:p>
            <a:pPr marL="114300" lvl="0" indent="0" algn="just">
              <a:buClr>
                <a:srgbClr val="8E7CC3"/>
              </a:buClr>
              <a:buNone/>
            </a:pPr>
            <a:endParaRPr lang="es-MX" b="1" i="1" dirty="0">
              <a:latin typeface="Inconsolata"/>
              <a:sym typeface="Inconsolata"/>
            </a:endParaRPr>
          </a:p>
          <a:p>
            <a:pPr marL="114300" lvl="0" indent="0" algn="just">
              <a:buClr>
                <a:srgbClr val="8E7CC3"/>
              </a:buClr>
              <a:buNone/>
            </a:pPr>
            <a:r>
              <a:rPr lang="es-MX" dirty="0" smtClean="0">
                <a:latin typeface="Inconsolata"/>
                <a:sym typeface="Inconsolata"/>
              </a:rPr>
              <a:t>Conjunto </a:t>
            </a:r>
            <a:r>
              <a:rPr lang="es-MX" dirty="0">
                <a:latin typeface="Inconsolata"/>
                <a:sym typeface="Inconsolata"/>
              </a:rPr>
              <a:t>de técnicas y teorías cuyo objetivo es causar un placer estético a través de los sentidos. También se dice de la virtud, habilidad y disposición de hacer  bien una cosa.</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18</a:t>
            </a:fld>
            <a:endParaRPr lang="es-MX"/>
          </a:p>
        </p:txBody>
      </p:sp>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750" y1="10813" x2="83583" y2="11875"/>
                        <a14:foregroundMark x1="34333" y1="3063" x2="85250" y2="1250"/>
                        <a14:foregroundMark x1="60167" y1="82125" x2="67667" y2="75688"/>
                        <a14:foregroundMark x1="54583" y1="88313" x2="72167" y2="85000"/>
                        <a14:foregroundMark x1="11917" y1="34313" x2="39083" y2="20125"/>
                        <a14:foregroundMark x1="53917" y1="90688" x2="53917" y2="90688"/>
                        <a14:foregroundMark x1="57750" y1="88875" x2="59750" y2="88875"/>
                        <a14:foregroundMark x1="71500" y1="75938" x2="71833" y2="85250"/>
                        <a14:foregroundMark x1="16417" y1="17563" x2="33250" y2="16000"/>
                        <a14:foregroundMark x1="1250" y1="47750" x2="500" y2="41063"/>
                      </a14:backgroundRemoval>
                    </a14:imgEffect>
                  </a14:imgLayer>
                </a14:imgProps>
              </a:ext>
            </a:extLst>
          </a:blip>
          <a:stretch>
            <a:fillRect/>
          </a:stretch>
        </p:blipFill>
        <p:spPr>
          <a:xfrm>
            <a:off x="764008" y="529243"/>
            <a:ext cx="2750263" cy="3667017"/>
          </a:xfrm>
          <a:prstGeom prst="rect">
            <a:avLst/>
          </a:prstGeom>
        </p:spPr>
      </p:pic>
    </p:spTree>
    <p:extLst>
      <p:ext uri="{BB962C8B-B14F-4D97-AF65-F5344CB8AC3E}">
        <p14:creationId xmlns:p14="http://schemas.microsoft.com/office/powerpoint/2010/main" val="2443063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3" name="Título 1"/>
          <p:cNvSpPr txBox="1">
            <a:spLocks/>
          </p:cNvSpPr>
          <p:nvPr/>
        </p:nvSpPr>
        <p:spPr>
          <a:xfrm>
            <a:off x="1501313" y="2033389"/>
            <a:ext cx="5610300"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rgbClr val="FFFFFF"/>
                </a:solidFill>
                <a:latin typeface="Oswald"/>
                <a:ea typeface="Oswald"/>
                <a:cs typeface="Oswald"/>
                <a:sym typeface="Oswald"/>
              </a:rPr>
              <a:t>Características de la Administración</a:t>
            </a:r>
            <a:endParaRPr lang="es-MX" sz="4800" b="1"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124608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296" y="340210"/>
            <a:ext cx="7671707" cy="715800"/>
          </a:xfrm>
        </p:spPr>
        <p:txBody>
          <a:bodyPr/>
          <a:lstStyle/>
          <a:p>
            <a:r>
              <a:rPr lang="es-MX" sz="4000" dirty="0" smtClean="0"/>
              <a:t>¿Por qué estudiar administración?</a:t>
            </a:r>
            <a:endParaRPr lang="es-MX" sz="4000" dirty="0"/>
          </a:p>
        </p:txBody>
      </p:sp>
      <p:sp>
        <p:nvSpPr>
          <p:cNvPr id="3" name="Marcador de texto 2"/>
          <p:cNvSpPr>
            <a:spLocks noGrp="1"/>
          </p:cNvSpPr>
          <p:nvPr>
            <p:ph type="body" idx="1"/>
          </p:nvPr>
        </p:nvSpPr>
        <p:spPr>
          <a:xfrm>
            <a:off x="553335" y="1654475"/>
            <a:ext cx="5782150" cy="1922100"/>
          </a:xfrm>
        </p:spPr>
        <p:txBody>
          <a:bodyPr/>
          <a:lstStyle/>
          <a:p>
            <a:pPr marL="114300" indent="0" algn="just">
              <a:buSzPct val="400000"/>
              <a:buNone/>
            </a:pPr>
            <a:r>
              <a:rPr lang="en" b="1" dirty="0">
                <a:solidFill>
                  <a:srgbClr val="E8004C"/>
                </a:solidFill>
                <a:latin typeface="Inconsolata" panose="020B0604020202020204" charset="0"/>
              </a:rPr>
              <a:t>📌</a:t>
            </a:r>
            <a:r>
              <a:rPr lang="es-MX" dirty="0">
                <a:latin typeface="Inconsolata" panose="020B0604020202020204" charset="0"/>
              </a:rPr>
              <a:t> El interés personal en mejorar la manera en que se administran las organizaciones.</a:t>
            </a:r>
          </a:p>
          <a:p>
            <a:pPr marL="101600" indent="0" algn="just">
              <a:buNone/>
            </a:pPr>
            <a:r>
              <a:rPr lang="es-MX" dirty="0">
                <a:latin typeface="Inconsolata" panose="020B0604020202020204" charset="0"/>
              </a:rPr>
              <a:t> </a:t>
            </a:r>
          </a:p>
          <a:p>
            <a:pPr marL="114300" indent="0" algn="just">
              <a:buNone/>
            </a:pPr>
            <a:r>
              <a:rPr lang="en" b="1" dirty="0">
                <a:solidFill>
                  <a:srgbClr val="E8004C"/>
                </a:solidFill>
                <a:latin typeface="Inconsolata" panose="020B0604020202020204" charset="0"/>
              </a:rPr>
              <a:t>📌</a:t>
            </a:r>
            <a:r>
              <a:rPr lang="es-MX" dirty="0">
                <a:latin typeface="Inconsolata" panose="020B0604020202020204" charset="0"/>
              </a:rPr>
              <a:t> La supervivencia de las organizaciones administradas insatisfactoriamente se ve amenazada.</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a:t>
            </a:fld>
            <a:endParaRPr lang="es-MX"/>
          </a:p>
        </p:txBody>
      </p:sp>
      <p:pic>
        <p:nvPicPr>
          <p:cNvPr id="5" name="Imagen 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ackgroundRemoval t="4118" b="98353" l="5385" r="94462">
                        <a14:foregroundMark x1="45385" y1="95529" x2="50462" y2="93294"/>
                      </a14:backgroundRemoval>
                    </a14:imgEffect>
                  </a14:imgLayer>
                </a14:imgProps>
              </a:ext>
            </a:extLst>
          </a:blip>
          <a:stretch>
            <a:fillRect/>
          </a:stretch>
        </p:blipFill>
        <p:spPr>
          <a:xfrm>
            <a:off x="6646647" y="1834091"/>
            <a:ext cx="1763356" cy="2305928"/>
          </a:xfrm>
          <a:prstGeom prst="rect">
            <a:avLst/>
          </a:prstGeom>
        </p:spPr>
      </p:pic>
    </p:spTree>
    <p:extLst>
      <p:ext uri="{BB962C8B-B14F-4D97-AF65-F5344CB8AC3E}">
        <p14:creationId xmlns:p14="http://schemas.microsoft.com/office/powerpoint/2010/main" val="2425348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Universalidad</a:t>
            </a:r>
            <a:endParaRPr lang="es-MX" sz="4000" dirty="0"/>
          </a:p>
        </p:txBody>
      </p:sp>
      <p:sp>
        <p:nvSpPr>
          <p:cNvPr id="3" name="Marcador de texto 2"/>
          <p:cNvSpPr>
            <a:spLocks noGrp="1"/>
          </p:cNvSpPr>
          <p:nvPr>
            <p:ph type="body" idx="1"/>
          </p:nvPr>
        </p:nvSpPr>
        <p:spPr>
          <a:xfrm>
            <a:off x="4159205" y="1669994"/>
            <a:ext cx="3898806" cy="2469744"/>
          </a:xfrm>
        </p:spPr>
        <p:txBody>
          <a:bodyPr/>
          <a:lstStyle/>
          <a:p>
            <a:pPr marL="558800" lvl="1" indent="0" algn="just">
              <a:buClr>
                <a:srgbClr val="8E7CC3"/>
              </a:buClr>
              <a:buSzPts val="2000"/>
              <a:buNone/>
            </a:pPr>
            <a:r>
              <a:rPr lang="es-MX" sz="2000" dirty="0" smtClean="0">
                <a:latin typeface="Inconsolata"/>
                <a:sym typeface="Inconsolata"/>
              </a:rPr>
              <a:t>Existe </a:t>
            </a:r>
            <a:r>
              <a:rPr lang="es-MX" sz="2000" dirty="0">
                <a:latin typeface="Inconsolata"/>
                <a:sym typeface="Inconsolata"/>
              </a:rPr>
              <a:t>en cualquier grupo social y es susceptible de aplicarse lo mismo en una empresa industrial </a:t>
            </a:r>
            <a:r>
              <a:rPr lang="es-MX" sz="2000" dirty="0" smtClean="0">
                <a:latin typeface="Inconsolata"/>
                <a:sym typeface="Inconsolata"/>
              </a:rPr>
              <a:t>que </a:t>
            </a:r>
            <a:r>
              <a:rPr lang="es-MX" sz="2000" dirty="0">
                <a:latin typeface="Inconsolata"/>
                <a:sym typeface="Inconsolata"/>
              </a:rPr>
              <a:t>en el ejército, en un hospital, en un evento deportivo, etc.</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20</a:t>
            </a:fld>
            <a:endParaRPr lang="es-MX"/>
          </a:p>
        </p:txBody>
      </p:sp>
      <p:pic>
        <p:nvPicPr>
          <p:cNvPr id="4098" name="Picture 2" descr="Resultado de imagen para univers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229" y="1340629"/>
            <a:ext cx="2720629" cy="279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876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Valor Instrumental</a:t>
            </a:r>
            <a:endParaRPr lang="es-MX" sz="4000" dirty="0"/>
          </a:p>
        </p:txBody>
      </p:sp>
      <p:sp>
        <p:nvSpPr>
          <p:cNvPr id="3" name="Marcador de texto 2"/>
          <p:cNvSpPr>
            <a:spLocks noGrp="1"/>
          </p:cNvSpPr>
          <p:nvPr>
            <p:ph type="body" idx="1"/>
          </p:nvPr>
        </p:nvSpPr>
        <p:spPr>
          <a:xfrm>
            <a:off x="3643816" y="1724340"/>
            <a:ext cx="4535908" cy="2469744"/>
          </a:xfrm>
        </p:spPr>
        <p:txBody>
          <a:bodyPr/>
          <a:lstStyle/>
          <a:p>
            <a:pPr marL="571500" lvl="1" indent="0" algn="just">
              <a:buNone/>
            </a:pPr>
            <a:r>
              <a:rPr lang="es-MX" sz="2000" dirty="0">
                <a:latin typeface="Inconsolata" panose="020B0604020202020204" charset="0"/>
              </a:rPr>
              <a:t>Dado que su finalidad es eminentemente práctica, la administración resulta ser un medio para lograr un fin y no un fin en sí misma: mediante esto se busca obtener determinados resultados.</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21</a:t>
            </a:fld>
            <a:endParaRPr lang="es-MX"/>
          </a:p>
        </p:txBody>
      </p:sp>
      <p:pic>
        <p:nvPicPr>
          <p:cNvPr id="7"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94" y="1820188"/>
            <a:ext cx="3489988" cy="220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791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Unidad temporal</a:t>
            </a:r>
            <a:endParaRPr lang="es-MX" sz="4000" dirty="0"/>
          </a:p>
        </p:txBody>
      </p:sp>
      <p:sp>
        <p:nvSpPr>
          <p:cNvPr id="3" name="Marcador de texto 2"/>
          <p:cNvSpPr>
            <a:spLocks noGrp="1"/>
          </p:cNvSpPr>
          <p:nvPr>
            <p:ph type="body" idx="1"/>
          </p:nvPr>
        </p:nvSpPr>
        <p:spPr>
          <a:xfrm>
            <a:off x="3178303" y="1724340"/>
            <a:ext cx="5217551" cy="2469744"/>
          </a:xfrm>
        </p:spPr>
        <p:txBody>
          <a:bodyPr/>
          <a:lstStyle/>
          <a:p>
            <a:pPr marL="571500" lvl="1" indent="0" algn="just">
              <a:buNone/>
            </a:pPr>
            <a:r>
              <a:rPr lang="es-MX" sz="2000" dirty="0">
                <a:latin typeface="Inconsolata" panose="020B0604020202020204" charset="0"/>
              </a:rPr>
              <a:t>Aunque para fines didácticos se distingan diversas fases y etapas en el proceso administrativo, esto no significa que existan aisladamente. La administración es un proceso dinámico en el que todas sus partes existen </a:t>
            </a:r>
            <a:r>
              <a:rPr lang="es-MX" sz="2000" dirty="0" smtClean="0">
                <a:latin typeface="Inconsolata" panose="020B0604020202020204" charset="0"/>
              </a:rPr>
              <a:t>simultáneamente.</a:t>
            </a:r>
            <a:endParaRPr lang="es-MX" sz="2000" dirty="0">
              <a:latin typeface="Inconsolata" panose="020B0604020202020204" charset="0"/>
            </a:endParaRP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22</a:t>
            </a:fld>
            <a:endParaRPr lang="es-MX"/>
          </a:p>
        </p:txBody>
      </p:sp>
      <p:pic>
        <p:nvPicPr>
          <p:cNvPr id="6" name="Imagen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613" y="1624587"/>
            <a:ext cx="2669249" cy="2669249"/>
          </a:xfrm>
          <a:prstGeom prst="rect">
            <a:avLst/>
          </a:prstGeom>
        </p:spPr>
      </p:pic>
    </p:spTree>
    <p:extLst>
      <p:ext uri="{BB962C8B-B14F-4D97-AF65-F5344CB8AC3E}">
        <p14:creationId xmlns:p14="http://schemas.microsoft.com/office/powerpoint/2010/main" val="772425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Amplitud de ejercicio</a:t>
            </a:r>
            <a:endParaRPr lang="es-MX" sz="4000" dirty="0"/>
          </a:p>
        </p:txBody>
      </p:sp>
      <p:sp>
        <p:nvSpPr>
          <p:cNvPr id="3" name="Marcador de texto 2"/>
          <p:cNvSpPr>
            <a:spLocks noGrp="1"/>
          </p:cNvSpPr>
          <p:nvPr>
            <p:ph type="body" idx="1"/>
          </p:nvPr>
        </p:nvSpPr>
        <p:spPr>
          <a:xfrm>
            <a:off x="4472247" y="1835262"/>
            <a:ext cx="3807230" cy="2469744"/>
          </a:xfrm>
        </p:spPr>
        <p:txBody>
          <a:bodyPr/>
          <a:lstStyle/>
          <a:p>
            <a:pPr marL="571500" lvl="1" indent="0" algn="just">
              <a:buNone/>
            </a:pPr>
            <a:r>
              <a:rPr lang="es-MX" sz="2000" dirty="0">
                <a:latin typeface="Inconsolata" panose="020B0604020202020204" charset="0"/>
              </a:rPr>
              <a:t>Se aplica en todos los niveles o subsistemas de una organización.</a:t>
            </a:r>
          </a:p>
          <a:p>
            <a:pPr marL="101600" indent="0" algn="just">
              <a:buNone/>
            </a:pP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23</a:t>
            </a:fld>
            <a:endParaRPr lang="es-MX"/>
          </a:p>
        </p:txBody>
      </p:sp>
      <p:pic>
        <p:nvPicPr>
          <p:cNvPr id="6146" name="Picture 2" descr="Resultado de imagen para sistemas de la organiz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350" y="1609580"/>
            <a:ext cx="3302519" cy="247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00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Especificidad</a:t>
            </a:r>
            <a:endParaRPr lang="es-MX" sz="4000" dirty="0"/>
          </a:p>
        </p:txBody>
      </p:sp>
      <p:sp>
        <p:nvSpPr>
          <p:cNvPr id="3" name="Marcador de texto 2"/>
          <p:cNvSpPr>
            <a:spLocks noGrp="1"/>
          </p:cNvSpPr>
          <p:nvPr>
            <p:ph type="body" idx="1"/>
          </p:nvPr>
        </p:nvSpPr>
        <p:spPr>
          <a:xfrm>
            <a:off x="3240648" y="1423003"/>
            <a:ext cx="5217551" cy="2469744"/>
          </a:xfrm>
        </p:spPr>
        <p:txBody>
          <a:bodyPr/>
          <a:lstStyle/>
          <a:p>
            <a:pPr marL="571500" lvl="1" indent="0" algn="just">
              <a:buNone/>
            </a:pPr>
            <a:r>
              <a:rPr lang="es-MX" sz="2000" dirty="0">
                <a:latin typeface="Inconsolata" panose="020B0604020202020204" charset="0"/>
              </a:rPr>
              <a:t>Aunque la administración se auxilie de otras ciencias y técnicas, tiene características propias que le proporcionan su carácter </a:t>
            </a:r>
            <a:r>
              <a:rPr lang="es-MX" sz="2000" dirty="0" smtClean="0">
                <a:latin typeface="Inconsolata" panose="020B0604020202020204" charset="0"/>
              </a:rPr>
              <a:t>específico.</a:t>
            </a:r>
          </a:p>
          <a:p>
            <a:pPr marL="571500" lvl="1" indent="0" algn="just">
              <a:buNone/>
            </a:pPr>
            <a:endParaRPr lang="es-MX" sz="2000" dirty="0">
              <a:latin typeface="Inconsolata" panose="020B0604020202020204" charset="0"/>
            </a:endParaRPr>
          </a:p>
          <a:p>
            <a:pPr marL="571500" lvl="1" indent="0" algn="just">
              <a:buNone/>
            </a:pPr>
            <a:r>
              <a:rPr lang="es-MX" sz="2000" dirty="0" smtClean="0">
                <a:latin typeface="Inconsolata" panose="020B0604020202020204" charset="0"/>
              </a:rPr>
              <a:t>Es </a:t>
            </a:r>
            <a:r>
              <a:rPr lang="es-MX" sz="2000" dirty="0">
                <a:latin typeface="Inconsolata" panose="020B0604020202020204" charset="0"/>
              </a:rPr>
              <a:t>decir, no puede confundirse con otras disciplinas afines como en ocasiones ha sucedido con la contabilidad o la ingeniería industrial.</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24</a:t>
            </a:fld>
            <a:endParaRPr lang="es-MX"/>
          </a:p>
        </p:txBody>
      </p:sp>
      <p:pic>
        <p:nvPicPr>
          <p:cNvPr id="7" name="Imagen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1896" y="1629250"/>
            <a:ext cx="1923625" cy="2564834"/>
          </a:xfrm>
          <a:prstGeom prst="rect">
            <a:avLst/>
          </a:prstGeom>
        </p:spPr>
      </p:pic>
    </p:spTree>
    <p:extLst>
      <p:ext uri="{BB962C8B-B14F-4D97-AF65-F5344CB8AC3E}">
        <p14:creationId xmlns:p14="http://schemas.microsoft.com/office/powerpoint/2010/main" val="1540178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Interdisciplinariedad</a:t>
            </a:r>
            <a:endParaRPr lang="es-MX" sz="4000" dirty="0"/>
          </a:p>
        </p:txBody>
      </p:sp>
      <p:sp>
        <p:nvSpPr>
          <p:cNvPr id="3" name="Marcador de texto 2"/>
          <p:cNvSpPr>
            <a:spLocks noGrp="1"/>
          </p:cNvSpPr>
          <p:nvPr>
            <p:ph type="body" idx="1"/>
          </p:nvPr>
        </p:nvSpPr>
        <p:spPr>
          <a:xfrm>
            <a:off x="4472247" y="1835262"/>
            <a:ext cx="3807230" cy="2469744"/>
          </a:xfrm>
        </p:spPr>
        <p:txBody>
          <a:bodyPr/>
          <a:lstStyle/>
          <a:p>
            <a:pPr marL="571500" lvl="1" indent="0" algn="just">
              <a:buNone/>
            </a:pPr>
            <a:r>
              <a:rPr lang="es-MX" sz="2000" dirty="0">
                <a:latin typeface="Inconsolata" panose="020B0604020202020204" charset="0"/>
              </a:rPr>
              <a:t>La administración es afín a todas aquellas ciencias y técnicas relacionadas con la eficiencia en el trabajo.</a:t>
            </a:r>
          </a:p>
          <a:p>
            <a:pPr marL="101600" indent="0" algn="just">
              <a:buNone/>
            </a:pP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25</a:t>
            </a:fld>
            <a:endParaRPr lang="es-MX"/>
          </a:p>
        </p:txBody>
      </p:sp>
      <p:pic>
        <p:nvPicPr>
          <p:cNvPr id="7" name="Imagen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0779" y="1221107"/>
            <a:ext cx="3192086" cy="3546762"/>
          </a:xfrm>
          <a:prstGeom prst="rect">
            <a:avLst/>
          </a:prstGeom>
        </p:spPr>
      </p:pic>
    </p:spTree>
    <p:extLst>
      <p:ext uri="{BB962C8B-B14F-4D97-AF65-F5344CB8AC3E}">
        <p14:creationId xmlns:p14="http://schemas.microsoft.com/office/powerpoint/2010/main" val="3450958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Flexibilidad</a:t>
            </a:r>
            <a:endParaRPr lang="es-MX" sz="4000" dirty="0"/>
          </a:p>
        </p:txBody>
      </p:sp>
      <p:sp>
        <p:nvSpPr>
          <p:cNvPr id="3" name="Marcador de texto 2"/>
          <p:cNvSpPr>
            <a:spLocks noGrp="1"/>
          </p:cNvSpPr>
          <p:nvPr>
            <p:ph type="body" idx="1"/>
          </p:nvPr>
        </p:nvSpPr>
        <p:spPr>
          <a:xfrm>
            <a:off x="4305992" y="1724339"/>
            <a:ext cx="4123113" cy="2469744"/>
          </a:xfrm>
        </p:spPr>
        <p:txBody>
          <a:bodyPr/>
          <a:lstStyle/>
          <a:p>
            <a:pPr marL="571500" lvl="1" indent="0" algn="just">
              <a:buNone/>
            </a:pPr>
            <a:r>
              <a:rPr lang="es-MX" sz="2000" dirty="0">
                <a:latin typeface="Inconsolata" panose="020B0604020202020204" charset="0"/>
              </a:rPr>
              <a:t>Los principios administrativos se adaptan a las necesidades propias de cada grupo social en donde se aplican. La rigidez en la administración es inoperante.</a:t>
            </a:r>
          </a:p>
          <a:p>
            <a:pPr marL="101600" indent="0" algn="just">
              <a:buNone/>
            </a:pP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26</a:t>
            </a:fld>
            <a:endParaRPr lang="es-MX"/>
          </a:p>
        </p:txBody>
      </p:sp>
      <p:pic>
        <p:nvPicPr>
          <p:cNvPr id="6" name="Imagen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218" y="1434855"/>
            <a:ext cx="3750299" cy="3048713"/>
          </a:xfrm>
          <a:prstGeom prst="rect">
            <a:avLst/>
          </a:prstGeom>
        </p:spPr>
      </p:pic>
    </p:spTree>
    <p:extLst>
      <p:ext uri="{BB962C8B-B14F-4D97-AF65-F5344CB8AC3E}">
        <p14:creationId xmlns:p14="http://schemas.microsoft.com/office/powerpoint/2010/main" val="1559591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3" name="Título 1"/>
          <p:cNvSpPr txBox="1">
            <a:spLocks/>
          </p:cNvSpPr>
          <p:nvPr/>
        </p:nvSpPr>
        <p:spPr>
          <a:xfrm>
            <a:off x="1368308" y="1966887"/>
            <a:ext cx="6595283"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rgbClr val="FFFFFF"/>
                </a:solidFill>
                <a:latin typeface="Oswald"/>
                <a:ea typeface="Oswald"/>
                <a:cs typeface="Oswald"/>
                <a:sym typeface="Oswald"/>
              </a:rPr>
              <a:t>Ciencias y disciplinas en las que se fundamenta la administración</a:t>
            </a:r>
            <a:endParaRPr lang="es-MX" sz="4800" b="1"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942669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218" y="305801"/>
            <a:ext cx="4703232" cy="715800"/>
          </a:xfrm>
        </p:spPr>
        <p:txBody>
          <a:bodyPr/>
          <a:lstStyle/>
          <a:p>
            <a:r>
              <a:rPr lang="es-MX" sz="4000" dirty="0" smtClean="0"/>
              <a:t>Ciencias exactas</a:t>
            </a:r>
            <a:endParaRPr lang="es-MX" sz="4000" dirty="0"/>
          </a:p>
        </p:txBody>
      </p:sp>
      <p:sp>
        <p:nvSpPr>
          <p:cNvPr id="3" name="Marcador de texto 2"/>
          <p:cNvSpPr>
            <a:spLocks noGrp="1"/>
          </p:cNvSpPr>
          <p:nvPr>
            <p:ph type="body" idx="1"/>
          </p:nvPr>
        </p:nvSpPr>
        <p:spPr>
          <a:xfrm>
            <a:off x="772548" y="1048433"/>
            <a:ext cx="4123113" cy="1060156"/>
          </a:xfrm>
        </p:spPr>
        <p:txBody>
          <a:bodyPr numCol="2"/>
          <a:lstStyle/>
          <a:p>
            <a:pPr lvl="0">
              <a:buClr>
                <a:srgbClr val="8E7CC3"/>
              </a:buClr>
              <a:buFont typeface="Inconsolata"/>
              <a:buChar char="◍"/>
            </a:pPr>
            <a:r>
              <a:rPr lang="es-MX" sz="1400" dirty="0">
                <a:latin typeface="Inconsolata"/>
                <a:sym typeface="Inconsolata"/>
              </a:rPr>
              <a:t>Matemáticas</a:t>
            </a:r>
            <a:r>
              <a:rPr lang="es-MX" sz="1400" dirty="0" smtClean="0">
                <a:latin typeface="Inconsolata"/>
                <a:sym typeface="Inconsolata"/>
              </a:rPr>
              <a:t>.</a:t>
            </a:r>
          </a:p>
          <a:p>
            <a:pPr lvl="0">
              <a:buClr>
                <a:srgbClr val="8E7CC3"/>
              </a:buClr>
              <a:buFont typeface="Inconsolata"/>
              <a:buChar char="◍"/>
            </a:pPr>
            <a:r>
              <a:rPr lang="es-MX" sz="1400" dirty="0" smtClean="0">
                <a:latin typeface="Inconsolata"/>
                <a:sym typeface="Inconsolata"/>
              </a:rPr>
              <a:t>Física.</a:t>
            </a:r>
          </a:p>
          <a:p>
            <a:pPr lvl="0">
              <a:buClr>
                <a:srgbClr val="8E7CC3"/>
              </a:buClr>
              <a:buFont typeface="Inconsolata"/>
              <a:buChar char="◍"/>
            </a:pPr>
            <a:endParaRPr lang="es-MX" sz="1400" dirty="0" smtClean="0">
              <a:latin typeface="Inconsolata"/>
              <a:sym typeface="Inconsolata"/>
            </a:endParaRPr>
          </a:p>
          <a:p>
            <a:pPr lvl="0">
              <a:buClr>
                <a:srgbClr val="8E7CC3"/>
              </a:buClr>
              <a:buFont typeface="Inconsolata"/>
              <a:buChar char="◍"/>
            </a:pPr>
            <a:r>
              <a:rPr lang="es-MX" sz="1400" dirty="0" smtClean="0">
                <a:latin typeface="Inconsolata"/>
                <a:sym typeface="Inconsolata"/>
              </a:rPr>
              <a:t>Química.</a:t>
            </a:r>
          </a:p>
          <a:p>
            <a:pPr lvl="0">
              <a:buClr>
                <a:srgbClr val="8E7CC3"/>
              </a:buClr>
              <a:buFont typeface="Inconsolata"/>
              <a:buChar char="◍"/>
            </a:pPr>
            <a:r>
              <a:rPr lang="es-MX" sz="1400" dirty="0" smtClean="0">
                <a:latin typeface="Inconsolata"/>
                <a:sym typeface="Inconsolata"/>
              </a:rPr>
              <a:t>Biología.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
        <p:nvSpPr>
          <p:cNvPr id="7" name="Título 1"/>
          <p:cNvSpPr txBox="1">
            <a:spLocks/>
          </p:cNvSpPr>
          <p:nvPr/>
        </p:nvSpPr>
        <p:spPr>
          <a:xfrm>
            <a:off x="598102" y="2108589"/>
            <a:ext cx="4703232" cy="71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1pPr>
            <a:lvl2pPr marR="0" lvl="1"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2pPr>
            <a:lvl3pPr marR="0" lvl="2"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3pPr>
            <a:lvl4pPr marR="0" lvl="3"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4pPr>
            <a:lvl5pPr marR="0" lvl="4"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5pPr>
            <a:lvl6pPr marR="0" lvl="5"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6pPr>
            <a:lvl7pPr marR="0" lvl="6"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7pPr>
            <a:lvl8pPr marR="0" lvl="7"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8pPr>
            <a:lvl9pPr marR="0" lvl="8" algn="ctr" rtl="0">
              <a:lnSpc>
                <a:spcPct val="100000"/>
              </a:lnSpc>
              <a:spcBef>
                <a:spcPts val="0"/>
              </a:spcBef>
              <a:spcAft>
                <a:spcPts val="0"/>
              </a:spcAft>
              <a:buClr>
                <a:srgbClr val="00CEF6"/>
              </a:buClr>
              <a:buSzPts val="2000"/>
              <a:buFont typeface="Oswald"/>
              <a:buNone/>
              <a:defRPr sz="2000" b="1" i="0" u="none" strike="noStrike" cap="none">
                <a:solidFill>
                  <a:srgbClr val="00CEF6"/>
                </a:solidFill>
                <a:latin typeface="Oswald"/>
                <a:ea typeface="Oswald"/>
                <a:cs typeface="Oswald"/>
                <a:sym typeface="Oswald"/>
              </a:defRPr>
            </a:lvl9pPr>
          </a:lstStyle>
          <a:p>
            <a:r>
              <a:rPr lang="es-MX" sz="4000" dirty="0" smtClean="0"/>
              <a:t>Disciplinas técnicas</a:t>
            </a:r>
            <a:endParaRPr lang="es-MX" sz="4000" dirty="0"/>
          </a:p>
        </p:txBody>
      </p:sp>
      <p:sp>
        <p:nvSpPr>
          <p:cNvPr id="9" name="Marcador de texto 2"/>
          <p:cNvSpPr txBox="1">
            <a:spLocks/>
          </p:cNvSpPr>
          <p:nvPr/>
        </p:nvSpPr>
        <p:spPr>
          <a:xfrm>
            <a:off x="772547" y="2845467"/>
            <a:ext cx="4123114" cy="486846"/>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28324A"/>
              </a:buClr>
              <a:buSzPts val="2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8324A"/>
              </a:buClr>
              <a:buSzPts val="1800"/>
              <a:buFont typeface="Source Sans Pro"/>
              <a:buChar char="■"/>
              <a:defRPr sz="1800" b="0" i="0" u="none" strike="noStrike" cap="none">
                <a:solidFill>
                  <a:srgbClr val="28324A"/>
                </a:solidFill>
                <a:latin typeface="Source Sans Pro"/>
                <a:ea typeface="Source Sans Pro"/>
                <a:cs typeface="Source Sans Pro"/>
                <a:sym typeface="Source Sans Pro"/>
              </a:defRPr>
            </a:lvl9pPr>
          </a:lstStyle>
          <a:p>
            <a:pPr lvl="0">
              <a:buClr>
                <a:srgbClr val="8E7CC3"/>
              </a:buClr>
              <a:buFont typeface="Inconsolata"/>
              <a:buChar char="◍"/>
            </a:pPr>
            <a:r>
              <a:rPr lang="es-MX" sz="1400" dirty="0">
                <a:latin typeface="Inconsolata"/>
                <a:sym typeface="Inconsolata"/>
              </a:rPr>
              <a:t>Ingeniería industrial.</a:t>
            </a:r>
          </a:p>
          <a:p>
            <a:pPr lvl="0">
              <a:buClr>
                <a:srgbClr val="8E7CC3"/>
              </a:buClr>
              <a:buFont typeface="Inconsolata"/>
              <a:buChar char="◍"/>
            </a:pPr>
            <a:r>
              <a:rPr lang="es-MX" sz="1400" dirty="0">
                <a:latin typeface="Inconsolata"/>
                <a:sym typeface="Inconsolata"/>
              </a:rPr>
              <a:t>Contabilidad.</a:t>
            </a:r>
          </a:p>
          <a:p>
            <a:pPr lvl="0">
              <a:buClr>
                <a:srgbClr val="8E7CC3"/>
              </a:buClr>
              <a:buFont typeface="Inconsolata"/>
              <a:buChar char="◍"/>
            </a:pPr>
            <a:r>
              <a:rPr lang="es-MX" sz="1400" dirty="0">
                <a:latin typeface="Inconsolata"/>
                <a:sym typeface="Inconsolata"/>
              </a:rPr>
              <a:t>Ergonomía.</a:t>
            </a:r>
          </a:p>
          <a:p>
            <a:pPr lvl="0">
              <a:buClr>
                <a:srgbClr val="8E7CC3"/>
              </a:buClr>
              <a:buFont typeface="Inconsolata"/>
              <a:buChar char="◍"/>
            </a:pPr>
            <a:r>
              <a:rPr lang="es-MX" sz="1400" dirty="0">
                <a:latin typeface="Inconsolata"/>
                <a:sym typeface="Inconsolata"/>
              </a:rPr>
              <a:t>Cibernética</a:t>
            </a:r>
            <a:r>
              <a:rPr lang="es-MX" sz="1400" dirty="0" smtClean="0">
                <a:latin typeface="Inconsolata"/>
                <a:sym typeface="Inconsolata"/>
              </a:rPr>
              <a:t>.</a:t>
            </a:r>
          </a:p>
          <a:p>
            <a:pPr lvl="0">
              <a:buClr>
                <a:srgbClr val="8E7CC3"/>
              </a:buClr>
              <a:buFont typeface="Inconsolata"/>
              <a:buChar char="◍"/>
            </a:pPr>
            <a:r>
              <a:rPr lang="es-MX" sz="1400" dirty="0" smtClean="0">
                <a:latin typeface="Inconsolata"/>
                <a:sym typeface="Inconsolata"/>
              </a:rPr>
              <a:t>Sociología.</a:t>
            </a:r>
          </a:p>
          <a:p>
            <a:pPr lvl="0">
              <a:buClr>
                <a:srgbClr val="8E7CC3"/>
              </a:buClr>
              <a:buFont typeface="Inconsolata"/>
              <a:buChar char="◍"/>
            </a:pPr>
            <a:endParaRPr lang="es-MX" sz="1400" dirty="0">
              <a:latin typeface="Inconsolata"/>
              <a:sym typeface="Inconsolata"/>
            </a:endParaRPr>
          </a:p>
          <a:p>
            <a:pPr marL="101600" indent="0" algn="just">
              <a:buFont typeface="Source Sans Pro"/>
              <a:buNone/>
            </a:pPr>
            <a:endParaRPr lang="es-MX" sz="1400" dirty="0"/>
          </a:p>
        </p:txBody>
      </p:sp>
      <p:pic>
        <p:nvPicPr>
          <p:cNvPr id="10" name="Imagen 9"/>
          <p:cNvPicPr>
            <a:picLocks noChangeAspect="1"/>
          </p:cNvPicPr>
          <p:nvPr/>
        </p:nvPicPr>
        <p:blipFill>
          <a:blip r:embed="rId2"/>
          <a:stretch>
            <a:fillRect/>
          </a:stretch>
        </p:blipFill>
        <p:spPr>
          <a:xfrm rot="20487838">
            <a:off x="5056600" y="1289875"/>
            <a:ext cx="3547242" cy="2008742"/>
          </a:xfrm>
          <a:prstGeom prst="rect">
            <a:avLst/>
          </a:prstGeom>
        </p:spPr>
      </p:pic>
    </p:spTree>
    <p:extLst>
      <p:ext uri="{BB962C8B-B14F-4D97-AF65-F5344CB8AC3E}">
        <p14:creationId xmlns:p14="http://schemas.microsoft.com/office/powerpoint/2010/main" val="3523379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Administración</a:t>
            </a:r>
            <a:endParaRPr lang="es-MX" sz="4000" dirty="0"/>
          </a:p>
        </p:txBody>
      </p:sp>
      <p:sp>
        <p:nvSpPr>
          <p:cNvPr id="3" name="Marcador de texto 2"/>
          <p:cNvSpPr>
            <a:spLocks noGrp="1"/>
          </p:cNvSpPr>
          <p:nvPr>
            <p:ph type="body" idx="1"/>
          </p:nvPr>
        </p:nvSpPr>
        <p:spPr>
          <a:xfrm>
            <a:off x="416994" y="1603492"/>
            <a:ext cx="5418541" cy="2469744"/>
          </a:xfrm>
        </p:spPr>
        <p:txBody>
          <a:bodyPr/>
          <a:lstStyle/>
          <a:p>
            <a:pPr lvl="0">
              <a:buClr>
                <a:srgbClr val="8E7CC3"/>
              </a:buClr>
              <a:buFont typeface="Inconsolata"/>
              <a:buChar char="◍"/>
            </a:pPr>
            <a:r>
              <a:rPr lang="es-MX" b="1" i="1" dirty="0">
                <a:latin typeface="Inconsolata"/>
                <a:sym typeface="Inconsolata"/>
              </a:rPr>
              <a:t>FINALIDAD</a:t>
            </a:r>
          </a:p>
          <a:p>
            <a:pPr marL="558800" lvl="1" indent="0" algn="just">
              <a:buClr>
                <a:srgbClr val="8E7CC3"/>
              </a:buClr>
              <a:buSzPts val="2000"/>
              <a:buNone/>
            </a:pPr>
            <a:endParaRPr lang="es-MX" dirty="0" smtClean="0">
              <a:latin typeface="Inconsolata"/>
              <a:sym typeface="Inconsolata"/>
            </a:endParaRPr>
          </a:p>
          <a:p>
            <a:pPr marL="558800" lvl="1" indent="0" algn="just">
              <a:buClr>
                <a:srgbClr val="8E7CC3"/>
              </a:buClr>
              <a:buSzPts val="2000"/>
              <a:buNone/>
            </a:pPr>
            <a:r>
              <a:rPr lang="es-MX" dirty="0" smtClean="0">
                <a:latin typeface="Inconsolata"/>
                <a:sym typeface="Inconsolata"/>
              </a:rPr>
              <a:t>La </a:t>
            </a:r>
            <a:r>
              <a:rPr lang="es-MX" dirty="0">
                <a:latin typeface="Inconsolata"/>
                <a:sym typeface="Inconsolata"/>
              </a:rPr>
              <a:t>administración busca en forma directa la obtención de resultados de máxima eficiencia en la coordinación y aprovechamiento de los recursos humanos, materiales, financieros y técnicos ya que existen diferentes personas y medios orientados a la realización de un fin único.</a:t>
            </a:r>
          </a:p>
          <a:p>
            <a:pPr marL="101600" indent="0" algn="just">
              <a:buNone/>
            </a:pP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pic>
        <p:nvPicPr>
          <p:cNvPr id="7" name="Imagen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2926" y="1221107"/>
            <a:ext cx="2551361" cy="2769830"/>
          </a:xfrm>
          <a:prstGeom prst="rect">
            <a:avLst/>
          </a:prstGeom>
        </p:spPr>
      </p:pic>
    </p:spTree>
    <p:extLst>
      <p:ext uri="{BB962C8B-B14F-4D97-AF65-F5344CB8AC3E}">
        <p14:creationId xmlns:p14="http://schemas.microsoft.com/office/powerpoint/2010/main" val="182454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296" y="340210"/>
            <a:ext cx="7671707" cy="715800"/>
          </a:xfrm>
        </p:spPr>
        <p:txBody>
          <a:bodyPr/>
          <a:lstStyle/>
          <a:p>
            <a:r>
              <a:rPr lang="es-MX" sz="4000" dirty="0" smtClean="0"/>
              <a:t>¿Qué habilidades desarrollarás?</a:t>
            </a:r>
            <a:endParaRPr lang="es-MX" sz="4000" dirty="0"/>
          </a:p>
        </p:txBody>
      </p:sp>
      <p:sp>
        <p:nvSpPr>
          <p:cNvPr id="3" name="Marcador de texto 2"/>
          <p:cNvSpPr>
            <a:spLocks noGrp="1"/>
          </p:cNvSpPr>
          <p:nvPr>
            <p:ph type="body" idx="1"/>
          </p:nvPr>
        </p:nvSpPr>
        <p:spPr>
          <a:xfrm>
            <a:off x="553335" y="1246635"/>
            <a:ext cx="4949690" cy="1922100"/>
          </a:xfrm>
        </p:spPr>
        <p:txBody>
          <a:bodyPr/>
          <a:lstStyle/>
          <a:p>
            <a:pPr marL="76200" indent="0" algn="just">
              <a:buNone/>
            </a:pPr>
            <a:r>
              <a:rPr lang="en" b="1" dirty="0">
                <a:solidFill>
                  <a:srgbClr val="E8004C"/>
                </a:solidFill>
                <a:latin typeface="Inconsolata" panose="020B0604020202020204" charset="0"/>
              </a:rPr>
              <a:t>📌 </a:t>
            </a:r>
            <a:r>
              <a:rPr lang="es-MX" dirty="0">
                <a:latin typeface="Inconsolata" panose="020B0604020202020204" charset="0"/>
              </a:rPr>
              <a:t>Serás capaz de optimizar y administrar la operación de una empresa, implementar planes de negocio y administración de alta calidad. </a:t>
            </a:r>
          </a:p>
          <a:p>
            <a:pPr marL="101600" indent="0" algn="just">
              <a:buNone/>
            </a:pPr>
            <a:endParaRPr lang="es-MX" dirty="0">
              <a:latin typeface="Inconsolata" panose="020B0604020202020204" charset="0"/>
            </a:endParaRPr>
          </a:p>
          <a:p>
            <a:pPr marL="76200" indent="0" algn="just">
              <a:buNone/>
            </a:pPr>
            <a:r>
              <a:rPr lang="en" b="1" dirty="0">
                <a:solidFill>
                  <a:srgbClr val="E8004C"/>
                </a:solidFill>
                <a:latin typeface="Inconsolata" panose="020B0604020202020204" charset="0"/>
              </a:rPr>
              <a:t>📌 </a:t>
            </a:r>
            <a:r>
              <a:rPr lang="es-MX" dirty="0">
                <a:latin typeface="Inconsolata" panose="020B0604020202020204" charset="0"/>
              </a:rPr>
              <a:t>Podrás guiar a las empresas para utilizar eficazmente sus recursos financieros, materiales y humanos.</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a:t>
            </a:fld>
            <a:endParaRPr lang="es-MX"/>
          </a:p>
        </p:txBody>
      </p:sp>
      <p:pic>
        <p:nvPicPr>
          <p:cNvPr id="2050" name="Picture 2" descr="Resultado de imagen para habilidades del administrador"/>
          <p:cNvPicPr>
            <a:picLocks noChangeAspect="1" noChangeArrowheads="1"/>
          </p:cNvPicPr>
          <p:nvPr/>
        </p:nvPicPr>
        <p:blipFill rotWithShape="1">
          <a:blip r:embed="rId2">
            <a:extLst>
              <a:ext uri="{28A0092B-C50C-407E-A947-70E740481C1C}">
                <a14:useLocalDpi xmlns:a14="http://schemas.microsoft.com/office/drawing/2010/main" val="0"/>
              </a:ext>
            </a:extLst>
          </a:blip>
          <a:srcRect l="20176" r="22635"/>
          <a:stretch/>
        </p:blipFill>
        <p:spPr bwMode="auto">
          <a:xfrm>
            <a:off x="5768836" y="1662544"/>
            <a:ext cx="3095539" cy="23221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198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Administración</a:t>
            </a:r>
            <a:endParaRPr lang="es-MX" sz="4000" dirty="0"/>
          </a:p>
        </p:txBody>
      </p:sp>
      <p:sp>
        <p:nvSpPr>
          <p:cNvPr id="3" name="Marcador de texto 2"/>
          <p:cNvSpPr>
            <a:spLocks noGrp="1"/>
          </p:cNvSpPr>
          <p:nvPr>
            <p:ph type="body" idx="1"/>
          </p:nvPr>
        </p:nvSpPr>
        <p:spPr>
          <a:xfrm>
            <a:off x="416994" y="1370734"/>
            <a:ext cx="8544126" cy="2868755"/>
          </a:xfrm>
        </p:spPr>
        <p:txBody>
          <a:bodyPr/>
          <a:lstStyle/>
          <a:p>
            <a:pPr lvl="0">
              <a:buClr>
                <a:srgbClr val="8E7CC3"/>
              </a:buClr>
              <a:buFont typeface="Inconsolata"/>
              <a:buChar char="◍"/>
            </a:pPr>
            <a:r>
              <a:rPr lang="es-MX" b="1" i="1" dirty="0" smtClean="0">
                <a:latin typeface="Inconsolata"/>
                <a:sym typeface="Inconsolata"/>
              </a:rPr>
              <a:t>IMPORTANCIA</a:t>
            </a:r>
            <a:endParaRPr lang="es-MX" b="1" i="1" dirty="0">
              <a:latin typeface="Inconsolata"/>
              <a:sym typeface="Inconsolata"/>
            </a:endParaRPr>
          </a:p>
          <a:p>
            <a:pPr marL="558800" lvl="1" indent="0" algn="just">
              <a:buClr>
                <a:srgbClr val="8E7CC3"/>
              </a:buClr>
              <a:buSzPts val="2000"/>
              <a:buNone/>
            </a:pPr>
            <a:endParaRPr lang="es-MX" dirty="0" smtClean="0">
              <a:latin typeface="Inconsolata"/>
              <a:sym typeface="Inconsolata"/>
            </a:endParaRPr>
          </a:p>
          <a:p>
            <a:pPr lvl="1" indent="-355600" algn="just">
              <a:buClr>
                <a:srgbClr val="8E7CC3"/>
              </a:buClr>
              <a:buSzPts val="2000"/>
              <a:buFont typeface="Inconsolata"/>
              <a:buChar char="◌"/>
            </a:pPr>
            <a:r>
              <a:rPr lang="es-MX" dirty="0">
                <a:latin typeface="Inconsolata"/>
                <a:sym typeface="Inconsolata"/>
              </a:rPr>
              <a:t>Se da en cualquier organismo social.</a:t>
            </a:r>
          </a:p>
          <a:p>
            <a:pPr lvl="1" indent="-355600" algn="just">
              <a:buClr>
                <a:srgbClr val="8E7CC3"/>
              </a:buClr>
              <a:buSzPts val="2000"/>
              <a:buFont typeface="Inconsolata"/>
              <a:buChar char="◌"/>
            </a:pPr>
            <a:r>
              <a:rPr lang="es-MX" dirty="0">
                <a:latin typeface="Inconsolata"/>
                <a:sym typeface="Inconsolata"/>
              </a:rPr>
              <a:t>El éxito de un organismo social depende su buena administración.</a:t>
            </a:r>
          </a:p>
          <a:p>
            <a:pPr lvl="1" indent="-355600" algn="just">
              <a:buClr>
                <a:srgbClr val="8E7CC3"/>
              </a:buClr>
              <a:buSzPts val="2000"/>
              <a:buFont typeface="Inconsolata"/>
              <a:buChar char="◌"/>
            </a:pPr>
            <a:r>
              <a:rPr lang="es-MX" dirty="0">
                <a:latin typeface="Inconsolata"/>
                <a:sym typeface="Inconsolata"/>
              </a:rPr>
              <a:t>De la adecuada administración de una empresa depende su efectiva productividad.</a:t>
            </a:r>
          </a:p>
          <a:p>
            <a:pPr lvl="1" indent="-355600" algn="just">
              <a:buClr>
                <a:srgbClr val="8E7CC3"/>
              </a:buClr>
              <a:buSzPts val="2000"/>
              <a:buFont typeface="Inconsolata"/>
              <a:buChar char="◌"/>
            </a:pPr>
            <a:r>
              <a:rPr lang="es-MX" dirty="0">
                <a:latin typeface="Inconsolata"/>
                <a:sym typeface="Inconsolata"/>
              </a:rPr>
              <a:t>Permite competir con otras empresas.</a:t>
            </a:r>
          </a:p>
          <a:p>
            <a:pPr lvl="1" indent="-355600" algn="just">
              <a:buClr>
                <a:srgbClr val="8E7CC3"/>
              </a:buClr>
              <a:buSzPts val="2000"/>
              <a:buFont typeface="Inconsolata"/>
              <a:buChar char="◌"/>
            </a:pPr>
            <a:r>
              <a:rPr lang="es-MX" dirty="0">
                <a:latin typeface="Inconsolata"/>
                <a:sym typeface="Inconsolata"/>
              </a:rPr>
              <a:t>Es factor importante de desarrollo de un país, en donde ayudan dos requisitos substanciales como son la capacitación y la calificación de sus empleados y trabajadores.</a:t>
            </a:r>
          </a:p>
          <a:p>
            <a:pPr marL="101600" indent="0" algn="just">
              <a:buNone/>
            </a:pP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30</a:t>
            </a:fld>
            <a:endParaRPr lang="es-MX"/>
          </a:p>
        </p:txBody>
      </p:sp>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5083" y1="76307" x2="25083" y2="53659"/>
                        <a14:foregroundMark x1="16417" y1="67247" x2="14250" y2="60046"/>
                        <a14:foregroundMark x1="11833" y1="67596" x2="15083" y2="57375"/>
                        <a14:foregroundMark x1="46250" y1="11034" x2="52167" y2="64576"/>
                        <a14:foregroundMark x1="58667" y1="34379" x2="56500" y2="47619"/>
                        <a14:foregroundMark x1="49167" y1="42741" x2="57583" y2="40767"/>
                        <a14:foregroundMark x1="75500" y1="38908" x2="77083" y2="70616"/>
                        <a14:foregroundMark x1="74083" y1="41928" x2="79500" y2="46806"/>
                        <a14:foregroundMark x1="44583" y1="70267" x2="48083" y2="67596"/>
                      </a14:backgroundRemoval>
                    </a14:imgEffect>
                  </a14:imgLayer>
                </a14:imgProps>
              </a:ext>
            </a:extLst>
          </a:blip>
          <a:stretch>
            <a:fillRect/>
          </a:stretch>
        </p:blipFill>
        <p:spPr>
          <a:xfrm rot="21260731">
            <a:off x="5558169" y="51100"/>
            <a:ext cx="3168661" cy="2273514"/>
          </a:xfrm>
          <a:prstGeom prst="rect">
            <a:avLst/>
          </a:prstGeom>
        </p:spPr>
      </p:pic>
    </p:spTree>
    <p:extLst>
      <p:ext uri="{BB962C8B-B14F-4D97-AF65-F5344CB8AC3E}">
        <p14:creationId xmlns:p14="http://schemas.microsoft.com/office/powerpoint/2010/main" val="1712043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3" name="Título 1"/>
          <p:cNvSpPr txBox="1">
            <a:spLocks/>
          </p:cNvSpPr>
          <p:nvPr/>
        </p:nvSpPr>
        <p:spPr>
          <a:xfrm>
            <a:off x="1368308" y="1966887"/>
            <a:ext cx="6595283"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rgbClr val="FFFFFF"/>
                </a:solidFill>
                <a:latin typeface="Oswald"/>
                <a:ea typeface="Oswald"/>
                <a:cs typeface="Oswald"/>
                <a:sym typeface="Oswald"/>
              </a:rPr>
              <a:t>Roles a realizar por el administrador</a:t>
            </a:r>
            <a:endParaRPr lang="es-MX" sz="4800" b="1"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640103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86999" y="423083"/>
            <a:ext cx="8544126" cy="2868755"/>
          </a:xfrm>
        </p:spPr>
        <p:txBody>
          <a:bodyPr/>
          <a:lstStyle/>
          <a:p>
            <a:pPr marL="101600" lvl="0" indent="0" algn="just">
              <a:buClr>
                <a:srgbClr val="8E7CC3"/>
              </a:buClr>
              <a:buNone/>
            </a:pPr>
            <a:r>
              <a:rPr lang="es-MX" dirty="0">
                <a:solidFill>
                  <a:srgbClr val="617A86"/>
                </a:solidFill>
                <a:latin typeface="Inconsolata"/>
                <a:sym typeface="Inconsolata"/>
              </a:rPr>
              <a:t>El término roles administrativos se refiere a categorías específicas de comportamiento administrativo.</a:t>
            </a:r>
          </a:p>
          <a:p>
            <a:pPr lvl="0" algn="just">
              <a:buClr>
                <a:srgbClr val="8E7CC3"/>
              </a:buClr>
              <a:buFont typeface="Inconsolata"/>
              <a:buChar char="◍"/>
            </a:pPr>
            <a:endParaRPr lang="es-MX" dirty="0">
              <a:solidFill>
                <a:srgbClr val="617A86"/>
              </a:solidFill>
              <a:latin typeface="Inconsolata"/>
              <a:sym typeface="Inconsolata"/>
            </a:endParaRPr>
          </a:p>
          <a:p>
            <a:pPr lvl="0" algn="just">
              <a:buClr>
                <a:srgbClr val="8E7CC3"/>
              </a:buClr>
              <a:buFont typeface="Inconsolata"/>
              <a:buChar char="◍"/>
            </a:pPr>
            <a:r>
              <a:rPr lang="es-MX" dirty="0">
                <a:solidFill>
                  <a:srgbClr val="617A86"/>
                </a:solidFill>
                <a:latin typeface="Inconsolata"/>
                <a:sym typeface="Inconsolata"/>
              </a:rPr>
              <a:t>Roles Interpersonales.</a:t>
            </a:r>
          </a:p>
          <a:p>
            <a:pPr lvl="0" algn="just">
              <a:buClr>
                <a:srgbClr val="8E7CC3"/>
              </a:buClr>
              <a:buFont typeface="Inconsolata"/>
              <a:buChar char="◍"/>
            </a:pPr>
            <a:r>
              <a:rPr lang="es-MX" dirty="0">
                <a:solidFill>
                  <a:srgbClr val="617A86"/>
                </a:solidFill>
                <a:latin typeface="Inconsolata"/>
                <a:sym typeface="Inconsolata"/>
              </a:rPr>
              <a:t>Rol de Líder.</a:t>
            </a:r>
          </a:p>
          <a:p>
            <a:pPr lvl="0" algn="just">
              <a:buClr>
                <a:srgbClr val="8E7CC3"/>
              </a:buClr>
              <a:buFont typeface="Inconsolata"/>
              <a:buChar char="◍"/>
            </a:pPr>
            <a:r>
              <a:rPr lang="es-MX" dirty="0">
                <a:solidFill>
                  <a:srgbClr val="617A86"/>
                </a:solidFill>
                <a:latin typeface="Inconsolata"/>
                <a:sym typeface="Inconsolata"/>
              </a:rPr>
              <a:t>Roles de toma de </a:t>
            </a:r>
            <a:r>
              <a:rPr lang="es-MX" dirty="0" smtClean="0">
                <a:solidFill>
                  <a:srgbClr val="617A86"/>
                </a:solidFill>
                <a:latin typeface="Inconsolata"/>
                <a:sym typeface="Inconsolata"/>
              </a:rPr>
              <a:t>decisiones</a:t>
            </a:r>
            <a:r>
              <a:rPr lang="es-MX" dirty="0">
                <a:solidFill>
                  <a:srgbClr val="617A86"/>
                </a:solidFill>
                <a:latin typeface="Inconsolata"/>
                <a:sym typeface="Inconsolata"/>
              </a:rPr>
              <a:t>. </a:t>
            </a:r>
          </a:p>
          <a:p>
            <a:pPr lvl="0" algn="just">
              <a:buClr>
                <a:srgbClr val="8E7CC3"/>
              </a:buClr>
              <a:buFont typeface="Inconsolata"/>
              <a:buChar char="◍"/>
            </a:pPr>
            <a:r>
              <a:rPr lang="es-MX" dirty="0">
                <a:solidFill>
                  <a:srgbClr val="617A86"/>
                </a:solidFill>
                <a:latin typeface="Inconsolata"/>
                <a:sym typeface="Inconsolata"/>
              </a:rPr>
              <a:t>Rol Emprendedor. </a:t>
            </a:r>
          </a:p>
          <a:p>
            <a:pPr lvl="0" algn="just">
              <a:buClr>
                <a:srgbClr val="8E7CC3"/>
              </a:buClr>
              <a:buFont typeface="Inconsolata"/>
              <a:buChar char="◍"/>
            </a:pPr>
            <a:r>
              <a:rPr lang="es-MX" dirty="0">
                <a:solidFill>
                  <a:srgbClr val="617A86"/>
                </a:solidFill>
                <a:latin typeface="Inconsolata"/>
                <a:sym typeface="Inconsolata"/>
              </a:rPr>
              <a:t>Rol de Manejo de dificultades. </a:t>
            </a:r>
          </a:p>
          <a:p>
            <a:pPr lvl="0" algn="just">
              <a:buClr>
                <a:srgbClr val="8E7CC3"/>
              </a:buClr>
              <a:buFont typeface="Inconsolata"/>
              <a:buChar char="◍"/>
            </a:pPr>
            <a:r>
              <a:rPr lang="es-MX" dirty="0">
                <a:solidFill>
                  <a:srgbClr val="617A86"/>
                </a:solidFill>
                <a:latin typeface="Inconsolata"/>
                <a:sym typeface="Inconsolata"/>
              </a:rPr>
              <a:t>Rol de asignación de recursos.</a:t>
            </a:r>
          </a:p>
          <a:p>
            <a:pPr lvl="0" algn="just">
              <a:buClr>
                <a:srgbClr val="8E7CC3"/>
              </a:buClr>
              <a:buFont typeface="Inconsolata"/>
              <a:buChar char="◍"/>
            </a:pPr>
            <a:r>
              <a:rPr lang="es-MX" dirty="0">
                <a:solidFill>
                  <a:srgbClr val="617A86"/>
                </a:solidFill>
                <a:latin typeface="Inconsolata"/>
                <a:sym typeface="Inconsolata"/>
              </a:rPr>
              <a:t>Rol de negociador.</a:t>
            </a:r>
          </a:p>
          <a:p>
            <a:pPr marL="101600" indent="0" algn="just">
              <a:buNone/>
            </a:pP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32</a:t>
            </a:fld>
            <a:endParaRPr lang="es-MX"/>
          </a:p>
        </p:txBody>
      </p:sp>
      <p:pic>
        <p:nvPicPr>
          <p:cNvPr id="7170" name="Picture 2" descr="Resultado de imagen para roles del administr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451" y="1403782"/>
            <a:ext cx="361950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54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3" name="Título 1"/>
          <p:cNvSpPr txBox="1">
            <a:spLocks/>
          </p:cNvSpPr>
          <p:nvPr/>
        </p:nvSpPr>
        <p:spPr>
          <a:xfrm>
            <a:off x="1368308" y="1966887"/>
            <a:ext cx="6595283"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rgbClr val="FFFFFF"/>
                </a:solidFill>
                <a:latin typeface="Oswald"/>
                <a:ea typeface="Oswald"/>
                <a:cs typeface="Oswald"/>
                <a:sym typeface="Oswald"/>
              </a:rPr>
              <a:t>Habilidades de un administrador</a:t>
            </a:r>
            <a:endParaRPr lang="es-MX" sz="4800" b="1"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3805174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smtClean="0"/>
              <a:t>1. Interpersonales</a:t>
            </a:r>
            <a:endParaRPr lang="es-MX" sz="4000" dirty="0"/>
          </a:p>
        </p:txBody>
      </p:sp>
      <p:sp>
        <p:nvSpPr>
          <p:cNvPr id="3" name="Marcador de texto 2"/>
          <p:cNvSpPr>
            <a:spLocks noGrp="1"/>
          </p:cNvSpPr>
          <p:nvPr>
            <p:ph type="body" idx="1"/>
          </p:nvPr>
        </p:nvSpPr>
        <p:spPr>
          <a:xfrm>
            <a:off x="416994" y="1398104"/>
            <a:ext cx="8139781" cy="2592833"/>
          </a:xfrm>
        </p:spPr>
        <p:txBody>
          <a:bodyPr/>
          <a:lstStyle/>
          <a:p>
            <a:pPr marL="101600" lvl="0" indent="0" algn="just">
              <a:buClr>
                <a:srgbClr val="8E7CC3"/>
              </a:buClr>
              <a:buNone/>
            </a:pPr>
            <a:r>
              <a:rPr lang="es-MX" sz="1800" dirty="0" smtClean="0">
                <a:latin typeface="Inconsolata"/>
                <a:sym typeface="Inconsolata"/>
              </a:rPr>
              <a:t>Las </a:t>
            </a:r>
            <a:r>
              <a:rPr lang="es-MX" sz="1800" dirty="0">
                <a:latin typeface="Inconsolata"/>
                <a:sym typeface="Inconsolata"/>
              </a:rPr>
              <a:t>habilidades interpersonales son la capacidad individual para dirigir, motivar, resolver conflictos y trabajar con los demás.</a:t>
            </a:r>
          </a:p>
          <a:p>
            <a:pPr marL="101600" lvl="0" indent="0" algn="just">
              <a:buClr>
                <a:srgbClr val="8E7CC3"/>
              </a:buClr>
              <a:buNone/>
            </a:pPr>
            <a:endParaRPr lang="es-MX" sz="1800" dirty="0">
              <a:latin typeface="Inconsolata"/>
              <a:sym typeface="Inconsolata"/>
            </a:endParaRPr>
          </a:p>
          <a:p>
            <a:pPr marL="101600" lvl="0" indent="0" algn="just">
              <a:buClr>
                <a:srgbClr val="8E7CC3"/>
              </a:buClr>
              <a:buNone/>
            </a:pPr>
            <a:r>
              <a:rPr lang="es-MX" sz="1800" b="1" dirty="0">
                <a:latin typeface="Inconsolata"/>
                <a:sym typeface="Inconsolata"/>
              </a:rPr>
              <a:t>Ejemplo</a:t>
            </a:r>
            <a:r>
              <a:rPr lang="es-MX" sz="1800" b="1" dirty="0" smtClean="0">
                <a:latin typeface="Inconsolata"/>
                <a:sym typeface="Inconsolata"/>
              </a:rPr>
              <a:t>:</a:t>
            </a:r>
            <a:endParaRPr lang="es-MX" sz="1800" dirty="0">
              <a:latin typeface="Inconsolata"/>
              <a:sym typeface="Inconsolata"/>
            </a:endParaRPr>
          </a:p>
          <a:p>
            <a:pPr lvl="0" algn="just">
              <a:buClr>
                <a:srgbClr val="8E7CC3"/>
              </a:buClr>
              <a:buFont typeface="Inconsolata"/>
              <a:buChar char="◍"/>
            </a:pPr>
            <a:r>
              <a:rPr lang="es-MX" sz="1800" dirty="0" smtClean="0">
                <a:latin typeface="Inconsolata"/>
                <a:sym typeface="Inconsolata"/>
              </a:rPr>
              <a:t>Motivación.</a:t>
            </a:r>
            <a:endParaRPr lang="es-MX" sz="1800" dirty="0">
              <a:latin typeface="Inconsolata"/>
              <a:sym typeface="Inconsolata"/>
            </a:endParaRPr>
          </a:p>
          <a:p>
            <a:pPr lvl="0" algn="just">
              <a:buClr>
                <a:srgbClr val="8E7CC3"/>
              </a:buClr>
              <a:buFont typeface="Inconsolata"/>
              <a:buChar char="◍"/>
            </a:pPr>
            <a:r>
              <a:rPr lang="es-MX" sz="1800" dirty="0" smtClean="0">
                <a:latin typeface="Inconsolata"/>
                <a:sym typeface="Inconsolata"/>
              </a:rPr>
              <a:t>Liderazgo.</a:t>
            </a:r>
          </a:p>
          <a:p>
            <a:pPr lvl="0" algn="just">
              <a:buClr>
                <a:srgbClr val="8E7CC3"/>
              </a:buClr>
              <a:buFont typeface="Inconsolata"/>
              <a:buChar char="◍"/>
            </a:pPr>
            <a:r>
              <a:rPr lang="es-MX" sz="1800" dirty="0" smtClean="0">
                <a:latin typeface="Inconsolata"/>
                <a:sym typeface="Inconsolata"/>
              </a:rPr>
              <a:t>Empatía.</a:t>
            </a:r>
          </a:p>
          <a:p>
            <a:pPr lvl="0" algn="just">
              <a:buClr>
                <a:srgbClr val="8E7CC3"/>
              </a:buClr>
              <a:buFont typeface="Inconsolata"/>
              <a:buChar char="◍"/>
            </a:pPr>
            <a:r>
              <a:rPr lang="es-MX" sz="1800" dirty="0" smtClean="0">
                <a:latin typeface="Inconsolata"/>
                <a:sym typeface="Inconsolata"/>
              </a:rPr>
              <a:t>Resolución de problemas.</a:t>
            </a:r>
            <a:endParaRPr lang="es-MX" sz="1800" dirty="0">
              <a:latin typeface="Inconsolata"/>
              <a:sym typeface="Inconsolata"/>
            </a:endParaRPr>
          </a:p>
          <a:p>
            <a:pPr marL="101600" indent="0" algn="just">
              <a:buNone/>
            </a:pPr>
            <a:endParaRPr lang="es-MX"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34</a:t>
            </a:fld>
            <a:endParaRPr lang="es-MX"/>
          </a:p>
        </p:txBody>
      </p:sp>
      <p:pic>
        <p:nvPicPr>
          <p:cNvPr id="6" name="Imagen 5"/>
          <p:cNvPicPr>
            <a:picLocks noChangeAspect="1"/>
          </p:cNvPicPr>
          <p:nvPr/>
        </p:nvPicPr>
        <p:blipFill>
          <a:blip r:embed="rId2"/>
          <a:stretch>
            <a:fillRect/>
          </a:stretch>
        </p:blipFill>
        <p:spPr>
          <a:xfrm>
            <a:off x="4914900" y="2443612"/>
            <a:ext cx="3805603" cy="1870733"/>
          </a:xfrm>
          <a:prstGeom prst="ellipse">
            <a:avLst/>
          </a:prstGeom>
          <a:ln>
            <a:noFill/>
          </a:ln>
          <a:effectLst>
            <a:softEdge rad="112500"/>
          </a:effectLst>
        </p:spPr>
      </p:pic>
    </p:spTree>
    <p:extLst>
      <p:ext uri="{BB962C8B-B14F-4D97-AF65-F5344CB8AC3E}">
        <p14:creationId xmlns:p14="http://schemas.microsoft.com/office/powerpoint/2010/main" val="4183906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a:t>2</a:t>
            </a:r>
            <a:r>
              <a:rPr lang="es-MX" sz="4000" dirty="0" smtClean="0"/>
              <a:t>. Conceptualización</a:t>
            </a:r>
            <a:endParaRPr lang="es-MX" sz="4000" dirty="0"/>
          </a:p>
        </p:txBody>
      </p:sp>
      <p:sp>
        <p:nvSpPr>
          <p:cNvPr id="3" name="Marcador de texto 2"/>
          <p:cNvSpPr>
            <a:spLocks noGrp="1"/>
          </p:cNvSpPr>
          <p:nvPr>
            <p:ph type="body" idx="1"/>
          </p:nvPr>
        </p:nvSpPr>
        <p:spPr>
          <a:xfrm>
            <a:off x="416994" y="1221107"/>
            <a:ext cx="8139781" cy="2469744"/>
          </a:xfrm>
        </p:spPr>
        <p:txBody>
          <a:bodyPr/>
          <a:lstStyle/>
          <a:p>
            <a:pPr marL="101600" lvl="0" indent="0" algn="just">
              <a:buClr>
                <a:srgbClr val="8E7CC3"/>
              </a:buClr>
              <a:buNone/>
            </a:pPr>
            <a:r>
              <a:rPr lang="es-MX" dirty="0">
                <a:latin typeface="Inconsolata"/>
                <a:sym typeface="Inconsolata"/>
              </a:rPr>
              <a:t>Son la capacidad para percibir un problema, asunto u organización como un todo, así como la interrelación de sus partes.</a:t>
            </a:r>
          </a:p>
          <a:p>
            <a:pPr marL="101600" lvl="0" indent="0" algn="just">
              <a:buClr>
                <a:srgbClr val="8E7CC3"/>
              </a:buClr>
              <a:buNone/>
            </a:pPr>
            <a:endParaRPr lang="es-MX" dirty="0">
              <a:latin typeface="Inconsolata"/>
              <a:sym typeface="Inconsolata"/>
            </a:endParaRPr>
          </a:p>
          <a:p>
            <a:pPr marL="101600" lvl="0" indent="0" algn="just">
              <a:buClr>
                <a:srgbClr val="8E7CC3"/>
              </a:buClr>
              <a:buNone/>
            </a:pPr>
            <a:r>
              <a:rPr lang="es-MX" sz="2400" b="1" dirty="0">
                <a:latin typeface="Inconsolata"/>
                <a:sym typeface="Inconsolata"/>
              </a:rPr>
              <a:t>Ejemplo:</a:t>
            </a:r>
          </a:p>
          <a:p>
            <a:pPr lvl="0" algn="just">
              <a:buClr>
                <a:srgbClr val="8E7CC3"/>
              </a:buClr>
              <a:buFont typeface="Inconsolata"/>
              <a:buChar char="◍"/>
            </a:pPr>
            <a:r>
              <a:rPr lang="es-MX" sz="1800" dirty="0">
                <a:latin typeface="Inconsolata"/>
                <a:sym typeface="Inconsolata"/>
              </a:rPr>
              <a:t>Formulación de </a:t>
            </a:r>
            <a:r>
              <a:rPr lang="es-MX" sz="1800" dirty="0" smtClean="0">
                <a:latin typeface="Inconsolata"/>
                <a:sym typeface="Inconsolata"/>
              </a:rPr>
              <a:t>Estrategias.</a:t>
            </a: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Transmisión de un marcado sentido de </a:t>
            </a:r>
            <a:r>
              <a:rPr lang="es-MX" sz="1800" dirty="0" smtClean="0">
                <a:latin typeface="Inconsolata"/>
                <a:sym typeface="Inconsolata"/>
              </a:rPr>
              <a:t>visión.</a:t>
            </a: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Planeación de la sucesión </a:t>
            </a:r>
            <a:r>
              <a:rPr lang="es-MX" sz="1800" dirty="0" smtClean="0">
                <a:latin typeface="Inconsolata"/>
                <a:sym typeface="Inconsolata"/>
              </a:rPr>
              <a:t>administrativa.</a:t>
            </a: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Conocimientos de economía y política </a:t>
            </a:r>
            <a:r>
              <a:rPr lang="es-MX" sz="1800" dirty="0" smtClean="0">
                <a:latin typeface="Inconsolata"/>
                <a:sym typeface="Inconsolata"/>
              </a:rPr>
              <a:t>internacionales.</a:t>
            </a:r>
            <a:endParaRPr lang="es-MX" sz="1800" dirty="0">
              <a:latin typeface="Inconsolata"/>
              <a:sym typeface="Inconsolata"/>
            </a:endParaRPr>
          </a:p>
          <a:p>
            <a:pPr marL="101600" indent="0" algn="just">
              <a:buNone/>
            </a:pPr>
            <a:endParaRPr lang="es-MX"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35</a:t>
            </a:fld>
            <a:endParaRPr lang="es-MX"/>
          </a:p>
        </p:txBody>
      </p:sp>
      <p:pic>
        <p:nvPicPr>
          <p:cNvPr id="7" name="Imagen 6"/>
          <p:cNvPicPr>
            <a:picLocks noChangeAspect="1"/>
          </p:cNvPicPr>
          <p:nvPr/>
        </p:nvPicPr>
        <p:blipFill>
          <a:blip r:embed="rId2"/>
          <a:stretch>
            <a:fillRect/>
          </a:stretch>
        </p:blipFill>
        <p:spPr>
          <a:xfrm>
            <a:off x="6788587" y="2393339"/>
            <a:ext cx="1768188" cy="1771017"/>
          </a:xfrm>
          <a:prstGeom prst="rect">
            <a:avLst/>
          </a:prstGeom>
          <a:ln>
            <a:noFill/>
          </a:ln>
          <a:effectLst>
            <a:softEdge rad="112500"/>
          </a:effectLst>
        </p:spPr>
      </p:pic>
    </p:spTree>
    <p:extLst>
      <p:ext uri="{BB962C8B-B14F-4D97-AF65-F5344CB8AC3E}">
        <p14:creationId xmlns:p14="http://schemas.microsoft.com/office/powerpoint/2010/main" val="2724693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4703232" cy="715800"/>
          </a:xfrm>
        </p:spPr>
        <p:txBody>
          <a:bodyPr/>
          <a:lstStyle/>
          <a:p>
            <a:r>
              <a:rPr lang="es-MX" sz="4000" dirty="0"/>
              <a:t>3</a:t>
            </a:r>
            <a:r>
              <a:rPr lang="es-MX" sz="4000" dirty="0" smtClean="0"/>
              <a:t>. Comunicación</a:t>
            </a:r>
            <a:endParaRPr lang="es-MX" sz="4000" dirty="0"/>
          </a:p>
        </p:txBody>
      </p:sp>
      <p:sp>
        <p:nvSpPr>
          <p:cNvPr id="3" name="Marcador de texto 2"/>
          <p:cNvSpPr>
            <a:spLocks noGrp="1"/>
          </p:cNvSpPr>
          <p:nvPr>
            <p:ph type="body" idx="1"/>
          </p:nvPr>
        </p:nvSpPr>
        <p:spPr>
          <a:xfrm>
            <a:off x="799172" y="1540469"/>
            <a:ext cx="3938875" cy="2469744"/>
          </a:xfrm>
        </p:spPr>
        <p:txBody>
          <a:bodyPr/>
          <a:lstStyle/>
          <a:p>
            <a:pPr lvl="0" algn="just">
              <a:buClr>
                <a:srgbClr val="8E7CC3"/>
              </a:buClr>
              <a:buFont typeface="Inconsolata"/>
              <a:buChar char="◍"/>
            </a:pPr>
            <a:r>
              <a:rPr lang="es-MX" sz="1800" dirty="0">
                <a:latin typeface="Inconsolata"/>
                <a:sym typeface="Inconsolata"/>
              </a:rPr>
              <a:t>Se refiere a la capacidad para enviar, recibir, elaborar y emitir información, ideas, opiniones y actitudes de primera calidad y orientadas hacia objetivos personales y organizacionales</a:t>
            </a:r>
            <a:r>
              <a:rPr lang="es-MX" sz="1800" dirty="0" smtClean="0">
                <a:latin typeface="Inconsolata"/>
                <a:sym typeface="Inconsolata"/>
              </a:rPr>
              <a:t>.</a:t>
            </a:r>
          </a:p>
          <a:p>
            <a:pPr lvl="0" algn="just">
              <a:buClr>
                <a:srgbClr val="8E7CC3"/>
              </a:buClr>
              <a:buFont typeface="Inconsolata"/>
              <a:buChar char="◍"/>
            </a:pPr>
            <a:endParaRPr lang="es-MX" sz="1800" dirty="0">
              <a:latin typeface="Inconsolata"/>
              <a:sym typeface="Inconsolata"/>
            </a:endParaRPr>
          </a:p>
          <a:p>
            <a:pPr lvl="0" algn="just">
              <a:buClr>
                <a:srgbClr val="8E7CC3"/>
              </a:buClr>
              <a:buFont typeface="Inconsolata"/>
              <a:buChar char="◍"/>
            </a:pPr>
            <a:r>
              <a:rPr lang="es-MX" sz="1800" dirty="0" smtClean="0">
                <a:latin typeface="Inconsolata"/>
                <a:sym typeface="Inconsolata"/>
              </a:rPr>
              <a:t>Ejemplos: Asertiva, de apoyo, etc.</a:t>
            </a:r>
            <a:endParaRPr lang="es-MX" sz="1800" dirty="0">
              <a:latin typeface="Inconsolata"/>
              <a:sym typeface="Inconsolata"/>
            </a:endParaRPr>
          </a:p>
          <a:p>
            <a:pPr marL="101600" indent="0" algn="just">
              <a:buNone/>
            </a:pPr>
            <a:endParaRPr lang="es-MX"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36</a:t>
            </a:fld>
            <a:endParaRPr lang="es-MX"/>
          </a:p>
        </p:txBody>
      </p:sp>
      <p:pic>
        <p:nvPicPr>
          <p:cNvPr id="8194" name="Picture 2" descr="Resultado de imagen para comuni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061" y="1874349"/>
            <a:ext cx="3334714" cy="2339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55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6299690" cy="715800"/>
          </a:xfrm>
        </p:spPr>
        <p:txBody>
          <a:bodyPr/>
          <a:lstStyle/>
          <a:p>
            <a:r>
              <a:rPr lang="es-MX" sz="4000" dirty="0"/>
              <a:t>4</a:t>
            </a:r>
            <a:r>
              <a:rPr lang="es-MX" sz="4000" dirty="0" smtClean="0"/>
              <a:t>. Razonamiento crítico</a:t>
            </a:r>
            <a:endParaRPr lang="es-MX" sz="4000" dirty="0"/>
          </a:p>
        </p:txBody>
      </p:sp>
      <p:sp>
        <p:nvSpPr>
          <p:cNvPr id="3" name="Marcador de texto 2"/>
          <p:cNvSpPr>
            <a:spLocks noGrp="1"/>
          </p:cNvSpPr>
          <p:nvPr>
            <p:ph type="body" idx="1"/>
          </p:nvPr>
        </p:nvSpPr>
        <p:spPr>
          <a:xfrm>
            <a:off x="799172" y="1743669"/>
            <a:ext cx="3938875" cy="2469744"/>
          </a:xfrm>
        </p:spPr>
        <p:txBody>
          <a:bodyPr/>
          <a:lstStyle/>
          <a:p>
            <a:pPr lvl="0" algn="just">
              <a:buClr>
                <a:srgbClr val="8E7CC3"/>
              </a:buClr>
              <a:buFont typeface="Inconsolata"/>
              <a:buChar char="◍"/>
            </a:pPr>
            <a:r>
              <a:rPr lang="es-MX" sz="1800" dirty="0">
                <a:latin typeface="Inconsolata"/>
                <a:sym typeface="Inconsolata"/>
              </a:rPr>
              <a:t>Es la consideración minuciosa de las implicaciones de todos los elementos conocidos de un problema, es decir, que se debe utilizar la mente para resolver un problema y no hacerlo en forma prescriptiva y predeterminada.</a:t>
            </a:r>
          </a:p>
          <a:p>
            <a:pPr marL="101600" indent="0" algn="just">
              <a:buNone/>
            </a:pPr>
            <a:endParaRPr lang="es-MX"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37</a:t>
            </a:fld>
            <a:endParaRPr lang="es-MX"/>
          </a:p>
        </p:txBody>
      </p:sp>
      <p:pic>
        <p:nvPicPr>
          <p:cNvPr id="9218" name="Picture 2" descr="Resultado de imagen para razonamiento cri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405" y="1221107"/>
            <a:ext cx="2622369" cy="304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52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6994" y="505307"/>
            <a:ext cx="6299690" cy="715800"/>
          </a:xfrm>
        </p:spPr>
        <p:txBody>
          <a:bodyPr/>
          <a:lstStyle/>
          <a:p>
            <a:r>
              <a:rPr lang="es-MX" sz="4000" dirty="0" smtClean="0"/>
              <a:t>5. Inteligencia Social</a:t>
            </a:r>
            <a:endParaRPr lang="es-MX" sz="4000" dirty="0"/>
          </a:p>
        </p:txBody>
      </p:sp>
      <p:sp>
        <p:nvSpPr>
          <p:cNvPr id="3" name="Marcador de texto 2"/>
          <p:cNvSpPr>
            <a:spLocks noGrp="1"/>
          </p:cNvSpPr>
          <p:nvPr>
            <p:ph type="body" idx="1"/>
          </p:nvPr>
        </p:nvSpPr>
        <p:spPr>
          <a:xfrm>
            <a:off x="799173" y="1743669"/>
            <a:ext cx="4207726" cy="2469744"/>
          </a:xfrm>
        </p:spPr>
        <p:txBody>
          <a:bodyPr/>
          <a:lstStyle/>
          <a:p>
            <a:pPr algn="just"/>
            <a:r>
              <a:rPr lang="es-MX" dirty="0"/>
              <a:t>Una persona socialmente hábil podría, como lo hace un luchador de </a:t>
            </a:r>
            <a:r>
              <a:rPr lang="es-MX" i="1" dirty="0"/>
              <a:t>jiu-jitsu, </a:t>
            </a:r>
            <a:r>
              <a:rPr lang="es-MX" dirty="0"/>
              <a:t>reconocer las energías emocionales hostiles y orientarlas para que se tornen positivas</a:t>
            </a:r>
            <a:r>
              <a:rPr lang="es-MX" dirty="0" smtClean="0"/>
              <a:t>.</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38</a:t>
            </a:fld>
            <a:endParaRPr lang="es-MX"/>
          </a:p>
        </p:txBody>
      </p:sp>
      <p:pic>
        <p:nvPicPr>
          <p:cNvPr id="1026" name="Picture 2" descr="Resultado de imagen para inteligencia so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106" y="1377224"/>
            <a:ext cx="2670669" cy="267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26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39</a:t>
            </a:fld>
            <a:endParaRPr lang="es-MX"/>
          </a:p>
        </p:txBody>
      </p:sp>
      <p:sp>
        <p:nvSpPr>
          <p:cNvPr id="3" name="Título 1"/>
          <p:cNvSpPr txBox="1">
            <a:spLocks/>
          </p:cNvSpPr>
          <p:nvPr/>
        </p:nvSpPr>
        <p:spPr>
          <a:xfrm>
            <a:off x="1346005" y="2446390"/>
            <a:ext cx="6595283"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rgbClr val="FFFFFF"/>
                </a:solidFill>
                <a:latin typeface="Oswald"/>
                <a:ea typeface="Oswald"/>
                <a:cs typeface="Oswald"/>
                <a:sym typeface="Oswald"/>
              </a:rPr>
              <a:t>Dimensiones Formativas</a:t>
            </a:r>
            <a:endParaRPr lang="es-MX" sz="4800" b="1"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339226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296" y="340210"/>
            <a:ext cx="7671707" cy="715800"/>
          </a:xfrm>
        </p:spPr>
        <p:txBody>
          <a:bodyPr/>
          <a:lstStyle/>
          <a:p>
            <a:r>
              <a:rPr lang="es-MX" sz="4000" dirty="0" smtClean="0"/>
              <a:t>¿Qué habilidades desarrollarás?</a:t>
            </a:r>
            <a:endParaRPr lang="es-MX" sz="4000" dirty="0"/>
          </a:p>
        </p:txBody>
      </p:sp>
      <p:sp>
        <p:nvSpPr>
          <p:cNvPr id="3" name="Marcador de texto 2"/>
          <p:cNvSpPr>
            <a:spLocks noGrp="1"/>
          </p:cNvSpPr>
          <p:nvPr>
            <p:ph type="body" idx="1"/>
          </p:nvPr>
        </p:nvSpPr>
        <p:spPr>
          <a:xfrm>
            <a:off x="553335" y="1850419"/>
            <a:ext cx="5060065" cy="1922100"/>
          </a:xfrm>
        </p:spPr>
        <p:txBody>
          <a:bodyPr/>
          <a:lstStyle/>
          <a:p>
            <a:pPr marL="76200" indent="0" algn="just">
              <a:buSzPct val="200000"/>
              <a:buNone/>
            </a:pPr>
            <a:r>
              <a:rPr lang="en" b="1" dirty="0">
                <a:solidFill>
                  <a:srgbClr val="E8004C"/>
                </a:solidFill>
                <a:latin typeface="Inconsolata" panose="020B0604020202020204" charset="0"/>
              </a:rPr>
              <a:t>📌</a:t>
            </a:r>
            <a:r>
              <a:rPr lang="es-MX" dirty="0">
                <a:latin typeface="Inconsolata" panose="020B0604020202020204" charset="0"/>
              </a:rPr>
              <a:t> Tendrás la capacidad de desarrollar negocios desde el inicio, pasando por la incubación y hasta el acercamiento con posibles inversionistas.</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a:t>
            </a:fld>
            <a:endParaRPr lang="es-MX"/>
          </a:p>
        </p:txBody>
      </p:sp>
      <p:pic>
        <p:nvPicPr>
          <p:cNvPr id="5" name="Imagen 4"/>
          <p:cNvPicPr>
            <a:picLocks noChangeAspect="1"/>
          </p:cNvPicPr>
          <p:nvPr/>
        </p:nvPicPr>
        <p:blipFill>
          <a:blip r:embed="rId2"/>
          <a:stretch>
            <a:fillRect/>
          </a:stretch>
        </p:blipFill>
        <p:spPr>
          <a:xfrm>
            <a:off x="5878816" y="1463040"/>
            <a:ext cx="2677959" cy="2677959"/>
          </a:xfrm>
          <a:prstGeom prst="ellipse">
            <a:avLst/>
          </a:prstGeom>
          <a:ln>
            <a:noFill/>
          </a:ln>
          <a:effectLst>
            <a:softEdge rad="112500"/>
          </a:effectLst>
        </p:spPr>
      </p:pic>
    </p:spTree>
    <p:extLst>
      <p:ext uri="{BB962C8B-B14F-4D97-AF65-F5344CB8AC3E}">
        <p14:creationId xmlns:p14="http://schemas.microsoft.com/office/powerpoint/2010/main" val="1135355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000" dirty="0" smtClean="0"/>
              <a:t>Dimensiones Formativas</a:t>
            </a:r>
            <a:endParaRPr lang="es-MX" sz="4000" dirty="0"/>
          </a:p>
        </p:txBody>
      </p:sp>
      <p:sp>
        <p:nvSpPr>
          <p:cNvPr id="3" name="Marcador de texto 2"/>
          <p:cNvSpPr>
            <a:spLocks noGrp="1"/>
          </p:cNvSpPr>
          <p:nvPr>
            <p:ph type="body" idx="1"/>
          </p:nvPr>
        </p:nvSpPr>
        <p:spPr>
          <a:xfrm>
            <a:off x="1075850" y="1540175"/>
            <a:ext cx="3964501" cy="1922100"/>
          </a:xfrm>
        </p:spPr>
        <p:txBody>
          <a:bodyPr/>
          <a:lstStyle/>
          <a:p>
            <a:r>
              <a:rPr lang="es-MX" dirty="0" smtClean="0"/>
              <a:t>Profesional: conocimientos, técnicas y tecnologías.</a:t>
            </a:r>
          </a:p>
          <a:p>
            <a:r>
              <a:rPr lang="es-MX" dirty="0" smtClean="0"/>
              <a:t>Humano-social: ciencias sociales, artísticas y filosóficas.</a:t>
            </a:r>
          </a:p>
          <a:p>
            <a:r>
              <a:rPr lang="es-MX" dirty="0" smtClean="0"/>
              <a:t>Autodesarrollo: cursos y experiencias.</a:t>
            </a:r>
          </a:p>
          <a:p>
            <a:endParaRPr lang="es-MX" dirty="0"/>
          </a:p>
          <a:p>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40</a:t>
            </a:fld>
            <a:endParaRPr lang="es-MX"/>
          </a:p>
        </p:txBody>
      </p:sp>
      <p:pic>
        <p:nvPicPr>
          <p:cNvPr id="2050" name="Picture 2" descr="Resultado de imagen para desarrollo hum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913" y="1776804"/>
            <a:ext cx="2995862" cy="179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4000" dirty="0" smtClean="0"/>
              <a:t>Sus Resultados</a:t>
            </a:r>
            <a:endParaRPr lang="es-MX" sz="4000" dirty="0"/>
          </a:p>
        </p:txBody>
      </p:sp>
      <p:sp>
        <p:nvSpPr>
          <p:cNvPr id="3" name="Marcador de texto 2"/>
          <p:cNvSpPr>
            <a:spLocks noGrp="1"/>
          </p:cNvSpPr>
          <p:nvPr>
            <p:ph type="body" idx="1"/>
          </p:nvPr>
        </p:nvSpPr>
        <p:spPr>
          <a:xfrm>
            <a:off x="1075850" y="1540175"/>
            <a:ext cx="4351077" cy="1922100"/>
          </a:xfrm>
        </p:spPr>
        <p:txBody>
          <a:bodyPr/>
          <a:lstStyle/>
          <a:p>
            <a:r>
              <a:rPr lang="es-MX" dirty="0" smtClean="0"/>
              <a:t>Capacidad de liderazgo.</a:t>
            </a:r>
          </a:p>
          <a:p>
            <a:r>
              <a:rPr lang="es-MX" dirty="0" smtClean="0"/>
              <a:t>Capacidad de aplicar ciencia en lo social.</a:t>
            </a:r>
          </a:p>
          <a:p>
            <a:r>
              <a:rPr lang="es-MX" dirty="0" smtClean="0"/>
              <a:t>Capacidad de interpretar y relacionarse estéticamente con el ámbito social y organizacional.</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41</a:t>
            </a:fld>
            <a:endParaRPr lang="es-MX"/>
          </a:p>
        </p:txBody>
      </p:sp>
      <p:pic>
        <p:nvPicPr>
          <p:cNvPr id="3074" name="Picture 2" descr="Resultado de imagen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569" y="1055649"/>
            <a:ext cx="5815358" cy="290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4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sp>
        <p:nvSpPr>
          <p:cNvPr id="3" name="Título 1"/>
          <p:cNvSpPr txBox="1">
            <a:spLocks/>
          </p:cNvSpPr>
          <p:nvPr/>
        </p:nvSpPr>
        <p:spPr>
          <a:xfrm>
            <a:off x="1368308" y="1966887"/>
            <a:ext cx="6595283"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4800" b="1" dirty="0" smtClean="0">
                <a:solidFill>
                  <a:srgbClr val="FFFFFF"/>
                </a:solidFill>
                <a:latin typeface="Oswald"/>
                <a:ea typeface="Oswald"/>
                <a:cs typeface="Oswald"/>
                <a:sym typeface="Oswald"/>
              </a:rPr>
              <a:t>Labores de un administrador</a:t>
            </a:r>
            <a:endParaRPr lang="es-MX" sz="4800" b="1"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1152469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37371" y="665019"/>
            <a:ext cx="8544126" cy="2892827"/>
          </a:xfrm>
        </p:spPr>
        <p:txBody>
          <a:bodyPr/>
          <a:lstStyle/>
          <a:p>
            <a:pPr lvl="0">
              <a:buClr>
                <a:srgbClr val="8E7CC3"/>
              </a:buClr>
              <a:buFont typeface="Inconsolata"/>
              <a:buChar char="◍"/>
            </a:pPr>
            <a:r>
              <a:rPr lang="es-MX" dirty="0" smtClean="0">
                <a:latin typeface="Inconsolata"/>
                <a:sym typeface="Inconsolata"/>
              </a:rPr>
              <a:t>Planeación </a:t>
            </a:r>
            <a:r>
              <a:rPr lang="es-MX" dirty="0">
                <a:latin typeface="Inconsolata"/>
                <a:sym typeface="Inconsolata"/>
              </a:rPr>
              <a:t>y asignación de recursos.</a:t>
            </a:r>
          </a:p>
          <a:p>
            <a:pPr lvl="0">
              <a:buClr>
                <a:srgbClr val="8E7CC3"/>
              </a:buClr>
              <a:buFont typeface="Inconsolata"/>
              <a:buChar char="◍"/>
            </a:pPr>
            <a:r>
              <a:rPr lang="es-MX" dirty="0">
                <a:latin typeface="Inconsolata"/>
                <a:sym typeface="Inconsolata"/>
              </a:rPr>
              <a:t>Conducción del desempeño grupal/departamental.</a:t>
            </a:r>
          </a:p>
          <a:p>
            <a:pPr lvl="0">
              <a:buClr>
                <a:srgbClr val="8E7CC3"/>
              </a:buClr>
              <a:buFont typeface="Inconsolata"/>
              <a:buChar char="◍"/>
            </a:pPr>
            <a:r>
              <a:rPr lang="es-MX" dirty="0">
                <a:latin typeface="Inconsolata"/>
                <a:sym typeface="Inconsolata"/>
              </a:rPr>
              <a:t>Representante del personal.</a:t>
            </a:r>
          </a:p>
          <a:p>
            <a:pPr lvl="0">
              <a:buClr>
                <a:srgbClr val="8E7CC3"/>
              </a:buClr>
              <a:buFont typeface="Inconsolata"/>
              <a:buChar char="◍"/>
            </a:pPr>
            <a:r>
              <a:rPr lang="es-MX" dirty="0">
                <a:latin typeface="Inconsolata"/>
                <a:sym typeface="Inconsolata"/>
              </a:rPr>
              <a:t>Vigilancia del entorno empresarial.</a:t>
            </a:r>
          </a:p>
          <a:p>
            <a:pPr lvl="0">
              <a:buClr>
                <a:srgbClr val="8E7CC3"/>
              </a:buClr>
              <a:buFont typeface="Inconsolata"/>
              <a:buChar char="◍"/>
            </a:pPr>
            <a:r>
              <a:rPr lang="es-MX" dirty="0">
                <a:latin typeface="Inconsolata"/>
                <a:sym typeface="Inconsolata"/>
              </a:rPr>
              <a:t>Coordinación de grupos.</a:t>
            </a:r>
          </a:p>
          <a:p>
            <a:pPr lvl="0">
              <a:buClr>
                <a:srgbClr val="8E7CC3"/>
              </a:buClr>
              <a:buFont typeface="Inconsolata"/>
              <a:buChar char="◍"/>
            </a:pPr>
            <a:r>
              <a:rPr lang="es-MX" dirty="0">
                <a:latin typeface="Inconsolata"/>
                <a:sym typeface="Inconsolata"/>
              </a:rPr>
              <a:t>Instrucción de los subordinados.</a:t>
            </a:r>
          </a:p>
          <a:p>
            <a:pPr lvl="0">
              <a:buClr>
                <a:srgbClr val="8E7CC3"/>
              </a:buClr>
              <a:buFont typeface="Inconsolata"/>
              <a:buChar char="◍"/>
            </a:pPr>
            <a:r>
              <a:rPr lang="es-MX" dirty="0">
                <a:latin typeface="Inconsolata"/>
                <a:sym typeface="Inconsolata"/>
              </a:rPr>
              <a:t>Conducción del desempeño individual.</a:t>
            </a:r>
          </a:p>
          <a:p>
            <a:pPr marL="101600" indent="0" algn="just">
              <a:buNone/>
            </a:pPr>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43</a:t>
            </a:fld>
            <a:endParaRPr lang="es-MX"/>
          </a:p>
        </p:txBody>
      </p:sp>
      <p:pic>
        <p:nvPicPr>
          <p:cNvPr id="10242" name="Picture 2" descr="Resultado de imagen para labores de un administr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412" y="1866618"/>
            <a:ext cx="3103627" cy="2325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16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EJERCICIO EN CLASE</a:t>
            </a:r>
            <a:endParaRPr lang="es-MX" dirty="0"/>
          </a:p>
        </p:txBody>
      </p:sp>
    </p:spTree>
    <p:extLst>
      <p:ext uri="{BB962C8B-B14F-4D97-AF65-F5344CB8AC3E}">
        <p14:creationId xmlns:p14="http://schemas.microsoft.com/office/powerpoint/2010/main" val="2452133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VIDEO</a:t>
            </a:r>
            <a:endParaRPr lang="es-MX" dirty="0"/>
          </a:p>
        </p:txBody>
      </p:sp>
    </p:spTree>
    <p:extLst>
      <p:ext uri="{BB962C8B-B14F-4D97-AF65-F5344CB8AC3E}">
        <p14:creationId xmlns:p14="http://schemas.microsoft.com/office/powerpoint/2010/main" val="4196029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46</a:t>
            </a:fld>
            <a:endParaRPr lang="en-US"/>
          </a:p>
        </p:txBody>
      </p:sp>
      <p:sp>
        <p:nvSpPr>
          <p:cNvPr id="3" name="Título 1"/>
          <p:cNvSpPr txBox="1">
            <a:spLocks/>
          </p:cNvSpPr>
          <p:nvPr/>
        </p:nvSpPr>
        <p:spPr>
          <a:xfrm>
            <a:off x="1378698" y="1790241"/>
            <a:ext cx="6595283" cy="1159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3800" b="1" dirty="0" smtClean="0">
                <a:solidFill>
                  <a:srgbClr val="FFFFFF"/>
                </a:solidFill>
                <a:latin typeface="Oswald"/>
                <a:ea typeface="Oswald"/>
                <a:cs typeface="Oswald"/>
                <a:sym typeface="Oswald"/>
              </a:rPr>
              <a:t>¡Gracias!</a:t>
            </a:r>
            <a:endParaRPr lang="es-MX" sz="13800" b="1" dirty="0">
              <a:solidFill>
                <a:srgbClr val="FFFFFF"/>
              </a:solidFill>
              <a:latin typeface="Oswald"/>
              <a:ea typeface="Oswald"/>
              <a:cs typeface="Oswald"/>
              <a:sym typeface="Oswald"/>
            </a:endParaRPr>
          </a:p>
        </p:txBody>
      </p:sp>
    </p:spTree>
    <p:extLst>
      <p:ext uri="{BB962C8B-B14F-4D97-AF65-F5344CB8AC3E}">
        <p14:creationId xmlns:p14="http://schemas.microsoft.com/office/powerpoint/2010/main" val="131238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2211" y="521636"/>
            <a:ext cx="8242418" cy="715800"/>
          </a:xfrm>
        </p:spPr>
        <p:txBody>
          <a:bodyPr/>
          <a:lstStyle/>
          <a:p>
            <a:r>
              <a:rPr lang="es-MX" sz="4000" dirty="0" smtClean="0"/>
              <a:t>La administración y las organizaciones</a:t>
            </a:r>
            <a:endParaRPr lang="es-MX" sz="4000" dirty="0"/>
          </a:p>
        </p:txBody>
      </p:sp>
      <p:sp>
        <p:nvSpPr>
          <p:cNvPr id="3" name="Marcador de texto 2"/>
          <p:cNvSpPr>
            <a:spLocks noGrp="1"/>
          </p:cNvSpPr>
          <p:nvPr>
            <p:ph type="body" idx="1"/>
          </p:nvPr>
        </p:nvSpPr>
        <p:spPr>
          <a:xfrm>
            <a:off x="422211" y="1804975"/>
            <a:ext cx="5782150" cy="1922100"/>
          </a:xfrm>
        </p:spPr>
        <p:txBody>
          <a:bodyPr/>
          <a:lstStyle/>
          <a:p>
            <a:pPr lvl="0" algn="just">
              <a:buClr>
                <a:srgbClr val="8E7CC3"/>
              </a:buClr>
              <a:buFont typeface="Inconsolata"/>
              <a:buChar char="◍"/>
            </a:pPr>
            <a:r>
              <a:rPr lang="es-MX" dirty="0">
                <a:latin typeface="Inconsolata"/>
                <a:sym typeface="Inconsolata"/>
              </a:rPr>
              <a:t>¿Qué características comunes tienen todas las Organizaciones?</a:t>
            </a:r>
          </a:p>
          <a:p>
            <a:pPr lvl="1" indent="-355600" algn="just">
              <a:buClr>
                <a:srgbClr val="8E7CC3"/>
              </a:buClr>
              <a:buSzPts val="2000"/>
              <a:buFont typeface="Inconsolata"/>
              <a:buChar char="◌"/>
            </a:pPr>
            <a:endParaRPr lang="es-MX" sz="2000" dirty="0">
              <a:latin typeface="Inconsolata"/>
              <a:sym typeface="Inconsolata"/>
            </a:endParaRPr>
          </a:p>
          <a:p>
            <a:pPr lvl="2" indent="-355600" algn="just">
              <a:buClr>
                <a:srgbClr val="8E7CC3"/>
              </a:buClr>
              <a:buSzPts val="2000"/>
              <a:buFont typeface="Inconsolata"/>
              <a:buChar char="◌"/>
            </a:pPr>
            <a:r>
              <a:rPr lang="es-MX" dirty="0">
                <a:latin typeface="Inconsolata"/>
                <a:sym typeface="Inconsolata"/>
              </a:rPr>
              <a:t>Cada una tiene un </a:t>
            </a:r>
            <a:r>
              <a:rPr lang="es-MX" b="1" u="sng" dirty="0">
                <a:latin typeface="Inconsolata"/>
                <a:sym typeface="Inconsolata"/>
              </a:rPr>
              <a:t>OBJETIVO</a:t>
            </a:r>
            <a:r>
              <a:rPr lang="es-MX" dirty="0">
                <a:latin typeface="Inconsolata"/>
                <a:sym typeface="Inconsolata"/>
              </a:rPr>
              <a:t> distinto.</a:t>
            </a:r>
          </a:p>
          <a:p>
            <a:pPr lvl="2" indent="-355600" algn="just">
              <a:buClr>
                <a:srgbClr val="8E7CC3"/>
              </a:buClr>
              <a:buSzPts val="2000"/>
              <a:buFont typeface="Inconsolata"/>
              <a:buChar char="◌"/>
            </a:pPr>
            <a:r>
              <a:rPr lang="es-MX" dirty="0">
                <a:latin typeface="Inconsolata"/>
                <a:sym typeface="Inconsolata"/>
              </a:rPr>
              <a:t>Están compuestas por </a:t>
            </a:r>
            <a:r>
              <a:rPr lang="es-MX" b="1" u="sng" dirty="0" smtClean="0">
                <a:latin typeface="Inconsolata"/>
                <a:sym typeface="Inconsolata"/>
              </a:rPr>
              <a:t>PERSONAS</a:t>
            </a:r>
            <a:r>
              <a:rPr lang="es-MX" dirty="0" smtClean="0">
                <a:latin typeface="Inconsolata"/>
                <a:sym typeface="Inconsolata"/>
              </a:rPr>
              <a:t>.</a:t>
            </a:r>
            <a:endParaRPr lang="es-MX" dirty="0">
              <a:latin typeface="Inconsolata"/>
              <a:sym typeface="Inconsolata"/>
            </a:endParaRPr>
          </a:p>
          <a:p>
            <a:pPr lvl="2" indent="-355600" algn="just">
              <a:buClr>
                <a:srgbClr val="8E7CC3"/>
              </a:buClr>
              <a:buSzPts val="2000"/>
              <a:buFont typeface="Inconsolata"/>
              <a:buChar char="◌"/>
            </a:pPr>
            <a:r>
              <a:rPr lang="es-MX" dirty="0">
                <a:latin typeface="Inconsolata"/>
                <a:sym typeface="Inconsolata"/>
              </a:rPr>
              <a:t>Tienen una </a:t>
            </a:r>
            <a:r>
              <a:rPr lang="es-MX" b="1" u="sng" dirty="0">
                <a:latin typeface="Inconsolata"/>
                <a:sym typeface="Inconsolata"/>
              </a:rPr>
              <a:t>ESTRUCTURA</a:t>
            </a:r>
            <a:r>
              <a:rPr lang="es-MX" dirty="0">
                <a:latin typeface="Inconsolata"/>
                <a:sym typeface="Inconsolata"/>
              </a:rPr>
              <a:t>.</a:t>
            </a:r>
          </a:p>
          <a:p>
            <a:pPr algn="just"/>
            <a:endParaRPr lang="es-MX"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5</a:t>
            </a:fld>
            <a:endParaRPr lang="es-MX"/>
          </a:p>
        </p:txBody>
      </p:sp>
      <p:pic>
        <p:nvPicPr>
          <p:cNvPr id="5" name="Imagen 4" descr="Personas Dibujos Animados Grupo · Gráficos vectorial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262" y="2334986"/>
            <a:ext cx="2495367" cy="1961203"/>
          </a:xfrm>
          <a:prstGeom prst="rect">
            <a:avLst/>
          </a:prstGeom>
        </p:spPr>
      </p:pic>
    </p:spTree>
    <p:extLst>
      <p:ext uri="{BB962C8B-B14F-4D97-AF65-F5344CB8AC3E}">
        <p14:creationId xmlns:p14="http://schemas.microsoft.com/office/powerpoint/2010/main" val="615006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6</a:t>
            </a:fld>
            <a:endParaRPr lang="es-MX"/>
          </a:p>
        </p:txBody>
      </p:sp>
      <p:sp>
        <p:nvSpPr>
          <p:cNvPr id="4" name="Marcador de texto 3"/>
          <p:cNvSpPr>
            <a:spLocks noGrp="1"/>
          </p:cNvSpPr>
          <p:nvPr>
            <p:ph type="body" idx="1"/>
          </p:nvPr>
        </p:nvSpPr>
        <p:spPr>
          <a:xfrm>
            <a:off x="474947" y="2863929"/>
            <a:ext cx="8081828" cy="819900"/>
          </a:xfrm>
        </p:spPr>
        <p:txBody>
          <a:bodyPr/>
          <a:lstStyle/>
          <a:p>
            <a:pPr marL="76200" indent="0" algn="just">
              <a:buNone/>
            </a:pPr>
            <a:r>
              <a:rPr lang="en" sz="1800" b="1" dirty="0">
                <a:solidFill>
                  <a:srgbClr val="E8004C"/>
                </a:solidFill>
              </a:rPr>
              <a:t>📌</a:t>
            </a:r>
            <a:r>
              <a:rPr lang="es-MX" sz="1800" dirty="0"/>
              <a:t> </a:t>
            </a:r>
            <a:r>
              <a:rPr lang="es-MX" sz="1800" dirty="0">
                <a:latin typeface="Inconsolata" panose="020B0604020202020204" charset="0"/>
              </a:rPr>
              <a:t>Como objetivo se denomina el fin al que se desea llegar o la meta que se pretende lograr.</a:t>
            </a:r>
          </a:p>
          <a:p>
            <a:pPr marL="76200" indent="0" algn="just">
              <a:buNone/>
            </a:pPr>
            <a:endParaRPr lang="es-MX" sz="1800" dirty="0">
              <a:latin typeface="Inconsolata" panose="020B0604020202020204" charset="0"/>
            </a:endParaRPr>
          </a:p>
          <a:p>
            <a:pPr marL="76200" indent="0" algn="just">
              <a:buNone/>
            </a:pPr>
            <a:r>
              <a:rPr lang="en" sz="1800" b="1" dirty="0">
                <a:solidFill>
                  <a:srgbClr val="E8004C"/>
                </a:solidFill>
                <a:latin typeface="Inconsolata" panose="020B0604020202020204" charset="0"/>
              </a:rPr>
              <a:t>📌</a:t>
            </a:r>
            <a:r>
              <a:rPr lang="es-MX" sz="1800" dirty="0">
                <a:latin typeface="Inconsolata" panose="020B0604020202020204" charset="0"/>
              </a:rPr>
              <a:t> Cualquier objetivo administrativo, es una meta que se busca alcanzar, que establece un ámbito definido y requiere del esfuerzo de dirección y planeación de un gerente.</a:t>
            </a:r>
          </a:p>
          <a:p>
            <a:endParaRPr lang="en-US" sz="1800" dirty="0"/>
          </a:p>
        </p:txBody>
      </p:sp>
      <p:sp>
        <p:nvSpPr>
          <p:cNvPr id="5" name="Título 1"/>
          <p:cNvSpPr txBox="1">
            <a:spLocks/>
          </p:cNvSpPr>
          <p:nvPr/>
        </p:nvSpPr>
        <p:spPr>
          <a:xfrm>
            <a:off x="5079604" y="646529"/>
            <a:ext cx="3477171" cy="71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5400" b="1" dirty="0" smtClean="0">
                <a:solidFill>
                  <a:srgbClr val="00CEF6"/>
                </a:solidFill>
                <a:latin typeface="Oswald"/>
                <a:ea typeface="Oswald"/>
                <a:cs typeface="Oswald"/>
                <a:sym typeface="Oswald"/>
              </a:rPr>
              <a:t>1. Objetivo</a:t>
            </a:r>
            <a:endParaRPr lang="es-MX" sz="5400" b="1" dirty="0">
              <a:solidFill>
                <a:srgbClr val="00CEF6"/>
              </a:solidFill>
              <a:latin typeface="Oswald"/>
              <a:ea typeface="Oswald"/>
              <a:cs typeface="Oswald"/>
              <a:sym typeface="Oswald"/>
            </a:endParaRPr>
          </a:p>
        </p:txBody>
      </p:sp>
    </p:spTree>
    <p:extLst>
      <p:ext uri="{BB962C8B-B14F-4D97-AF65-F5344CB8AC3E}">
        <p14:creationId xmlns:p14="http://schemas.microsoft.com/office/powerpoint/2010/main" val="2542375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16018" y="315531"/>
            <a:ext cx="8215107" cy="1922100"/>
          </a:xfrm>
        </p:spPr>
        <p:txBody>
          <a:bodyPr/>
          <a:lstStyle/>
          <a:p>
            <a:pPr marL="101600" lvl="0" indent="0" algn="just">
              <a:buClr>
                <a:srgbClr val="8E7CC3"/>
              </a:buClr>
              <a:buNone/>
            </a:pPr>
            <a:r>
              <a:rPr lang="es-MX" sz="1800" dirty="0">
                <a:latin typeface="Inconsolata"/>
                <a:sym typeface="Inconsolata"/>
              </a:rPr>
              <a:t>Es común que en toda empresa haya muchos objetivos, pero gran parte de estos suelen ser comunes en toda organización, por ejemplo:</a:t>
            </a:r>
          </a:p>
          <a:p>
            <a:pPr lvl="0" algn="just">
              <a:buClr>
                <a:srgbClr val="8E7CC3"/>
              </a:buClr>
              <a:buFont typeface="Inconsolata"/>
              <a:buChar char="◍"/>
            </a:pP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Ofrecer un servicio de calidad</a:t>
            </a:r>
            <a:r>
              <a:rPr lang="es-MX" sz="1800" dirty="0" smtClean="0">
                <a:latin typeface="Inconsolata"/>
                <a:sym typeface="Inconsolata"/>
              </a:rPr>
              <a:t>.</a:t>
            </a: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Superar a la competencia, buscando las diferentes herramientas que lo permitan</a:t>
            </a:r>
            <a:r>
              <a:rPr lang="es-MX" sz="1800" dirty="0" smtClean="0">
                <a:latin typeface="Inconsolata"/>
                <a:sym typeface="Inconsolata"/>
              </a:rPr>
              <a:t>.</a:t>
            </a: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Crecer como empresa</a:t>
            </a:r>
            <a:r>
              <a:rPr lang="es-MX" sz="1800" dirty="0" smtClean="0">
                <a:latin typeface="Inconsolata"/>
                <a:sym typeface="Inconsolata"/>
              </a:rPr>
              <a:t>.</a:t>
            </a: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Incrementar las utilidades, disminuyendo costos y aumentando ventas</a:t>
            </a:r>
            <a:r>
              <a:rPr lang="es-MX" sz="1800" dirty="0" smtClean="0">
                <a:latin typeface="Inconsolata"/>
                <a:sym typeface="Inconsolata"/>
              </a:rPr>
              <a:t>.</a:t>
            </a:r>
            <a:endParaRPr lang="es-MX" sz="1800" dirty="0">
              <a:latin typeface="Inconsolata"/>
              <a:sym typeface="Inconsolata"/>
            </a:endParaRPr>
          </a:p>
          <a:p>
            <a:pPr lvl="0" algn="just">
              <a:buClr>
                <a:srgbClr val="8E7CC3"/>
              </a:buClr>
              <a:buFont typeface="Inconsolata"/>
              <a:buChar char="◍"/>
            </a:pPr>
            <a:r>
              <a:rPr lang="es-MX" sz="1800" dirty="0">
                <a:latin typeface="Inconsolata"/>
                <a:sym typeface="Inconsolata"/>
              </a:rPr>
              <a:t>Proveer bienestar y determinado desarrollo personal y profesional a los empleados.</a:t>
            </a:r>
          </a:p>
          <a:p>
            <a:pPr lvl="0" algn="just">
              <a:buClr>
                <a:srgbClr val="8E7CC3"/>
              </a:buClr>
              <a:buFont typeface="Inconsolata"/>
              <a:buChar char="◍"/>
            </a:pPr>
            <a:r>
              <a:rPr lang="es-MX" sz="1800" dirty="0">
                <a:latin typeface="Inconsolata"/>
                <a:sym typeface="Inconsolata"/>
              </a:rPr>
              <a:t>Mantener las operaciones y la adecuada estructura organizacional.</a:t>
            </a:r>
          </a:p>
          <a:p>
            <a:endParaRPr lang="en-US" sz="1800"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10025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8</a:t>
            </a:fld>
            <a:endParaRPr lang="es-MX"/>
          </a:p>
        </p:txBody>
      </p:sp>
      <p:sp>
        <p:nvSpPr>
          <p:cNvPr id="4" name="Marcador de texto 3"/>
          <p:cNvSpPr>
            <a:spLocks noGrp="1"/>
          </p:cNvSpPr>
          <p:nvPr>
            <p:ph type="body" idx="1"/>
          </p:nvPr>
        </p:nvSpPr>
        <p:spPr>
          <a:xfrm>
            <a:off x="277586" y="2863929"/>
            <a:ext cx="8279189" cy="819900"/>
          </a:xfrm>
        </p:spPr>
        <p:txBody>
          <a:bodyPr/>
          <a:lstStyle/>
          <a:p>
            <a:pPr lvl="0" indent="-355600" algn="just">
              <a:buClr>
                <a:srgbClr val="8E7CC3"/>
              </a:buClr>
              <a:buSzPts val="2000"/>
              <a:buFont typeface="Inconsolata"/>
              <a:buChar char="◍"/>
            </a:pPr>
            <a:r>
              <a:rPr lang="es-MX" sz="1800" dirty="0">
                <a:latin typeface="Inconsolata"/>
                <a:sym typeface="Inconsolata"/>
              </a:rPr>
              <a:t>En la actualidad el activo más importante que tienen las empresas son las personas</a:t>
            </a:r>
            <a:r>
              <a:rPr lang="es-MX" sz="1800" dirty="0" smtClean="0">
                <a:latin typeface="Inconsolata"/>
                <a:sym typeface="Inconsolata"/>
              </a:rPr>
              <a:t>.</a:t>
            </a:r>
            <a:endParaRPr lang="es-MX" sz="1800" dirty="0">
              <a:latin typeface="Inconsolata"/>
              <a:sym typeface="Inconsolata"/>
            </a:endParaRPr>
          </a:p>
          <a:p>
            <a:pPr lvl="0" indent="-355600" algn="just">
              <a:buClr>
                <a:srgbClr val="8E7CC3"/>
              </a:buClr>
              <a:buSzPts val="2000"/>
              <a:buFont typeface="Inconsolata"/>
              <a:buChar char="◍"/>
            </a:pPr>
            <a:r>
              <a:rPr lang="es-MX" sz="1800" dirty="0">
                <a:latin typeface="Inconsolata"/>
                <a:sym typeface="Inconsolata"/>
              </a:rPr>
              <a:t>Al inicio de siglo XX las personas eran consideradas únicamente mano de obra</a:t>
            </a:r>
            <a:r>
              <a:rPr lang="es-MX" sz="1800" dirty="0" smtClean="0">
                <a:latin typeface="Inconsolata"/>
                <a:sym typeface="Inconsolata"/>
              </a:rPr>
              <a:t>.</a:t>
            </a:r>
            <a:endParaRPr lang="es-MX" sz="1800" dirty="0">
              <a:latin typeface="Inconsolata"/>
              <a:sym typeface="Inconsolata"/>
            </a:endParaRPr>
          </a:p>
          <a:p>
            <a:pPr lvl="0" indent="-355600" algn="just">
              <a:buClr>
                <a:srgbClr val="8E7CC3"/>
              </a:buClr>
              <a:buSzPts val="2000"/>
              <a:buFont typeface="Inconsolata"/>
              <a:buChar char="◍"/>
            </a:pPr>
            <a:r>
              <a:rPr lang="es-MX" sz="1800" dirty="0">
                <a:latin typeface="Inconsolata"/>
                <a:sym typeface="Inconsolata"/>
              </a:rPr>
              <a:t>Posteriormente apareció en el mundo laboral un nuevo concepto “Recursos humanos” con el que consideraba al individuo como un recurso más que debía ser gestionado en la empresa</a:t>
            </a:r>
            <a:r>
              <a:rPr lang="es-MX" sz="1800" dirty="0" smtClean="0">
                <a:latin typeface="Inconsolata"/>
                <a:sym typeface="Inconsolata"/>
              </a:rPr>
              <a:t>.</a:t>
            </a:r>
            <a:endParaRPr lang="es-MX" sz="1800" dirty="0">
              <a:latin typeface="Inconsolata"/>
              <a:sym typeface="Inconsolata"/>
            </a:endParaRPr>
          </a:p>
          <a:p>
            <a:pPr lvl="0" indent="-355600" algn="just">
              <a:buClr>
                <a:srgbClr val="8E7CC3"/>
              </a:buClr>
              <a:buSzPts val="2000"/>
              <a:buFont typeface="Inconsolata"/>
              <a:buChar char="◍"/>
            </a:pPr>
            <a:r>
              <a:rPr lang="es-MX" sz="1800" dirty="0">
                <a:latin typeface="Inconsolata"/>
                <a:sym typeface="Inconsolata"/>
              </a:rPr>
              <a:t>Hoy día se considera a la gente no como un recurso, ni como un capital, sino más bien como “talento humano”.</a:t>
            </a:r>
            <a:endParaRPr lang="es-MX" sz="3200" dirty="0">
              <a:latin typeface="Inconsolata"/>
              <a:sym typeface="Inconsolata"/>
            </a:endParaRPr>
          </a:p>
          <a:p>
            <a:pPr algn="just"/>
            <a:endParaRPr lang="en-US" sz="1800" dirty="0"/>
          </a:p>
        </p:txBody>
      </p:sp>
      <p:sp>
        <p:nvSpPr>
          <p:cNvPr id="5" name="Título 1"/>
          <p:cNvSpPr txBox="1">
            <a:spLocks/>
          </p:cNvSpPr>
          <p:nvPr/>
        </p:nvSpPr>
        <p:spPr>
          <a:xfrm>
            <a:off x="4850295" y="672560"/>
            <a:ext cx="3896139" cy="71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5400" b="1" dirty="0" smtClean="0">
                <a:solidFill>
                  <a:srgbClr val="00CEF6"/>
                </a:solidFill>
                <a:latin typeface="Oswald"/>
                <a:ea typeface="Oswald"/>
                <a:cs typeface="Oswald"/>
                <a:sym typeface="Oswald"/>
              </a:rPr>
              <a:t>2. PERSONAS</a:t>
            </a:r>
            <a:endParaRPr lang="es-MX" sz="5400" b="1" dirty="0">
              <a:solidFill>
                <a:srgbClr val="00CEF6"/>
              </a:solidFill>
              <a:latin typeface="Oswald"/>
              <a:ea typeface="Oswald"/>
              <a:cs typeface="Oswald"/>
              <a:sym typeface="Oswald"/>
            </a:endParaRPr>
          </a:p>
        </p:txBody>
      </p:sp>
    </p:spTree>
    <p:extLst>
      <p:ext uri="{BB962C8B-B14F-4D97-AF65-F5344CB8AC3E}">
        <p14:creationId xmlns:p14="http://schemas.microsoft.com/office/powerpoint/2010/main" val="2850022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9</a:t>
            </a:fld>
            <a:endParaRPr lang="es-MX"/>
          </a:p>
        </p:txBody>
      </p:sp>
      <p:sp>
        <p:nvSpPr>
          <p:cNvPr id="4" name="Marcador de texto 3"/>
          <p:cNvSpPr>
            <a:spLocks noGrp="1"/>
          </p:cNvSpPr>
          <p:nvPr>
            <p:ph type="body" idx="1"/>
          </p:nvPr>
        </p:nvSpPr>
        <p:spPr>
          <a:xfrm>
            <a:off x="277586" y="2863929"/>
            <a:ext cx="8279189" cy="819900"/>
          </a:xfrm>
        </p:spPr>
        <p:txBody>
          <a:bodyPr/>
          <a:lstStyle/>
          <a:p>
            <a:pPr lvl="0" indent="-355600" algn="just">
              <a:buClr>
                <a:srgbClr val="8E7CC3"/>
              </a:buClr>
              <a:buSzPts val="2000"/>
              <a:buFont typeface="Inconsolata"/>
              <a:buChar char="◍"/>
            </a:pPr>
            <a:r>
              <a:rPr lang="es-MX" sz="1800" b="1" dirty="0" err="1">
                <a:latin typeface="Inconsolata"/>
                <a:sym typeface="Inconsolata"/>
              </a:rPr>
              <a:t>Mintzberg</a:t>
            </a:r>
            <a:r>
              <a:rPr lang="es-MX" sz="1800" b="1" dirty="0">
                <a:latin typeface="Inconsolata"/>
                <a:sym typeface="Inconsolata"/>
              </a:rPr>
              <a:t>: </a:t>
            </a:r>
            <a:r>
              <a:rPr lang="es-MX" sz="1800" dirty="0">
                <a:latin typeface="Inconsolata"/>
                <a:sym typeface="Inconsolata"/>
              </a:rPr>
              <a:t>(1984) Estructura organizacional es el conjunto de todas las formas en que se divide el trabajo en tareas distintas y la posterior coordinación de las mismas.</a:t>
            </a:r>
          </a:p>
          <a:p>
            <a:pPr lvl="0" indent="-355600" algn="just">
              <a:buClr>
                <a:srgbClr val="8E7CC3"/>
              </a:buClr>
              <a:buSzPts val="2000"/>
              <a:buFont typeface="Inconsolata"/>
              <a:buChar char="◍"/>
            </a:pPr>
            <a:endParaRPr lang="es-MX" sz="1800" dirty="0">
              <a:latin typeface="Inconsolata"/>
              <a:sym typeface="Inconsolata"/>
            </a:endParaRPr>
          </a:p>
          <a:p>
            <a:pPr lvl="0" indent="-355600" algn="just">
              <a:buClr>
                <a:srgbClr val="8E7CC3"/>
              </a:buClr>
              <a:buSzPts val="2000"/>
              <a:buFont typeface="Inconsolata"/>
              <a:buChar char="◍"/>
            </a:pPr>
            <a:r>
              <a:rPr lang="es-MX" sz="1800" b="1" dirty="0" err="1">
                <a:latin typeface="Inconsolata"/>
                <a:sym typeface="Inconsolata"/>
              </a:rPr>
              <a:t>Strategor</a:t>
            </a:r>
            <a:r>
              <a:rPr lang="es-MX" sz="1800" b="1" dirty="0">
                <a:latin typeface="Inconsolata"/>
                <a:sym typeface="Inconsolata"/>
              </a:rPr>
              <a:t>: </a:t>
            </a:r>
            <a:r>
              <a:rPr lang="es-MX" sz="1800" dirty="0">
                <a:latin typeface="Inconsolata"/>
                <a:sym typeface="Inconsolata"/>
              </a:rPr>
              <a:t>(1988) Estructura organizacional es el conjunto de las funciones y de las relaciones que determinan formalmente las funciones que cada unidad deber cumplir y el modo de comunicación entre cada unidad.</a:t>
            </a:r>
          </a:p>
          <a:p>
            <a:pPr algn="just"/>
            <a:endParaRPr lang="en-US" sz="1800" dirty="0"/>
          </a:p>
        </p:txBody>
      </p:sp>
      <p:sp>
        <p:nvSpPr>
          <p:cNvPr id="5" name="Título 1"/>
          <p:cNvSpPr txBox="1">
            <a:spLocks/>
          </p:cNvSpPr>
          <p:nvPr/>
        </p:nvSpPr>
        <p:spPr>
          <a:xfrm>
            <a:off x="5079604" y="679186"/>
            <a:ext cx="3901110" cy="71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5400" b="1" dirty="0" smtClean="0">
                <a:solidFill>
                  <a:srgbClr val="00CEF6"/>
                </a:solidFill>
                <a:latin typeface="Oswald"/>
                <a:ea typeface="Oswald"/>
                <a:cs typeface="Oswald"/>
                <a:sym typeface="Oswald"/>
              </a:rPr>
              <a:t>3. Estructura</a:t>
            </a:r>
            <a:endParaRPr lang="es-MX" sz="5400" b="1" dirty="0">
              <a:solidFill>
                <a:srgbClr val="00CEF6"/>
              </a:solidFill>
              <a:latin typeface="Oswald"/>
              <a:ea typeface="Oswald"/>
              <a:cs typeface="Oswald"/>
              <a:sym typeface="Oswald"/>
            </a:endParaRPr>
          </a:p>
        </p:txBody>
      </p:sp>
    </p:spTree>
    <p:extLst>
      <p:ext uri="{BB962C8B-B14F-4D97-AF65-F5344CB8AC3E}">
        <p14:creationId xmlns:p14="http://schemas.microsoft.com/office/powerpoint/2010/main" val="736052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1663</Words>
  <Application>Microsoft Office PowerPoint</Application>
  <PresentationFormat>Presentación en pantalla (16:9)</PresentationFormat>
  <Paragraphs>232</Paragraphs>
  <Slides>46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46</vt:i4>
      </vt:variant>
    </vt:vector>
  </HeadingPairs>
  <TitlesOfParts>
    <vt:vector size="52" baseType="lpstr">
      <vt:lpstr>Inconsolata</vt:lpstr>
      <vt:lpstr>Wingdings</vt:lpstr>
      <vt:lpstr>Source Sans Pro</vt:lpstr>
      <vt:lpstr>Oswald</vt:lpstr>
      <vt:lpstr>Arial</vt:lpstr>
      <vt:lpstr>Quince template</vt:lpstr>
      <vt:lpstr>La Administración y sus características</vt:lpstr>
      <vt:lpstr>¿Por qué estudiar administración?</vt:lpstr>
      <vt:lpstr>¿Qué habilidades desarrollarás?</vt:lpstr>
      <vt:lpstr>¿Qué habilidades desarrollarás?</vt:lpstr>
      <vt:lpstr>La administración y las organizaciones</vt:lpstr>
      <vt:lpstr>Presentación de PowerPoint</vt:lpstr>
      <vt:lpstr>Presentación de PowerPoint</vt:lpstr>
      <vt:lpstr>Presentación de PowerPoint</vt:lpstr>
      <vt:lpstr>Presentación de PowerPoint</vt:lpstr>
      <vt:lpstr>El proceso administrativo</vt:lpstr>
      <vt:lpstr>Definición etimológica</vt:lpstr>
      <vt:lpstr>Presentación de PowerPoint</vt:lpstr>
      <vt:lpstr>Presentación de PowerPoint</vt:lpstr>
      <vt:lpstr>Presentación de PowerPoint</vt:lpstr>
      <vt:lpstr>Presentación de PowerPoint</vt:lpstr>
      <vt:lpstr>Administración</vt:lpstr>
      <vt:lpstr>Administración</vt:lpstr>
      <vt:lpstr>Administración</vt:lpstr>
      <vt:lpstr>Presentación de PowerPoint</vt:lpstr>
      <vt:lpstr>Universalidad</vt:lpstr>
      <vt:lpstr>Valor Instrumental</vt:lpstr>
      <vt:lpstr>Unidad temporal</vt:lpstr>
      <vt:lpstr>Amplitud de ejercicio</vt:lpstr>
      <vt:lpstr>Especificidad</vt:lpstr>
      <vt:lpstr>Interdisciplinariedad</vt:lpstr>
      <vt:lpstr>Flexibilidad</vt:lpstr>
      <vt:lpstr>Presentación de PowerPoint</vt:lpstr>
      <vt:lpstr>Ciencias exactas</vt:lpstr>
      <vt:lpstr>Administración</vt:lpstr>
      <vt:lpstr>Administración</vt:lpstr>
      <vt:lpstr>Presentación de PowerPoint</vt:lpstr>
      <vt:lpstr>Presentación de PowerPoint</vt:lpstr>
      <vt:lpstr>Presentación de PowerPoint</vt:lpstr>
      <vt:lpstr>1. Interpersonales</vt:lpstr>
      <vt:lpstr>2. Conceptualización</vt:lpstr>
      <vt:lpstr>3. Comunicación</vt:lpstr>
      <vt:lpstr>4. Razonamiento crítico</vt:lpstr>
      <vt:lpstr>5. Inteligencia Social</vt:lpstr>
      <vt:lpstr>Presentación de PowerPoint</vt:lpstr>
      <vt:lpstr>Dimensiones Formativas</vt:lpstr>
      <vt:lpstr>Sus Resultados</vt:lpstr>
      <vt:lpstr>Presentación de PowerPoint</vt:lpstr>
      <vt:lpstr>Presentación de PowerPoint</vt:lpstr>
      <vt:lpstr>EJERCICIO EN CLASE</vt:lpstr>
      <vt:lpstr>VIDEO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Clases de formatos</dc:title>
  <dc:creator>María Elena Díaz C</dc:creator>
  <cp:lastModifiedBy>FCA-1075</cp:lastModifiedBy>
  <cp:revision>25</cp:revision>
  <dcterms:modified xsi:type="dcterms:W3CDTF">2020-01-22T00:48:55Z</dcterms:modified>
</cp:coreProperties>
</file>