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84" r:id="rId4"/>
    <p:sldId id="285" r:id="rId5"/>
    <p:sldId id="294" r:id="rId6"/>
    <p:sldId id="296" r:id="rId7"/>
    <p:sldId id="308" r:id="rId8"/>
    <p:sldId id="297" r:id="rId9"/>
    <p:sldId id="309" r:id="rId10"/>
    <p:sldId id="298" r:id="rId11"/>
    <p:sldId id="306" r:id="rId12"/>
    <p:sldId id="299" r:id="rId13"/>
    <p:sldId id="307" r:id="rId14"/>
    <p:sldId id="295" r:id="rId15"/>
    <p:sldId id="300" r:id="rId16"/>
    <p:sldId id="260" r:id="rId17"/>
    <p:sldId id="286" r:id="rId18"/>
    <p:sldId id="310" r:id="rId19"/>
    <p:sldId id="311" r:id="rId20"/>
    <p:sldId id="312" r:id="rId21"/>
    <p:sldId id="313" r:id="rId22"/>
    <p:sldId id="301" r:id="rId23"/>
    <p:sldId id="264" r:id="rId24"/>
    <p:sldId id="261" r:id="rId25"/>
    <p:sldId id="271" r:id="rId26"/>
    <p:sldId id="289" r:id="rId27"/>
    <p:sldId id="290" r:id="rId28"/>
    <p:sldId id="293" r:id="rId29"/>
    <p:sldId id="315" r:id="rId30"/>
    <p:sldId id="314" r:id="rId31"/>
    <p:sldId id="262" r:id="rId32"/>
  </p:sldIdLst>
  <p:sldSz cx="9144000" cy="5143500" type="screen16x9"/>
  <p:notesSz cx="6858000" cy="9144000"/>
  <p:embeddedFontLst>
    <p:embeddedFont>
      <p:font typeface="Dosis" panose="020B0604020202020204" charset="0"/>
      <p:regular r:id="rId34"/>
      <p:bold r:id="rId35"/>
    </p:embeddedFont>
    <p:embeddedFont>
      <p:font typeface="Titillium Web" panose="020B0604020202020204" charset="0"/>
      <p:regular r:id="rId36"/>
      <p:bold r:id="rId37"/>
      <p:italic r:id="rId38"/>
      <p:boldItalic r:id="rId39"/>
    </p:embeddedFont>
    <p:embeddedFont>
      <p:font typeface="Dosis Light" panose="020B0604020202020204" charset="0"/>
      <p:regular r:id="rId40"/>
      <p:bold r:id="rId41"/>
    </p:embeddedFont>
    <p:embeddedFont>
      <p:font typeface="Titillium Web Ligh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49F319-AB24-4FFA-9BA5-962FA24FBC89}">
  <a:tblStyle styleId="{7F49F319-AB24-4FFA-9BA5-962FA24FB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7587" autoAdjust="0"/>
  </p:normalViewPr>
  <p:slideViewPr>
    <p:cSldViewPr snapToGrid="0" snapToObjects="1">
      <p:cViewPr varScale="1">
        <p:scale>
          <a:sx n="133" d="100"/>
          <a:sy n="133" d="100"/>
        </p:scale>
        <p:origin x="15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0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79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764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138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87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09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5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ypWicjGR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287866" y="831891"/>
            <a:ext cx="5943600" cy="380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CAMPOS DE ACTIVIDAD PROFESIONAL PARA EL LICENCIADO EN ADMINISTRACIÓN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Mercadotecnia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4139450" cy="2980500"/>
          </a:xfrm>
        </p:spPr>
        <p:txBody>
          <a:bodyPr/>
          <a:lstStyle/>
          <a:p>
            <a:pPr algn="just"/>
            <a:r>
              <a:rPr lang="es-MX" sz="1800" dirty="0" smtClean="0"/>
              <a:t>Es </a:t>
            </a:r>
            <a:r>
              <a:rPr lang="es-MX" sz="1800" dirty="0"/>
              <a:t>el área que investiga y complace las necesidades del cliente mediante el desarrollo de diferentes estrategias de mercado. </a:t>
            </a:r>
            <a:r>
              <a:rPr lang="es-MX" sz="1800" dirty="0" smtClean="0"/>
              <a:t>Podrá </a:t>
            </a:r>
            <a:r>
              <a:rPr lang="es-MX" sz="1800" dirty="0"/>
              <a:t>trabajar en áreas relacionadas como la publicidad, relaciones públicas, planificación de medios, estrategia de ventas y más.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10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84" y="2316290"/>
            <a:ext cx="2926080" cy="23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3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a desarrollar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800" dirty="0"/>
              <a:t>Analizar e identificar las necesidades de los consumidores.</a:t>
            </a:r>
          </a:p>
          <a:p>
            <a:r>
              <a:rPr lang="es-MX" sz="1800" dirty="0"/>
              <a:t>Diseñar estrategias comerciales en la organización.</a:t>
            </a:r>
          </a:p>
          <a:p>
            <a:r>
              <a:rPr lang="es-MX" sz="1800" dirty="0"/>
              <a:t>Planear operativamente la función comercial.</a:t>
            </a:r>
          </a:p>
          <a:p>
            <a:r>
              <a:rPr lang="es-MX" sz="1800" dirty="0"/>
              <a:t>Formular estrategias competitivas en el mercado.</a:t>
            </a:r>
          </a:p>
          <a:p>
            <a:r>
              <a:rPr lang="es-MX" sz="1800" dirty="0"/>
              <a:t>Detectar oportunidades en el mercado.</a:t>
            </a:r>
          </a:p>
          <a:p>
            <a:r>
              <a:rPr lang="es-MX" sz="1800" dirty="0"/>
              <a:t>Administrar ventas.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4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Informática 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3704844" cy="2980500"/>
          </a:xfrm>
        </p:spPr>
        <p:txBody>
          <a:bodyPr/>
          <a:lstStyle/>
          <a:p>
            <a:pPr algn="just"/>
            <a:r>
              <a:rPr lang="es-MX" sz="2000" dirty="0" smtClean="0"/>
              <a:t>Funcionamiento de una empresa la cual tiene como características el uso del funcionamiento del software, hardware y las telecomunicaciones que hay en la actualidad.</a:t>
            </a:r>
            <a:endParaRPr lang="es-MX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12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611" t="11536" r="4307" b="16709"/>
          <a:stretch/>
        </p:blipFill>
        <p:spPr>
          <a:xfrm>
            <a:off x="4794487" y="1932210"/>
            <a:ext cx="308610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Habilidades a desarrollar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Analizar costos de producción.</a:t>
            </a:r>
          </a:p>
          <a:p>
            <a:r>
              <a:rPr lang="es-MX" sz="2000" dirty="0"/>
              <a:t>Formular y establecer programas de calidad y productividad.</a:t>
            </a:r>
          </a:p>
          <a:p>
            <a:r>
              <a:rPr lang="es-MX" sz="2000" dirty="0"/>
              <a:t>Abastecer y manejar recursos.</a:t>
            </a:r>
          </a:p>
          <a:p>
            <a:r>
              <a:rPr lang="es-MX" sz="2000" dirty="0"/>
              <a:t>Administrar la tecnología de servicios.</a:t>
            </a:r>
          </a:p>
          <a:p>
            <a:r>
              <a:rPr lang="es-MX" sz="2000" dirty="0"/>
              <a:t>Utilizar sistemas de información.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4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Producción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5881" y="1936944"/>
            <a:ext cx="4253750" cy="2980500"/>
          </a:xfrm>
        </p:spPr>
        <p:txBody>
          <a:bodyPr/>
          <a:lstStyle/>
          <a:p>
            <a:pPr algn="just"/>
            <a:r>
              <a:rPr lang="es-MX" dirty="0" smtClean="0"/>
              <a:t>Planificación, organización, dirección, control y mejora de los sistemas que producen bienes y servicios.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4000" r="23600"/>
          <a:stretch/>
        </p:blipFill>
        <p:spPr>
          <a:xfrm>
            <a:off x="4893981" y="1391034"/>
            <a:ext cx="2818570" cy="268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4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Asesorías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3476510" cy="2980500"/>
          </a:xfrm>
        </p:spPr>
        <p:txBody>
          <a:bodyPr/>
          <a:lstStyle/>
          <a:p>
            <a:pPr algn="just"/>
            <a:r>
              <a:rPr lang="es-MX" sz="1600" dirty="0" smtClean="0"/>
              <a:t>Actividad por la cual se brinda el apoyo requerido a las personas para que desarrollen diferentes actividades de consulta.</a:t>
            </a:r>
          </a:p>
          <a:p>
            <a:pPr algn="just"/>
            <a:endParaRPr lang="es-MX" sz="1600" dirty="0" smtClean="0"/>
          </a:p>
          <a:p>
            <a:pPr marL="76200" indent="0" algn="just">
              <a:buNone/>
            </a:pPr>
            <a:r>
              <a:rPr lang="es-MX" sz="1600" b="1" dirty="0" smtClean="0"/>
              <a:t>Por ejemplo: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dirty="0" smtClean="0"/>
              <a:t>Pueden  </a:t>
            </a:r>
            <a:r>
              <a:rPr lang="es-MX" sz="1600" dirty="0"/>
              <a:t>a</a:t>
            </a:r>
            <a:r>
              <a:rPr lang="es-MX" sz="1600" dirty="0" smtClean="0"/>
              <a:t>sesorar </a:t>
            </a:r>
            <a:r>
              <a:rPr lang="es-MX" sz="1600" dirty="0"/>
              <a:t>en la toma de decisiones ejecutivas, operativas y gerenciales de </a:t>
            </a:r>
            <a:r>
              <a:rPr lang="es-MX" sz="1600" dirty="0" smtClean="0"/>
              <a:t>la </a:t>
            </a:r>
            <a:r>
              <a:rPr lang="es-MX" sz="1600" dirty="0"/>
              <a:t>empresa.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15</a:t>
            </a:fld>
            <a:endParaRPr lang="es-MX"/>
          </a:p>
        </p:txBody>
      </p:sp>
      <p:pic>
        <p:nvPicPr>
          <p:cNvPr id="1026" name="Picture 2" descr="Resultado de imagen para asesorias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9"/>
          <a:stretch/>
        </p:blipFill>
        <p:spPr bwMode="auto">
          <a:xfrm>
            <a:off x="4800261" y="1596775"/>
            <a:ext cx="2855018" cy="29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864" name="Google Shape;3864;p17"/>
          <p:cNvSpPr txBox="1">
            <a:spLocks noGrp="1"/>
          </p:cNvSpPr>
          <p:nvPr>
            <p:ph type="body" idx="4294967295"/>
          </p:nvPr>
        </p:nvSpPr>
        <p:spPr>
          <a:xfrm>
            <a:off x="483579" y="289621"/>
            <a:ext cx="6959212" cy="1057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 err="1"/>
              <a:t>Perfil</a:t>
            </a:r>
            <a:r>
              <a:rPr lang="en" sz="2400" b="1" dirty="0"/>
              <a:t> </a:t>
            </a:r>
            <a:r>
              <a:rPr lang="en" sz="2400" b="1" dirty="0" err="1"/>
              <a:t>académico</a:t>
            </a:r>
            <a:r>
              <a:rPr lang="en" sz="2400" b="1" dirty="0"/>
              <a:t> </a:t>
            </a:r>
            <a:r>
              <a:rPr lang="en" sz="2400" b="1" dirty="0" err="1"/>
              <a:t>deseado</a:t>
            </a:r>
            <a:r>
              <a:rPr lang="en" sz="2400" b="1" dirty="0"/>
              <a:t> del </a:t>
            </a:r>
            <a:r>
              <a:rPr lang="en" sz="2400" b="1" dirty="0" err="1"/>
              <a:t>estudiante</a:t>
            </a:r>
            <a:r>
              <a:rPr lang="en" sz="2400" b="1" dirty="0"/>
              <a:t> de </a:t>
            </a:r>
            <a:r>
              <a:rPr lang="en" sz="2400" b="1" dirty="0" err="1"/>
              <a:t>Licenciado</a:t>
            </a:r>
            <a:r>
              <a:rPr lang="en" sz="2400" b="1" dirty="0"/>
              <a:t> </a:t>
            </a:r>
            <a:r>
              <a:rPr lang="en" sz="2400" b="1" dirty="0" err="1"/>
              <a:t>en</a:t>
            </a:r>
            <a:r>
              <a:rPr lang="en" sz="2400" b="1" dirty="0"/>
              <a:t> </a:t>
            </a:r>
            <a:r>
              <a:rPr lang="en" sz="2400" b="1" dirty="0" err="1"/>
              <a:t>Administración</a:t>
            </a:r>
            <a:endParaRPr sz="2400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9E53CB9-7366-164A-AD16-3978438AEBE3}"/>
              </a:ext>
            </a:extLst>
          </p:cNvPr>
          <p:cNvSpPr/>
          <p:nvPr/>
        </p:nvSpPr>
        <p:spPr>
          <a:xfrm>
            <a:off x="365881" y="1723403"/>
            <a:ext cx="1661812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Sistemático, Analítico, Observador, Previsor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38055-44B0-3943-92B0-1FB3E0B7AF92}"/>
              </a:ext>
            </a:extLst>
          </p:cNvPr>
          <p:cNvSpPr/>
          <p:nvPr/>
        </p:nvSpPr>
        <p:spPr>
          <a:xfrm>
            <a:off x="2429169" y="1723403"/>
            <a:ext cx="1661812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Trabajo en equipo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295BDC-7FC3-2040-B222-29C161099863}"/>
              </a:ext>
            </a:extLst>
          </p:cNvPr>
          <p:cNvSpPr/>
          <p:nvPr/>
        </p:nvSpPr>
        <p:spPr>
          <a:xfrm>
            <a:off x="2429169" y="3292790"/>
            <a:ext cx="1661812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Creatividad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8DD8722-208B-EE47-A380-FA22E8EABBA8}"/>
              </a:ext>
            </a:extLst>
          </p:cNvPr>
          <p:cNvSpPr/>
          <p:nvPr/>
        </p:nvSpPr>
        <p:spPr>
          <a:xfrm>
            <a:off x="6622430" y="1723403"/>
            <a:ext cx="1661812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Hábito de estudio permanente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069B551-A364-984D-98DA-D6130516D10E}"/>
              </a:ext>
            </a:extLst>
          </p:cNvPr>
          <p:cNvSpPr/>
          <p:nvPr/>
        </p:nvSpPr>
        <p:spPr>
          <a:xfrm>
            <a:off x="6622430" y="3292790"/>
            <a:ext cx="1661812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Habilidad Oral y Escrita en Inglés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9155163-61B6-0C44-8145-45E3D0109417}"/>
              </a:ext>
            </a:extLst>
          </p:cNvPr>
          <p:cNvSpPr/>
          <p:nvPr/>
        </p:nvSpPr>
        <p:spPr>
          <a:xfrm>
            <a:off x="4492457" y="3292790"/>
            <a:ext cx="1726808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Pensamiento Lógico-matemático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B72042B-C6F3-AD4E-A104-4AB7FA318FCC}"/>
              </a:ext>
            </a:extLst>
          </p:cNvPr>
          <p:cNvSpPr/>
          <p:nvPr/>
        </p:nvSpPr>
        <p:spPr>
          <a:xfrm>
            <a:off x="4492457" y="1723403"/>
            <a:ext cx="1728497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Interés por la información epresarial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596ACCE-4077-4F42-BBC4-44FB35A981D4}"/>
              </a:ext>
            </a:extLst>
          </p:cNvPr>
          <p:cNvSpPr/>
          <p:nvPr/>
        </p:nvSpPr>
        <p:spPr>
          <a:xfrm>
            <a:off x="309282" y="3292790"/>
            <a:ext cx="1718411" cy="11928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Capacidad de organización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864" name="Google Shape;3864;p17"/>
          <p:cNvSpPr txBox="1">
            <a:spLocks noGrp="1"/>
          </p:cNvSpPr>
          <p:nvPr>
            <p:ph type="body" idx="4294967295"/>
          </p:nvPr>
        </p:nvSpPr>
        <p:spPr>
          <a:xfrm>
            <a:off x="803403" y="2224223"/>
            <a:ext cx="6337300" cy="1057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 err="1"/>
              <a:t>Perfil</a:t>
            </a:r>
            <a:r>
              <a:rPr lang="en" sz="2400" b="1" dirty="0"/>
              <a:t> </a:t>
            </a:r>
            <a:r>
              <a:rPr lang="en" sz="2400" b="1" dirty="0" err="1"/>
              <a:t>conductual</a:t>
            </a:r>
            <a:r>
              <a:rPr lang="en" sz="2400" b="1" dirty="0"/>
              <a:t> </a:t>
            </a:r>
            <a:r>
              <a:rPr lang="en" sz="2400" b="1" dirty="0" err="1"/>
              <a:t>deseado</a:t>
            </a:r>
            <a:r>
              <a:rPr lang="en" sz="2400" b="1" dirty="0"/>
              <a:t> del </a:t>
            </a:r>
            <a:r>
              <a:rPr lang="en" sz="2400" b="1" dirty="0" err="1"/>
              <a:t>estudiante</a:t>
            </a:r>
            <a:r>
              <a:rPr lang="en" sz="2400" b="1" dirty="0"/>
              <a:t> de </a:t>
            </a:r>
            <a:r>
              <a:rPr lang="en" sz="2400" b="1" dirty="0" err="1"/>
              <a:t>Licenciado</a:t>
            </a:r>
            <a:r>
              <a:rPr lang="en" sz="2400" b="1" dirty="0"/>
              <a:t> </a:t>
            </a:r>
            <a:r>
              <a:rPr lang="en" sz="2400" b="1" dirty="0" err="1"/>
              <a:t>en</a:t>
            </a:r>
            <a:r>
              <a:rPr lang="en" sz="2400" b="1" dirty="0"/>
              <a:t> </a:t>
            </a:r>
            <a:r>
              <a:rPr lang="en" sz="2400" b="1" dirty="0" err="1"/>
              <a:t>Administración</a:t>
            </a:r>
            <a:endParaRPr sz="2400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9E53CB9-7366-164A-AD16-3978438AEBE3}"/>
              </a:ext>
            </a:extLst>
          </p:cNvPr>
          <p:cNvSpPr/>
          <p:nvPr/>
        </p:nvSpPr>
        <p:spPr>
          <a:xfrm>
            <a:off x="345082" y="1080496"/>
            <a:ext cx="1661812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Don de Gente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38055-44B0-3943-92B0-1FB3E0B7AF92}"/>
              </a:ext>
            </a:extLst>
          </p:cNvPr>
          <p:cNvSpPr/>
          <p:nvPr/>
        </p:nvSpPr>
        <p:spPr>
          <a:xfrm>
            <a:off x="2276819" y="382674"/>
            <a:ext cx="1661812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Liderazgo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295BDC-7FC3-2040-B222-29C161099863}"/>
              </a:ext>
            </a:extLst>
          </p:cNvPr>
          <p:cNvSpPr/>
          <p:nvPr/>
        </p:nvSpPr>
        <p:spPr>
          <a:xfrm>
            <a:off x="4208556" y="406233"/>
            <a:ext cx="1661812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Persuasivo y Dinámico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069B551-A364-984D-98DA-D6130516D10E}"/>
              </a:ext>
            </a:extLst>
          </p:cNvPr>
          <p:cNvSpPr/>
          <p:nvPr/>
        </p:nvSpPr>
        <p:spPr>
          <a:xfrm>
            <a:off x="6140293" y="1080496"/>
            <a:ext cx="1844841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Carácter Emprendedor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9155163-61B6-0C44-8145-45E3D0109417}"/>
              </a:ext>
            </a:extLst>
          </p:cNvPr>
          <p:cNvSpPr/>
          <p:nvPr/>
        </p:nvSpPr>
        <p:spPr>
          <a:xfrm>
            <a:off x="5641041" y="3232345"/>
            <a:ext cx="2135839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Comportamiento Ético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B72042B-C6F3-AD4E-A104-4AB7FA318FCC}"/>
              </a:ext>
            </a:extLst>
          </p:cNvPr>
          <p:cNvSpPr/>
          <p:nvPr/>
        </p:nvSpPr>
        <p:spPr>
          <a:xfrm>
            <a:off x="3200400" y="3567946"/>
            <a:ext cx="1949824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Capacidad de Decisión y generar Soluciones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596ACCE-4077-4F42-BBC4-44FB35A981D4}"/>
              </a:ext>
            </a:extLst>
          </p:cNvPr>
          <p:cNvSpPr/>
          <p:nvPr/>
        </p:nvSpPr>
        <p:spPr>
          <a:xfrm>
            <a:off x="681711" y="3232345"/>
            <a:ext cx="2027872" cy="1192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Autodisciplina y Responsabiliad</a:t>
            </a:r>
          </a:p>
        </p:txBody>
      </p:sp>
    </p:spTree>
    <p:extLst>
      <p:ext uri="{BB962C8B-B14F-4D97-AF65-F5344CB8AC3E}">
        <p14:creationId xmlns:p14="http://schemas.microsoft.com/office/powerpoint/2010/main" val="42474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258" y="362858"/>
            <a:ext cx="6761100" cy="857400"/>
          </a:xfrm>
        </p:spPr>
        <p:txBody>
          <a:bodyPr/>
          <a:lstStyle/>
          <a:p>
            <a:r>
              <a:rPr lang="es-MX" b="1" dirty="0" smtClean="0"/>
              <a:t>Actitudes Sociales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545291"/>
            <a:ext cx="6761100" cy="2980500"/>
          </a:xfrm>
        </p:spPr>
        <p:txBody>
          <a:bodyPr/>
          <a:lstStyle/>
          <a:p>
            <a:r>
              <a:rPr lang="es-MX" sz="1800" dirty="0" smtClean="0"/>
              <a:t>Servicio </a:t>
            </a:r>
            <a:r>
              <a:rPr lang="es-MX" sz="1800" dirty="0"/>
              <a:t>a los demás.</a:t>
            </a:r>
          </a:p>
          <a:p>
            <a:endParaRPr lang="es-MX" sz="1800" dirty="0"/>
          </a:p>
          <a:p>
            <a:r>
              <a:rPr lang="es-MX" sz="1800" dirty="0" smtClean="0"/>
              <a:t>Compromiso </a:t>
            </a:r>
            <a:r>
              <a:rPr lang="es-MX" sz="1800" dirty="0"/>
              <a:t>y responsabilidad.</a:t>
            </a:r>
          </a:p>
          <a:p>
            <a:endParaRPr lang="es-MX" sz="1800" dirty="0"/>
          </a:p>
          <a:p>
            <a:r>
              <a:rPr lang="es-MX" sz="1800" dirty="0" smtClean="0"/>
              <a:t>Orgullo </a:t>
            </a:r>
            <a:r>
              <a:rPr lang="es-MX" sz="1800" dirty="0"/>
              <a:t>por la </a:t>
            </a:r>
            <a:r>
              <a:rPr lang="es-MX" sz="1800" dirty="0" smtClean="0"/>
              <a:t>profesión.</a:t>
            </a:r>
            <a:endParaRPr lang="es-MX" sz="1800" dirty="0"/>
          </a:p>
          <a:p>
            <a:endParaRPr lang="es-MX" sz="1800" dirty="0"/>
          </a:p>
          <a:p>
            <a:r>
              <a:rPr lang="es-MX" sz="1800" dirty="0" smtClean="0"/>
              <a:t>Responsabilidad </a:t>
            </a:r>
            <a:r>
              <a:rPr lang="es-MX" sz="1800" dirty="0"/>
              <a:t>del bienestar </a:t>
            </a:r>
            <a:r>
              <a:rPr lang="es-MX" sz="1800" dirty="0" smtClean="0"/>
              <a:t>social.</a:t>
            </a:r>
            <a:endParaRPr lang="es-MX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00" y="310675"/>
            <a:ext cx="6761100" cy="857400"/>
          </a:xfrm>
        </p:spPr>
        <p:txBody>
          <a:bodyPr/>
          <a:lstStyle/>
          <a:p>
            <a:r>
              <a:rPr lang="es-MX" b="1" dirty="0"/>
              <a:t>Habilidades  administrativas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346884"/>
            <a:ext cx="6761100" cy="2980500"/>
          </a:xfrm>
        </p:spPr>
        <p:txBody>
          <a:bodyPr/>
          <a:lstStyle/>
          <a:p>
            <a:r>
              <a:rPr lang="es-MX" sz="1100" dirty="0"/>
              <a:t>1. Tomar decisiones.</a:t>
            </a:r>
          </a:p>
          <a:p>
            <a:endParaRPr lang="es-MX" sz="1100" dirty="0"/>
          </a:p>
          <a:p>
            <a:r>
              <a:rPr lang="es-MX" sz="1100" dirty="0"/>
              <a:t>2. Crear y desarrollar organizaciones.</a:t>
            </a:r>
          </a:p>
          <a:p>
            <a:endParaRPr lang="es-MX" sz="1100" dirty="0"/>
          </a:p>
          <a:p>
            <a:r>
              <a:rPr lang="es-MX" sz="1100" dirty="0"/>
              <a:t>3. Planear, organizar y dirigir el trabajo hacia resultados.</a:t>
            </a:r>
          </a:p>
          <a:p>
            <a:endParaRPr lang="es-MX" sz="1100" dirty="0"/>
          </a:p>
          <a:p>
            <a:r>
              <a:rPr lang="es-MX" sz="1100" dirty="0"/>
              <a:t>4. Aplicar creativamente y con amplio criterio, en la práctica, los conocimientos adquiridos.</a:t>
            </a:r>
          </a:p>
          <a:p>
            <a:endParaRPr lang="es-MX" sz="1100" dirty="0"/>
          </a:p>
          <a:p>
            <a:r>
              <a:rPr lang="es-MX" sz="1100" dirty="0"/>
              <a:t>5. Apoyarse en la informática, para realizar sus funciones y diseñar sistemas de información.</a:t>
            </a:r>
          </a:p>
          <a:p>
            <a:endParaRPr lang="es-MX" sz="1100" dirty="0"/>
          </a:p>
          <a:p>
            <a:r>
              <a:rPr lang="es-MX" sz="1100" dirty="0"/>
              <a:t>6. Ejercer y delegar autoridad.</a:t>
            </a:r>
          </a:p>
          <a:p>
            <a:endParaRPr lang="es-MX" sz="1100" dirty="0"/>
          </a:p>
          <a:p>
            <a:r>
              <a:rPr lang="es-MX" sz="1100" dirty="0"/>
              <a:t>7. Diagnosticar y evidenciar desviaciones administrativas de naturaleza preventiva y correctiva.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6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528760" y="2363004"/>
            <a:ext cx="3155734" cy="563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/>
              <a:t>E</a:t>
            </a:r>
            <a:r>
              <a:rPr lang="en" sz="2000" b="1" dirty="0"/>
              <a:t>N FORMA INDEPENDIENTE</a:t>
            </a:r>
            <a:endParaRPr sz="2000" b="1" dirty="0"/>
          </a:p>
        </p:txBody>
      </p:sp>
      <p:sp>
        <p:nvSpPr>
          <p:cNvPr id="3842" name="Google Shape;3842;p14"/>
          <p:cNvSpPr txBox="1">
            <a:spLocks noGrp="1"/>
          </p:cNvSpPr>
          <p:nvPr>
            <p:ph type="body" idx="2"/>
          </p:nvPr>
        </p:nvSpPr>
        <p:spPr>
          <a:xfrm>
            <a:off x="919655" y="2965030"/>
            <a:ext cx="3236416" cy="1269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MX" sz="1400" b="1" dirty="0" smtClean="0"/>
              <a:t>Administra su </a:t>
            </a:r>
            <a:r>
              <a:rPr lang="es-MX" sz="1400" b="1" dirty="0"/>
              <a:t>propio </a:t>
            </a:r>
            <a:r>
              <a:rPr lang="es-MX" sz="1400" b="1" dirty="0" smtClean="0"/>
              <a:t>negocio.</a:t>
            </a:r>
            <a:endParaRPr lang="es-MX" sz="1400" dirty="0" smtClean="0"/>
          </a:p>
          <a:p>
            <a:pPr marL="0" lvl="0" indent="0" algn="just">
              <a:buNone/>
            </a:pPr>
            <a:r>
              <a:rPr lang="es-MX" sz="1400" dirty="0" smtClean="0"/>
              <a:t>Ejemplo: Consultor interno </a:t>
            </a:r>
            <a:r>
              <a:rPr lang="es-MX" sz="1400" dirty="0"/>
              <a:t>y/o externo en empresas públicas y/o </a:t>
            </a:r>
            <a:r>
              <a:rPr lang="es-MX" sz="1400" dirty="0" smtClean="0"/>
              <a:t>privadas.</a:t>
            </a:r>
            <a:endParaRPr sz="1400"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528760" y="1100939"/>
            <a:ext cx="7254626" cy="823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dirty="0"/>
              <a:t>Por su preparación profesional, el Licenciado en Administración podrá desempeñarse en diversos campos, entre los que destacan:</a:t>
            </a:r>
            <a:endParaRPr lang="en" sz="28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Google Shape;3969;p28">
            <a:extLst>
              <a:ext uri="{FF2B5EF4-FFF2-40B4-BE49-F238E27FC236}">
                <a16:creationId xmlns:a16="http://schemas.microsoft.com/office/drawing/2014/main" id="{22F3D5A3-CB25-8247-8760-5594A6C53E4E}"/>
              </a:ext>
            </a:extLst>
          </p:cNvPr>
          <p:cNvSpPr txBox="1">
            <a:spLocks/>
          </p:cNvSpPr>
          <p:nvPr/>
        </p:nvSpPr>
        <p:spPr>
          <a:xfrm>
            <a:off x="528759" y="115388"/>
            <a:ext cx="7254625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2000" b="1" dirty="0">
                <a:solidFill>
                  <a:srgbClr val="003B55"/>
                </a:solidFill>
                <a:highlight>
                  <a:srgbClr val="80BFB7"/>
                </a:highlight>
              </a:rPr>
              <a:t>CAMPOS DE ACTIVIDAD PROFESIONAL PARA EL LICENCIADO EN ADMINISTRACIÓN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45AED7-3014-0345-9F7F-3DD7077B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959" r="3832"/>
          <a:stretch/>
        </p:blipFill>
        <p:spPr>
          <a:xfrm>
            <a:off x="5240342" y="2252381"/>
            <a:ext cx="2588837" cy="202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231" y="310675"/>
            <a:ext cx="6761100" cy="857400"/>
          </a:xfrm>
        </p:spPr>
        <p:txBody>
          <a:bodyPr/>
          <a:lstStyle/>
          <a:p>
            <a:r>
              <a:rPr lang="es-MX" b="1" dirty="0" smtClean="0"/>
              <a:t>Habilidades Interpersonales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8300" y="1459491"/>
            <a:ext cx="6761100" cy="2980500"/>
          </a:xfrm>
        </p:spPr>
        <p:txBody>
          <a:bodyPr/>
          <a:lstStyle/>
          <a:p>
            <a:pPr algn="just"/>
            <a:r>
              <a:rPr lang="es-MX" sz="1400" dirty="0" smtClean="0"/>
              <a:t>Liderar </a:t>
            </a:r>
            <a:r>
              <a:rPr lang="es-MX" sz="1400" dirty="0"/>
              <a:t>equipos de trabajo.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Negociar</a:t>
            </a:r>
            <a:r>
              <a:rPr lang="es-MX" sz="1400" dirty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Trabajar </a:t>
            </a:r>
            <a:r>
              <a:rPr lang="es-MX" sz="1400" dirty="0"/>
              <a:t>en equipos multidisciplinarios.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Innovar </a:t>
            </a:r>
            <a:r>
              <a:rPr lang="es-MX" sz="1400" dirty="0"/>
              <a:t>el clima organizacional y a las nuevas tecnologías.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Promover </a:t>
            </a:r>
            <a:r>
              <a:rPr lang="es-MX" sz="1400" dirty="0"/>
              <a:t>el cambio y el desarrollo organizacional social.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729" y="147705"/>
            <a:ext cx="6761100" cy="857400"/>
          </a:xfrm>
        </p:spPr>
        <p:txBody>
          <a:bodyPr/>
          <a:lstStyle/>
          <a:p>
            <a:r>
              <a:rPr lang="es-MX" b="1" dirty="0" smtClean="0"/>
              <a:t>Habilidades Intelectuales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153" y="1222562"/>
            <a:ext cx="6761100" cy="2980500"/>
          </a:xfrm>
        </p:spPr>
        <p:txBody>
          <a:bodyPr/>
          <a:lstStyle/>
          <a:p>
            <a:pPr algn="just"/>
            <a:r>
              <a:rPr lang="es-MX" sz="1400" dirty="0" smtClean="0"/>
              <a:t>Aprender </a:t>
            </a:r>
            <a:r>
              <a:rPr lang="es-MX" sz="1400" dirty="0"/>
              <a:t>a ser, a aprender y a emprender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Analizar</a:t>
            </a:r>
            <a:r>
              <a:rPr lang="es-MX" sz="1400" dirty="0"/>
              <a:t>, sistematizar e interpretar información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Calcular</a:t>
            </a:r>
            <a:r>
              <a:rPr lang="es-MX" sz="1400" dirty="0"/>
              <a:t>, interpretar y usar cifras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Investigar </a:t>
            </a:r>
            <a:r>
              <a:rPr lang="es-MX" sz="1400" dirty="0"/>
              <a:t>para solucionar problemas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Comunicarse </a:t>
            </a:r>
            <a:r>
              <a:rPr lang="es-MX" sz="1400" dirty="0"/>
              <a:t>en forma oral y escrita en español y en otras lenguas   comerciales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Desarrollar </a:t>
            </a:r>
            <a:r>
              <a:rPr lang="es-MX" sz="1400" dirty="0"/>
              <a:t>la creatividad.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7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22</a:t>
            </a:fld>
            <a:endParaRPr lang="es-MX"/>
          </a:p>
        </p:txBody>
      </p:sp>
      <p:pic>
        <p:nvPicPr>
          <p:cNvPr id="2050" name="Picture 2" descr="Infografía: Las habilidades más demandadas por las empres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2233146" y="37298"/>
            <a:ext cx="3925607" cy="50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1"/>
          <p:cNvSpPr txBox="1">
            <a:spLocks noGrp="1"/>
          </p:cNvSpPr>
          <p:nvPr>
            <p:ph type="body" idx="1"/>
          </p:nvPr>
        </p:nvSpPr>
        <p:spPr>
          <a:xfrm>
            <a:off x="5639470" y="834189"/>
            <a:ext cx="2179201" cy="2085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 smtClean="0"/>
              <a:t>Conocimientos:</a:t>
            </a:r>
            <a:endParaRPr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Matemáticas.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Estadística.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Informática.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Cultura General.</a:t>
            </a:r>
            <a:endParaRPr dirty="0"/>
          </a:p>
        </p:txBody>
      </p:sp>
      <p:sp>
        <p:nvSpPr>
          <p:cNvPr id="3907" name="Google Shape;3907;p21"/>
          <p:cNvSpPr txBox="1">
            <a:spLocks noGrp="1"/>
          </p:cNvSpPr>
          <p:nvPr>
            <p:ph type="body" idx="2"/>
          </p:nvPr>
        </p:nvSpPr>
        <p:spPr>
          <a:xfrm>
            <a:off x="242428" y="834189"/>
            <a:ext cx="2464363" cy="3080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/>
              <a:t>Habilidades:</a:t>
            </a:r>
            <a:endParaRPr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Autoaprendizaje.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Autoestudio.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Analizar, Sintetizar y Emitir una opinión propia.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Trabajar en equipo.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Saber comunicarse oral y escritamente.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Habilidades numéricas.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Analizar situaciones abstractas.</a:t>
            </a:r>
            <a:endParaRPr sz="1400" dirty="0"/>
          </a:p>
        </p:txBody>
      </p:sp>
      <p:sp>
        <p:nvSpPr>
          <p:cNvPr id="3908" name="Google Shape;3908;p21"/>
          <p:cNvSpPr txBox="1">
            <a:spLocks noGrp="1"/>
          </p:cNvSpPr>
          <p:nvPr>
            <p:ph type="body" idx="3"/>
          </p:nvPr>
        </p:nvSpPr>
        <p:spPr>
          <a:xfrm>
            <a:off x="2940949" y="834189"/>
            <a:ext cx="2464363" cy="2839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/>
              <a:t>Actitudes:</a:t>
            </a:r>
            <a:endParaRPr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Disciplina y hábito de estudio.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Interés </a:t>
            </a:r>
            <a:r>
              <a:rPr lang="es-MX" sz="1400" dirty="0"/>
              <a:t>por el área contable -administrativa.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Respeto a las normas.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Respeto a la comunidad.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Respeto a la FCA Y UAQ.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400" dirty="0"/>
              <a:t>Responsabilidad en sus actos.</a:t>
            </a:r>
            <a:endParaRPr sz="1400" dirty="0"/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DAAE3F-71C5-B447-8070-9EC54E13D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"/>
          <a:stretch/>
        </p:blipFill>
        <p:spPr>
          <a:xfrm>
            <a:off x="5405312" y="3032308"/>
            <a:ext cx="2550207" cy="192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3967;p28">
            <a:extLst>
              <a:ext uri="{FF2B5EF4-FFF2-40B4-BE49-F238E27FC236}">
                <a16:creationId xmlns:a16="http://schemas.microsoft.com/office/drawing/2014/main" id="{712C2A2B-98D3-0E49-9B06-CEC4C5081C4E}"/>
              </a:ext>
            </a:extLst>
          </p:cNvPr>
          <p:cNvSpPr txBox="1">
            <a:spLocks/>
          </p:cNvSpPr>
          <p:nvPr/>
        </p:nvSpPr>
        <p:spPr>
          <a:xfrm>
            <a:off x="394446" y="29699"/>
            <a:ext cx="7947657" cy="59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n" sz="2000" b="1" dirty="0">
                <a:solidFill>
                  <a:srgbClr val="003B55"/>
                </a:solidFill>
                <a:highlight>
                  <a:srgbClr val="0B87A1"/>
                </a:highlight>
              </a:rPr>
              <a:t>PERFIL DE INGRESO DEL LICENCIADO EN ADMINISTRACIÓN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AAF08A-6AE1-F541-AE45-B2EB4BDD2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321" y="1390197"/>
            <a:ext cx="2634500" cy="35635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 algn="ctr">
              <a:buNone/>
            </a:pPr>
            <a:r>
              <a:rPr lang="es-MX" b="1" dirty="0"/>
              <a:t>BÁSICOS</a:t>
            </a:r>
          </a:p>
          <a:p>
            <a:pPr marL="76200" indent="0" algn="ctr">
              <a:buNone/>
            </a:pPr>
            <a:r>
              <a:rPr lang="es-MX" dirty="0"/>
              <a:t>Administración</a:t>
            </a:r>
          </a:p>
          <a:p>
            <a:pPr marL="76200" indent="0" algn="ctr">
              <a:buNone/>
            </a:pPr>
            <a:r>
              <a:rPr lang="es-MX" dirty="0"/>
              <a:t>Factor Humano</a:t>
            </a:r>
          </a:p>
          <a:p>
            <a:pPr marL="76200" indent="0" algn="ctr">
              <a:buNone/>
            </a:pPr>
            <a:r>
              <a:rPr lang="es-MX" dirty="0"/>
              <a:t>Mercadotecnia</a:t>
            </a:r>
          </a:p>
          <a:p>
            <a:pPr marL="76200" indent="0" algn="ctr">
              <a:buNone/>
            </a:pPr>
            <a:r>
              <a:rPr lang="es-MX" dirty="0"/>
              <a:t>Finanzas</a:t>
            </a:r>
          </a:p>
          <a:p>
            <a:pPr marL="76200" indent="0" algn="ctr">
              <a:buNone/>
            </a:pPr>
            <a:endParaRPr lang="es-MX" dirty="0"/>
          </a:p>
          <a:p>
            <a:pPr marL="76200" indent="0" algn="ctr">
              <a:buNone/>
            </a:pPr>
            <a:r>
              <a:rPr lang="es-MX" sz="1200" dirty="0"/>
              <a:t>Uso y aplicación de la Tecnología, con enfoque Internacional en un ámbito competitivo y ético.</a:t>
            </a:r>
          </a:p>
        </p:txBody>
      </p:sp>
      <p:sp>
        <p:nvSpPr>
          <p:cNvPr id="7" name="Google Shape;3870;p18">
            <a:extLst>
              <a:ext uri="{FF2B5EF4-FFF2-40B4-BE49-F238E27FC236}">
                <a16:creationId xmlns:a16="http://schemas.microsoft.com/office/drawing/2014/main" id="{73E02C89-88BE-C249-9E18-6A0488986B84}"/>
              </a:ext>
            </a:extLst>
          </p:cNvPr>
          <p:cNvSpPr txBox="1">
            <a:spLocks/>
          </p:cNvSpPr>
          <p:nvPr/>
        </p:nvSpPr>
        <p:spPr>
          <a:xfrm>
            <a:off x="373178" y="645993"/>
            <a:ext cx="7451344" cy="55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1800" b="1" dirty="0"/>
              <a:t>CONOCIMIENTO-ACTITUDES-HABILIDADES-COMPORTAMIENTO ÉTICO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12C09506-11D5-4F44-A821-6E6C42EE2EFC}"/>
              </a:ext>
            </a:extLst>
          </p:cNvPr>
          <p:cNvSpPr txBox="1">
            <a:spLocks/>
          </p:cNvSpPr>
          <p:nvPr/>
        </p:nvSpPr>
        <p:spPr>
          <a:xfrm>
            <a:off x="5605232" y="1390197"/>
            <a:ext cx="3008183" cy="3526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76200" indent="0" algn="ctr">
              <a:buFont typeface="Titillium Web Light"/>
              <a:buNone/>
            </a:pPr>
            <a:r>
              <a:rPr lang="es-MX" sz="1800" b="1" dirty="0"/>
              <a:t>COMPLEMENTARIOS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Métodos cuantitativos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Derecho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Economía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Ética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Entorno ecnonómico, político y social.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Contabilidad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Costos</a:t>
            </a:r>
          </a:p>
          <a:p>
            <a:pPr marL="76200" indent="0" algn="ctr">
              <a:buFont typeface="Titillium Web Light"/>
              <a:buNone/>
            </a:pPr>
            <a:r>
              <a:rPr lang="es-MX" sz="1800" dirty="0"/>
              <a:t>Auditoría</a:t>
            </a:r>
          </a:p>
          <a:p>
            <a:pPr marL="76200" indent="0" algn="ctr">
              <a:buFont typeface="Titillium Web Light"/>
              <a:buNone/>
            </a:pPr>
            <a:endParaRPr lang="es-MX" sz="18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C5DE63D-E70F-6348-B062-B4859254229C}"/>
              </a:ext>
            </a:extLst>
          </p:cNvPr>
          <p:cNvSpPr/>
          <p:nvPr/>
        </p:nvSpPr>
        <p:spPr>
          <a:xfrm>
            <a:off x="3070396" y="1470212"/>
            <a:ext cx="24272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CONOCIMIENTOS</a:t>
            </a:r>
          </a:p>
        </p:txBody>
      </p:sp>
      <p:sp>
        <p:nvSpPr>
          <p:cNvPr id="12" name="Google Shape;3967;p28">
            <a:extLst>
              <a:ext uri="{FF2B5EF4-FFF2-40B4-BE49-F238E27FC236}">
                <a16:creationId xmlns:a16="http://schemas.microsoft.com/office/drawing/2014/main" id="{30B20015-2983-D141-BA6C-61132505654F}"/>
              </a:ext>
            </a:extLst>
          </p:cNvPr>
          <p:cNvSpPr txBox="1">
            <a:spLocks/>
          </p:cNvSpPr>
          <p:nvPr/>
        </p:nvSpPr>
        <p:spPr>
          <a:xfrm>
            <a:off x="394446" y="29699"/>
            <a:ext cx="8218969" cy="59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n" sz="2000" b="1" dirty="0">
                <a:solidFill>
                  <a:srgbClr val="003B55"/>
                </a:solidFill>
                <a:highlight>
                  <a:srgbClr val="0B87A1"/>
                </a:highlight>
              </a:rPr>
              <a:t>PERFIL DE INGRESO DEL LICENCIADO EN ADMINISTRACIÓN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6FE027-1845-AC40-956D-DD9BBE7A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CE9264-247D-E242-83A0-CF410BFDE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9" b="96023" l="9790" r="898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290" y="2384612"/>
            <a:ext cx="3869279" cy="23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>
            <a:spLocks noGrp="1"/>
          </p:cNvSpPr>
          <p:nvPr>
            <p:ph type="ctrTitle" idx="4294967295"/>
          </p:nvPr>
        </p:nvSpPr>
        <p:spPr>
          <a:xfrm>
            <a:off x="685799" y="302860"/>
            <a:ext cx="763344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3B55"/>
                </a:solidFill>
                <a:highlight>
                  <a:srgbClr val="D3EBD5"/>
                </a:highlight>
              </a:rPr>
              <a:t>EL EGRESADO DE ESTA CARRERA PODRÁ DESARROLLARSE EN SU ENTORNO</a:t>
            </a:r>
            <a:endParaRPr sz="3200" b="1" dirty="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>
            <a:spLocks noGrp="1"/>
          </p:cNvSpPr>
          <p:nvPr>
            <p:ph type="subTitle" idx="4294967295"/>
          </p:nvPr>
        </p:nvSpPr>
        <p:spPr>
          <a:xfrm>
            <a:off x="365881" y="1414309"/>
            <a:ext cx="4301836" cy="3426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1. Fijando objetivos y </a:t>
            </a:r>
            <a:r>
              <a:rPr lang="en" sz="1800" dirty="0" smtClean="0"/>
              <a:t>decid</a:t>
            </a:r>
            <a:r>
              <a:rPr lang="es-MX" sz="1800" dirty="0"/>
              <a:t>i</a:t>
            </a:r>
            <a:r>
              <a:rPr lang="en" sz="1800" dirty="0" smtClean="0"/>
              <a:t>r </a:t>
            </a:r>
            <a:r>
              <a:rPr lang="en" sz="1800" dirty="0"/>
              <a:t>como lograrlos en las organizaciones.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2. </a:t>
            </a:r>
            <a:r>
              <a:rPr lang="en" sz="1800" dirty="0" err="1"/>
              <a:t>Diseñar</a:t>
            </a:r>
            <a:r>
              <a:rPr lang="en" sz="1800" dirty="0"/>
              <a:t> la </a:t>
            </a:r>
            <a:r>
              <a:rPr lang="en" sz="1800" dirty="0" err="1"/>
              <a:t>estructura</a:t>
            </a:r>
            <a:r>
              <a:rPr lang="en" sz="1800" dirty="0"/>
              <a:t> </a:t>
            </a:r>
            <a:r>
              <a:rPr lang="en" sz="1800" dirty="0" err="1"/>
              <a:t>organizacional</a:t>
            </a:r>
            <a:r>
              <a:rPr lang="en" sz="1800" dirty="0"/>
              <a:t> de la </a:t>
            </a:r>
            <a:r>
              <a:rPr lang="en" sz="1800" dirty="0" err="1"/>
              <a:t>empresa</a:t>
            </a:r>
            <a:r>
              <a:rPr lang="en" sz="1800" dirty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3. Tomar </a:t>
            </a:r>
            <a:r>
              <a:rPr lang="en" sz="1800" dirty="0" smtClean="0"/>
              <a:t>decisiones </a:t>
            </a:r>
            <a:r>
              <a:rPr lang="en" sz="1800" dirty="0"/>
              <a:t>y saber delegar autoridad y compartir responsabilidades.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4. Elaborar </a:t>
            </a:r>
            <a:r>
              <a:rPr lang="en" sz="1800" dirty="0" smtClean="0"/>
              <a:t>manuales </a:t>
            </a:r>
            <a:r>
              <a:rPr lang="en" sz="1800" dirty="0"/>
              <a:t>de procedimientos, políticas, inducción, etc., en una organización.</a:t>
            </a:r>
            <a:endParaRPr sz="1800" dirty="0"/>
          </a:p>
        </p:txBody>
      </p:sp>
      <p:sp>
        <p:nvSpPr>
          <p:cNvPr id="3971" name="Google Shape;3971;p2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C91211-5022-2A4C-88A3-D538151A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19" y="1986396"/>
            <a:ext cx="3949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>
            <a:spLocks noGrp="1"/>
          </p:cNvSpPr>
          <p:nvPr>
            <p:ph type="ctrTitle" idx="4294967295"/>
          </p:nvPr>
        </p:nvSpPr>
        <p:spPr>
          <a:xfrm>
            <a:off x="685799" y="302860"/>
            <a:ext cx="763344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3B55"/>
                </a:solidFill>
                <a:highlight>
                  <a:srgbClr val="D3EBD5"/>
                </a:highlight>
              </a:rPr>
              <a:t>EL EGRESADO DE ESTA CARRERA PODRÁ DESARROLLARSE EN SU ENTORNO</a:t>
            </a:r>
            <a:endParaRPr sz="3200" b="1" dirty="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>
            <a:spLocks noGrp="1"/>
          </p:cNvSpPr>
          <p:nvPr>
            <p:ph type="subTitle" idx="4294967295"/>
          </p:nvPr>
        </p:nvSpPr>
        <p:spPr>
          <a:xfrm>
            <a:off x="228601" y="1414308"/>
            <a:ext cx="4693024" cy="3426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5. </a:t>
            </a:r>
            <a:r>
              <a:rPr lang="en" sz="1800" dirty="0" err="1"/>
              <a:t>Mantener</a:t>
            </a:r>
            <a:r>
              <a:rPr lang="en" sz="1800" dirty="0"/>
              <a:t> </a:t>
            </a:r>
            <a:r>
              <a:rPr lang="en" sz="1800" dirty="0" err="1"/>
              <a:t>buenas</a:t>
            </a:r>
            <a:r>
              <a:rPr lang="en" sz="1800" dirty="0"/>
              <a:t> </a:t>
            </a:r>
            <a:r>
              <a:rPr lang="en" sz="1800" dirty="0" err="1"/>
              <a:t>relaciones</a:t>
            </a:r>
            <a:r>
              <a:rPr lang="en" sz="1800" dirty="0"/>
              <a:t> </a:t>
            </a:r>
            <a:r>
              <a:rPr lang="en" sz="1800" dirty="0" err="1"/>
              <a:t>públicas</a:t>
            </a:r>
            <a:r>
              <a:rPr lang="en" sz="1800" dirty="0"/>
              <a:t> </a:t>
            </a:r>
            <a:r>
              <a:rPr lang="en" sz="1800" dirty="0" err="1"/>
              <a:t>internas</a:t>
            </a:r>
            <a:r>
              <a:rPr lang="en" sz="1800" dirty="0"/>
              <a:t> y </a:t>
            </a:r>
            <a:r>
              <a:rPr lang="en" sz="1800" dirty="0" err="1"/>
              <a:t>externas</a:t>
            </a:r>
            <a:r>
              <a:rPr lang="en" sz="1800" dirty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6. </a:t>
            </a:r>
            <a:r>
              <a:rPr lang="en" sz="1800" dirty="0" err="1"/>
              <a:t>Promover</a:t>
            </a:r>
            <a:r>
              <a:rPr lang="en" sz="1800" dirty="0"/>
              <a:t> y </a:t>
            </a:r>
            <a:r>
              <a:rPr lang="en" sz="1800" dirty="0" err="1"/>
              <a:t>mantener</a:t>
            </a:r>
            <a:r>
              <a:rPr lang="en" sz="1800" dirty="0"/>
              <a:t> la </a:t>
            </a:r>
            <a:r>
              <a:rPr lang="en" sz="1800" dirty="0" err="1"/>
              <a:t>motivación</a:t>
            </a:r>
            <a:r>
              <a:rPr lang="en" sz="1800" dirty="0"/>
              <a:t> </a:t>
            </a:r>
            <a:r>
              <a:rPr lang="en" sz="1800" dirty="0" err="1"/>
              <a:t>en</a:t>
            </a:r>
            <a:r>
              <a:rPr lang="en" sz="1800" dirty="0"/>
              <a:t> el factor </a:t>
            </a:r>
            <a:r>
              <a:rPr lang="en" sz="1800" dirty="0" err="1"/>
              <a:t>humano</a:t>
            </a:r>
            <a:r>
              <a:rPr lang="en" sz="1800" dirty="0"/>
              <a:t> de la </a:t>
            </a:r>
            <a:r>
              <a:rPr lang="en" sz="1800" dirty="0" err="1"/>
              <a:t>organización</a:t>
            </a:r>
            <a:r>
              <a:rPr lang="en" sz="1800" dirty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7. Establecer </a:t>
            </a:r>
            <a:r>
              <a:rPr lang="en" sz="1800" dirty="0" smtClean="0"/>
              <a:t>canales </a:t>
            </a:r>
            <a:r>
              <a:rPr lang="en" sz="1800" dirty="0"/>
              <a:t>de comunicación internos y externos.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7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8. </a:t>
            </a:r>
            <a:r>
              <a:rPr lang="en" sz="1800" dirty="0" err="1"/>
              <a:t>Dirigir</a:t>
            </a:r>
            <a:r>
              <a:rPr lang="en" sz="1800" dirty="0"/>
              <a:t> </a:t>
            </a:r>
            <a:r>
              <a:rPr lang="en" sz="1800" dirty="0" err="1"/>
              <a:t>por</a:t>
            </a:r>
            <a:r>
              <a:rPr lang="en" sz="1800" dirty="0"/>
              <a:t> medio del </a:t>
            </a:r>
            <a:r>
              <a:rPr lang="en" sz="1800" dirty="0" err="1"/>
              <a:t>proceso</a:t>
            </a:r>
            <a:r>
              <a:rPr lang="en" sz="1800" dirty="0"/>
              <a:t> </a:t>
            </a:r>
            <a:r>
              <a:rPr lang="en" sz="1800" dirty="0" err="1"/>
              <a:t>administrativ</a:t>
            </a:r>
            <a:r>
              <a:rPr lang="es-MX" sz="1800" dirty="0"/>
              <a:t>o</a:t>
            </a:r>
            <a:r>
              <a:rPr lang="en" sz="1800" dirty="0"/>
              <a:t>, </a:t>
            </a:r>
            <a:r>
              <a:rPr lang="en" sz="1800" dirty="0" err="1"/>
              <a:t>todos</a:t>
            </a:r>
            <a:r>
              <a:rPr lang="en" sz="1800" dirty="0"/>
              <a:t> </a:t>
            </a:r>
            <a:r>
              <a:rPr lang="en" sz="1800" dirty="0" err="1"/>
              <a:t>los</a:t>
            </a:r>
            <a:r>
              <a:rPr lang="en" sz="1800" dirty="0"/>
              <a:t> </a:t>
            </a:r>
            <a:r>
              <a:rPr lang="en" sz="1800" dirty="0" err="1"/>
              <a:t>recursos</a:t>
            </a:r>
            <a:r>
              <a:rPr lang="en" sz="1800" dirty="0"/>
              <a:t> de la </a:t>
            </a:r>
            <a:r>
              <a:rPr lang="en" sz="1800" dirty="0" err="1"/>
              <a:t>organización</a:t>
            </a:r>
            <a:r>
              <a:rPr lang="en" sz="1800" dirty="0"/>
              <a:t>.</a:t>
            </a:r>
          </a:p>
        </p:txBody>
      </p:sp>
      <p:sp>
        <p:nvSpPr>
          <p:cNvPr id="3971" name="Google Shape;3971;p2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199D95-ABE1-4A43-A301-CF1A71F9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505" y="1825337"/>
            <a:ext cx="349250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6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>
            <a:spLocks noGrp="1"/>
          </p:cNvSpPr>
          <p:nvPr>
            <p:ph type="ctrTitle" idx="4294967295"/>
          </p:nvPr>
        </p:nvSpPr>
        <p:spPr>
          <a:xfrm>
            <a:off x="685799" y="302860"/>
            <a:ext cx="763344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3B55"/>
                </a:solidFill>
                <a:highlight>
                  <a:srgbClr val="D3EBD5"/>
                </a:highlight>
              </a:rPr>
              <a:t>EL EGRESADO DE ESTA CARRERA PODRÁ DESARROLLARSE EN SU ENTORNO</a:t>
            </a:r>
            <a:endParaRPr sz="3200" b="1" dirty="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>
            <a:spLocks noGrp="1"/>
          </p:cNvSpPr>
          <p:nvPr>
            <p:ph type="subTitle" idx="4294967295"/>
          </p:nvPr>
        </p:nvSpPr>
        <p:spPr>
          <a:xfrm>
            <a:off x="365881" y="1293870"/>
            <a:ext cx="4693024" cy="3426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9. Con base en las distintas técnicas administrativas tomar </a:t>
            </a:r>
            <a:r>
              <a:rPr lang="en" sz="1600" dirty="0" smtClean="0"/>
              <a:t>decisiones </a:t>
            </a:r>
            <a:r>
              <a:rPr lang="en" sz="1600" dirty="0"/>
              <a:t>en la forma más conveniente para los intereses de la organización.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10. Diseñar, </a:t>
            </a:r>
            <a:r>
              <a:rPr lang="en" sz="1600" dirty="0" smtClean="0"/>
              <a:t>impart</a:t>
            </a:r>
            <a:r>
              <a:rPr lang="es-MX" sz="1600" dirty="0"/>
              <a:t>i</a:t>
            </a:r>
            <a:r>
              <a:rPr lang="en" sz="1600" dirty="0" smtClean="0"/>
              <a:t>r </a:t>
            </a:r>
            <a:r>
              <a:rPr lang="en" sz="1600" dirty="0"/>
              <a:t>y evaluar cursos de capacitación relacionados con las áreas funcionales de la organización.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11. </a:t>
            </a:r>
            <a:r>
              <a:rPr lang="en" sz="1600" dirty="0" err="1"/>
              <a:t>Promover</a:t>
            </a:r>
            <a:r>
              <a:rPr lang="en" sz="1600" dirty="0"/>
              <a:t> la </a:t>
            </a:r>
            <a:r>
              <a:rPr lang="en" sz="1600" dirty="0" err="1"/>
              <a:t>creación</a:t>
            </a:r>
            <a:r>
              <a:rPr lang="en" sz="1600" dirty="0"/>
              <a:t> de </a:t>
            </a:r>
            <a:r>
              <a:rPr lang="en" sz="1600" dirty="0" err="1"/>
              <a:t>nuevos</a:t>
            </a:r>
            <a:r>
              <a:rPr lang="en" sz="1600" dirty="0"/>
              <a:t> </a:t>
            </a:r>
            <a:r>
              <a:rPr lang="en" sz="1600" dirty="0" err="1"/>
              <a:t>proyectos</a:t>
            </a:r>
            <a:r>
              <a:rPr lang="en" sz="1600" dirty="0"/>
              <a:t> </a:t>
            </a:r>
            <a:r>
              <a:rPr lang="en" sz="1600" dirty="0" err="1"/>
              <a:t>empresariales</a:t>
            </a:r>
            <a:r>
              <a:rPr lang="en" sz="1600" dirty="0"/>
              <a:t> a </a:t>
            </a:r>
            <a:r>
              <a:rPr lang="en" sz="1600" dirty="0" err="1"/>
              <a:t>nivel</a:t>
            </a:r>
            <a:r>
              <a:rPr lang="en" sz="1600" dirty="0"/>
              <a:t> local, </a:t>
            </a:r>
            <a:r>
              <a:rPr lang="en" sz="1600" dirty="0" err="1"/>
              <a:t>nacional</a:t>
            </a:r>
            <a:r>
              <a:rPr lang="en" sz="1600" dirty="0"/>
              <a:t> e </a:t>
            </a:r>
            <a:r>
              <a:rPr lang="en" sz="1600" dirty="0" err="1"/>
              <a:t>internacional</a:t>
            </a:r>
            <a:r>
              <a:rPr lang="en" sz="1600" dirty="0"/>
              <a:t>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12. </a:t>
            </a:r>
            <a:r>
              <a:rPr lang="en" sz="1600" dirty="0" err="1"/>
              <a:t>Emprender</a:t>
            </a:r>
            <a:r>
              <a:rPr lang="en" sz="1600" dirty="0"/>
              <a:t> </a:t>
            </a:r>
            <a:r>
              <a:rPr lang="en" sz="1600" dirty="0" err="1"/>
              <a:t>su</a:t>
            </a:r>
            <a:r>
              <a:rPr lang="en" sz="1600" dirty="0"/>
              <a:t> </a:t>
            </a:r>
            <a:r>
              <a:rPr lang="en" sz="1600" dirty="0" err="1"/>
              <a:t>propio</a:t>
            </a:r>
            <a:r>
              <a:rPr lang="en" sz="1600" dirty="0"/>
              <a:t> </a:t>
            </a:r>
            <a:r>
              <a:rPr lang="en" sz="1600" dirty="0" err="1"/>
              <a:t>negocio</a:t>
            </a:r>
            <a:r>
              <a:rPr lang="en" sz="1600" dirty="0"/>
              <a:t> con la </a:t>
            </a:r>
            <a:r>
              <a:rPr lang="en" sz="1600" dirty="0" err="1"/>
              <a:t>visi</a:t>
            </a:r>
            <a:r>
              <a:rPr lang="es-MX" sz="1600" dirty="0"/>
              <a:t>ón de alcanzar niveles tanto nacionales como internacionales.</a:t>
            </a:r>
            <a:endParaRPr lang="en" sz="1600" dirty="0"/>
          </a:p>
        </p:txBody>
      </p:sp>
      <p:sp>
        <p:nvSpPr>
          <p:cNvPr id="3971" name="Google Shape;3971;p2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43AEC-9138-6F44-962A-6FF67B14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01" y="1076728"/>
            <a:ext cx="3657600" cy="222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8F333A-0F89-7344-B5A7-A1D3F7B3A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69" y="2790614"/>
            <a:ext cx="3657600" cy="222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2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Áreas de oportunidad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 smtClean="0"/>
              <a:t>Administrar </a:t>
            </a:r>
            <a:r>
              <a:rPr lang="es-MX" sz="1400" dirty="0"/>
              <a:t>la empresa en función de la globalización de los mercados.</a:t>
            </a:r>
          </a:p>
          <a:p>
            <a:pPr algn="just"/>
            <a:r>
              <a:rPr lang="es-MX" sz="1400" dirty="0" smtClean="0"/>
              <a:t>Desarrollar </a:t>
            </a:r>
            <a:r>
              <a:rPr lang="es-MX" sz="1400" dirty="0"/>
              <a:t>nuevas estrategias de negocio adaptadas al cambio.</a:t>
            </a:r>
          </a:p>
          <a:p>
            <a:pPr algn="just"/>
            <a:r>
              <a:rPr lang="es-MX" sz="1400" dirty="0" smtClean="0"/>
              <a:t>Profesionalizar </a:t>
            </a:r>
            <a:r>
              <a:rPr lang="es-MX" sz="1400" dirty="0"/>
              <a:t>la empresa mexicana y prepararla para competir en el contexto internacional y nacional.</a:t>
            </a:r>
          </a:p>
          <a:p>
            <a:pPr algn="just"/>
            <a:r>
              <a:rPr lang="es-MX" sz="1400" dirty="0" smtClean="0"/>
              <a:t>Orientar </a:t>
            </a:r>
            <a:r>
              <a:rPr lang="es-MX" sz="1400" dirty="0"/>
              <a:t>la cultura organizacional a un medio de apertura y competitividad.</a:t>
            </a:r>
          </a:p>
          <a:p>
            <a:pPr algn="just"/>
            <a:r>
              <a:rPr lang="es-MX" sz="1400" dirty="0" smtClean="0"/>
              <a:t>Participar </a:t>
            </a:r>
            <a:r>
              <a:rPr lang="es-MX" sz="1400" dirty="0"/>
              <a:t>más activamente en el sector público.</a:t>
            </a:r>
          </a:p>
          <a:p>
            <a:pPr algn="just"/>
            <a:r>
              <a:rPr lang="es-MX" sz="1400" dirty="0" smtClean="0"/>
              <a:t>Administrar </a:t>
            </a:r>
            <a:r>
              <a:rPr lang="es-MX" sz="1400" dirty="0"/>
              <a:t>incorporando los valores sociales, ecológicos y económicos (desarrollo sostenible</a:t>
            </a:r>
            <a:r>
              <a:rPr lang="es-MX" sz="1400" dirty="0" smtClean="0"/>
              <a:t>).</a:t>
            </a:r>
            <a:endParaRPr lang="es-MX" sz="1400" dirty="0"/>
          </a:p>
          <a:p>
            <a:pPr algn="just"/>
            <a:r>
              <a:rPr lang="es-MX" sz="1400" dirty="0" smtClean="0"/>
              <a:t>Desarrollar </a:t>
            </a:r>
            <a:r>
              <a:rPr lang="es-MX" sz="1400" dirty="0"/>
              <a:t>el espíritu emprendedor e innovador.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VIDEO 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29</a:t>
            </a:fld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640231" y="1834662"/>
            <a:ext cx="4043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https://www.youtube.com/watch?v=tpypWicjGRo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45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528760" y="1100939"/>
            <a:ext cx="7254626" cy="823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dirty="0"/>
              <a:t>Por su preparación profesional, el Licenciado en Administración podrá desempeñarse en diversos campos, entre los que destacan:</a:t>
            </a:r>
            <a:endParaRPr lang="en" sz="28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633507" y="2304329"/>
            <a:ext cx="6761100" cy="563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/>
              <a:t>E</a:t>
            </a:r>
            <a:r>
              <a:rPr lang="en" sz="2000" b="1" dirty="0"/>
              <a:t>N FORMA DEPENDIENTE</a:t>
            </a:r>
            <a:endParaRPr sz="2000" b="1" dirty="0"/>
          </a:p>
        </p:txBody>
      </p:sp>
      <p:sp>
        <p:nvSpPr>
          <p:cNvPr id="3842" name="Google Shape;3842;p14"/>
          <p:cNvSpPr txBox="1">
            <a:spLocks noGrp="1"/>
          </p:cNvSpPr>
          <p:nvPr>
            <p:ph type="body" idx="2"/>
          </p:nvPr>
        </p:nvSpPr>
        <p:spPr>
          <a:xfrm>
            <a:off x="1160771" y="2913210"/>
            <a:ext cx="2174100" cy="880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es-MX" sz="1600" dirty="0" smtClean="0"/>
              <a:t>En el sector privado.</a:t>
            </a:r>
          </a:p>
          <a:p>
            <a:pPr marL="285750" indent="-285750" algn="just"/>
            <a:r>
              <a:rPr lang="es-MX" sz="1600" dirty="0" smtClean="0"/>
              <a:t>En el sector público.</a:t>
            </a:r>
          </a:p>
          <a:p>
            <a:pPr marL="0" lvl="0" indent="0" algn="just">
              <a:buNone/>
            </a:pPr>
            <a:endParaRPr lang="es-MX" sz="1600"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" name="Google Shape;3969;p28">
            <a:extLst>
              <a:ext uri="{FF2B5EF4-FFF2-40B4-BE49-F238E27FC236}">
                <a16:creationId xmlns:a16="http://schemas.microsoft.com/office/drawing/2014/main" id="{3CD24B86-F2C6-944E-A1B1-CDB567474ECD}"/>
              </a:ext>
            </a:extLst>
          </p:cNvPr>
          <p:cNvSpPr txBox="1">
            <a:spLocks/>
          </p:cNvSpPr>
          <p:nvPr/>
        </p:nvSpPr>
        <p:spPr>
          <a:xfrm>
            <a:off x="528759" y="115388"/>
            <a:ext cx="7254625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2000" b="1" dirty="0">
                <a:solidFill>
                  <a:srgbClr val="003B55"/>
                </a:solidFill>
                <a:highlight>
                  <a:srgbClr val="80BFB7"/>
                </a:highlight>
              </a:rPr>
              <a:t>CAMPOS DE ACTIVIDAD PROFESIONAL PARA EL LICENCIADO EN ADMINISTRACIÓN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F1A2D6-BE47-DF4D-BA20-9FC75CB4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03" y="2344673"/>
            <a:ext cx="2326083" cy="1827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84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ACTIVIDAD EN CLASE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30</a:t>
            </a:fld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640231" y="1950697"/>
            <a:ext cx="4919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Elaborar un perfil para contratar a un administrador en alguna de las áreas vistas. Por equipo.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Elaborar algunas preguntas para la entrevista de trabajo.</a:t>
            </a:r>
          </a:p>
        </p:txBody>
      </p:sp>
    </p:spTree>
    <p:extLst>
      <p:ext uri="{BB962C8B-B14F-4D97-AF65-F5344CB8AC3E}">
        <p14:creationId xmlns:p14="http://schemas.microsoft.com/office/powerpoint/2010/main" val="3106517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2447726" y="2737010"/>
            <a:ext cx="5333639" cy="1702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D3EBD5"/>
                </a:solidFill>
              </a:rPr>
              <a:t>¡GRACIAS!</a:t>
            </a:r>
            <a:endParaRPr sz="9600" b="1" dirty="0">
              <a:solidFill>
                <a:srgbClr val="D3EBD5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528759" y="1780455"/>
            <a:ext cx="6761100" cy="563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/>
              <a:t>E</a:t>
            </a:r>
            <a:r>
              <a:rPr lang="en" sz="2000" b="1" dirty="0"/>
              <a:t>N INVESTIGACIÓN Y DOCENCIA</a:t>
            </a:r>
            <a:endParaRPr sz="2000" b="1" dirty="0"/>
          </a:p>
        </p:txBody>
      </p:sp>
      <p:sp>
        <p:nvSpPr>
          <p:cNvPr id="3842" name="Google Shape;3842;p14"/>
          <p:cNvSpPr txBox="1">
            <a:spLocks noGrp="1"/>
          </p:cNvSpPr>
          <p:nvPr>
            <p:ph type="body" idx="2"/>
          </p:nvPr>
        </p:nvSpPr>
        <p:spPr>
          <a:xfrm>
            <a:off x="528761" y="2571750"/>
            <a:ext cx="3433640" cy="2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En universidades e instituciones de nivel superior tanto públicas como privadas.</a:t>
            </a:r>
          </a:p>
          <a:p>
            <a:pPr marL="0" lvl="0" indent="0" algn="just">
              <a:buNone/>
            </a:pPr>
            <a:endParaRPr lang="es-MX" sz="2000"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3969;p28">
            <a:extLst>
              <a:ext uri="{FF2B5EF4-FFF2-40B4-BE49-F238E27FC236}">
                <a16:creationId xmlns:a16="http://schemas.microsoft.com/office/drawing/2014/main" id="{CEF488D1-BA0B-3545-B748-39ACAF8E734A}"/>
              </a:ext>
            </a:extLst>
          </p:cNvPr>
          <p:cNvSpPr txBox="1">
            <a:spLocks/>
          </p:cNvSpPr>
          <p:nvPr/>
        </p:nvSpPr>
        <p:spPr>
          <a:xfrm>
            <a:off x="528759" y="115388"/>
            <a:ext cx="7254625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sz="2000" b="1" dirty="0">
                <a:solidFill>
                  <a:srgbClr val="003B55"/>
                </a:solidFill>
                <a:highlight>
                  <a:srgbClr val="80BFB7"/>
                </a:highlight>
              </a:rPr>
              <a:t>CAMPOS DE ACTIVIDAD PROFESIONAL PARA EL LICENCIADO EN ADMINISTRACIÓN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53334A-D931-CC49-A749-1A133B9F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50" y="1799627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El administrador cuenta un amplio campo de </a:t>
            </a:r>
            <a:r>
              <a:rPr lang="es-MX" sz="1400" dirty="0" smtClean="0"/>
              <a:t>acción </a:t>
            </a:r>
            <a:r>
              <a:rPr lang="es-MX" sz="1400" dirty="0"/>
              <a:t>en cualquier tipo de organización y sector. Puede desenvolverse en distintas </a:t>
            </a:r>
            <a:r>
              <a:rPr lang="es-MX" sz="1400" dirty="0" smtClean="0"/>
              <a:t>áreas</a:t>
            </a:r>
            <a:r>
              <a:rPr lang="es-MX" sz="1400" dirty="0"/>
              <a:t> como: recursos humanos, </a:t>
            </a:r>
            <a:r>
              <a:rPr lang="es-MX" sz="1400" dirty="0" smtClean="0"/>
              <a:t>planeación, </a:t>
            </a:r>
            <a:r>
              <a:rPr lang="es-MX" sz="1400" dirty="0"/>
              <a:t>producción, marketing, finanzas, comercialización, </a:t>
            </a:r>
            <a:r>
              <a:rPr lang="es-MX" sz="1400" dirty="0" smtClean="0"/>
              <a:t>supervisión, </a:t>
            </a:r>
            <a:r>
              <a:rPr lang="es-MX" sz="1400" dirty="0"/>
              <a:t>ventas, entre muchas otras.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61" y="3000716"/>
            <a:ext cx="2939672" cy="1809028"/>
          </a:xfrm>
          <a:prstGeom prst="rect">
            <a:avLst/>
          </a:prstGeom>
        </p:spPr>
      </p:pic>
      <p:sp>
        <p:nvSpPr>
          <p:cNvPr id="6" name="Google Shape;3969;p28">
            <a:extLst>
              <a:ext uri="{FF2B5EF4-FFF2-40B4-BE49-F238E27FC236}">
                <a16:creationId xmlns:a16="http://schemas.microsoft.com/office/drawing/2014/main" id="{22F3D5A3-CB25-8247-8760-5594A6C53E4E}"/>
              </a:ext>
            </a:extLst>
          </p:cNvPr>
          <p:cNvSpPr txBox="1">
            <a:spLocks/>
          </p:cNvSpPr>
          <p:nvPr/>
        </p:nvSpPr>
        <p:spPr>
          <a:xfrm>
            <a:off x="528759" y="296142"/>
            <a:ext cx="7254625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algn="ctr"/>
            <a:r>
              <a:rPr lang="es-MX" b="1" dirty="0">
                <a:solidFill>
                  <a:srgbClr val="003B55"/>
                </a:solidFill>
                <a:highlight>
                  <a:srgbClr val="80BFB7"/>
                </a:highlight>
              </a:rPr>
              <a:t>CAMPOS DE ACTIVIDAD </a:t>
            </a:r>
            <a:r>
              <a:rPr lang="es-MX" b="1" dirty="0" smtClean="0">
                <a:solidFill>
                  <a:srgbClr val="003B55"/>
                </a:solidFill>
                <a:highlight>
                  <a:srgbClr val="80BFB7"/>
                </a:highlight>
              </a:rPr>
              <a:t>LABORAL</a:t>
            </a:r>
            <a:endParaRPr lang="es-MX" b="1" dirty="0">
              <a:solidFill>
                <a:srgbClr val="003B55"/>
              </a:solidFill>
              <a:highlight>
                <a:srgbClr val="80BFB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192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Finanzas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5881" y="1755258"/>
            <a:ext cx="3785120" cy="2980500"/>
          </a:xfrm>
        </p:spPr>
        <p:txBody>
          <a:bodyPr/>
          <a:lstStyle/>
          <a:p>
            <a:pPr algn="just"/>
            <a:r>
              <a:rPr lang="es-MX" dirty="0" smtClean="0"/>
              <a:t>Intercambio de capital entre individuos, empresas, o Estados y con la incertidumbre y el riesgo que estas actividades conllevan.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6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936" y="2732554"/>
            <a:ext cx="3101811" cy="183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a desarrollar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600" dirty="0"/>
              <a:t>Determinar las fuentes de capital y financiamiento para la organización.</a:t>
            </a:r>
          </a:p>
          <a:p>
            <a:pPr algn="just"/>
            <a:r>
              <a:rPr lang="es-MX" sz="1600" dirty="0"/>
              <a:t>Evaluar, asignar y optimizar recursos en la empresa.</a:t>
            </a:r>
          </a:p>
          <a:p>
            <a:pPr algn="just"/>
            <a:r>
              <a:rPr lang="es-MX" sz="1600" dirty="0"/>
              <a:t>Medir la rentabilidad de las actividades financieras.</a:t>
            </a:r>
          </a:p>
          <a:p>
            <a:pPr algn="just"/>
            <a:r>
              <a:rPr lang="es-MX" sz="1600" dirty="0"/>
              <a:t>Decidir la distribución de beneficios o utilidades.</a:t>
            </a:r>
          </a:p>
          <a:p>
            <a:pPr algn="just"/>
            <a:r>
              <a:rPr lang="es-MX" sz="1600" dirty="0"/>
              <a:t>Evaluar la rentabilidad total de la empresa.</a:t>
            </a:r>
          </a:p>
          <a:p>
            <a:pPr algn="just"/>
            <a:r>
              <a:rPr lang="es-MX" sz="1600" dirty="0"/>
              <a:t>Conocer los organismos financieros internacionales.</a:t>
            </a:r>
          </a:p>
          <a:p>
            <a:pPr algn="just"/>
            <a:r>
              <a:rPr lang="es-MX" sz="1600" dirty="0"/>
              <a:t>Analizar mercados bursátiles.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7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Recursos Humanos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0231" y="1947577"/>
            <a:ext cx="3602240" cy="2980500"/>
          </a:xfrm>
        </p:spPr>
        <p:txBody>
          <a:bodyPr/>
          <a:lstStyle/>
          <a:p>
            <a:pPr algn="just"/>
            <a:r>
              <a:rPr lang="es-MX" sz="1800" dirty="0" smtClean="0"/>
              <a:t>Técnica de organizar el personal que integra una empresa con el fin de reclutarlo, ordenarlo, motivarlo, redistribuirlo y capacitarlo para mejorar su eficiencia.</a:t>
            </a:r>
            <a:endParaRPr lang="es-MX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7407"/>
          <a:stretch/>
        </p:blipFill>
        <p:spPr>
          <a:xfrm>
            <a:off x="4895850" y="1401001"/>
            <a:ext cx="3059429" cy="30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a desarrollar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Reclutar y seleccionar al personal de la empresa.</a:t>
            </a:r>
          </a:p>
          <a:p>
            <a:r>
              <a:rPr lang="es-MX" sz="2000" dirty="0"/>
              <a:t>Capacitar y desarrollar al recurso humano.</a:t>
            </a:r>
          </a:p>
          <a:p>
            <a:r>
              <a:rPr lang="es-MX" sz="2000" dirty="0"/>
              <a:t>Diseñar y administrar programas de compensación.</a:t>
            </a:r>
          </a:p>
          <a:p>
            <a:r>
              <a:rPr lang="es-MX" sz="2000" dirty="0"/>
              <a:t>Desarrollar habilidades directivas.</a:t>
            </a:r>
          </a:p>
          <a:p>
            <a:r>
              <a:rPr lang="es-MX" sz="2000" dirty="0"/>
              <a:t>Desarrollar e implementar planes de vida y carrera.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3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1245</Words>
  <Application>Microsoft Office PowerPoint</Application>
  <PresentationFormat>Presentación en pantalla (16:9)</PresentationFormat>
  <Paragraphs>228</Paragraphs>
  <Slides>31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Dosis</vt:lpstr>
      <vt:lpstr>Titillium Web</vt:lpstr>
      <vt:lpstr>Arial</vt:lpstr>
      <vt:lpstr>Dosis Light</vt:lpstr>
      <vt:lpstr>Titillium Web Light</vt:lpstr>
      <vt:lpstr>Mowbray template</vt:lpstr>
      <vt:lpstr>CAMPOS DE ACTIVIDAD PROFESIONAL PARA EL LICENCIADO EN ADMINISTRACIÓN</vt:lpstr>
      <vt:lpstr>EN FORMA INDEPENDIENTE</vt:lpstr>
      <vt:lpstr>EN FORMA DEPENDIENTE</vt:lpstr>
      <vt:lpstr>EN INVESTIGACIÓN Y DOCENCIA</vt:lpstr>
      <vt:lpstr>Presentación de PowerPoint</vt:lpstr>
      <vt:lpstr>Finanzas</vt:lpstr>
      <vt:lpstr>Actividades a desarrollar</vt:lpstr>
      <vt:lpstr>Recursos Humanos</vt:lpstr>
      <vt:lpstr>Actividades a desarrollar</vt:lpstr>
      <vt:lpstr>Mercadotecnia</vt:lpstr>
      <vt:lpstr>Actividades a desarrollar</vt:lpstr>
      <vt:lpstr>Informática </vt:lpstr>
      <vt:lpstr>Habilidades a desarrollar</vt:lpstr>
      <vt:lpstr>Producción</vt:lpstr>
      <vt:lpstr>Asesorías</vt:lpstr>
      <vt:lpstr>Presentación de PowerPoint</vt:lpstr>
      <vt:lpstr>Presentación de PowerPoint</vt:lpstr>
      <vt:lpstr>Actitudes Sociales</vt:lpstr>
      <vt:lpstr>Habilidades  administrativas</vt:lpstr>
      <vt:lpstr>Habilidades Interpersonales</vt:lpstr>
      <vt:lpstr>Habilidades Intelectuales</vt:lpstr>
      <vt:lpstr>Presentación de PowerPoint</vt:lpstr>
      <vt:lpstr>Presentación de PowerPoint</vt:lpstr>
      <vt:lpstr>Presentación de PowerPoint</vt:lpstr>
      <vt:lpstr>EL EGRESADO DE ESTA CARRERA PODRÁ DESARROLLARSE EN SU ENTORNO</vt:lpstr>
      <vt:lpstr>EL EGRESADO DE ESTA CARRERA PODRÁ DESARROLLARSE EN SU ENTORNO</vt:lpstr>
      <vt:lpstr>EL EGRESADO DE ESTA CARRERA PODRÁ DESARROLLARSE EN SU ENTORNO</vt:lpstr>
      <vt:lpstr>Áreas de oportunidad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Actividad Profesional para el Licenciado en Administración</dc:title>
  <dc:creator>FCA-1075</dc:creator>
  <cp:lastModifiedBy>FCA-1075</cp:lastModifiedBy>
  <cp:revision>44</cp:revision>
  <dcterms:modified xsi:type="dcterms:W3CDTF">2020-02-28T17:44:17Z</dcterms:modified>
</cp:coreProperties>
</file>